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806" r:id="rId2"/>
    <p:sldId id="879" r:id="rId3"/>
    <p:sldId id="880" r:id="rId4"/>
    <p:sldId id="881" r:id="rId5"/>
    <p:sldId id="882" r:id="rId6"/>
    <p:sldId id="883" r:id="rId7"/>
    <p:sldId id="884" r:id="rId8"/>
    <p:sldId id="885" r:id="rId9"/>
    <p:sldId id="886" r:id="rId10"/>
    <p:sldId id="887" r:id="rId11"/>
    <p:sldId id="888" r:id="rId12"/>
    <p:sldId id="889" r:id="rId13"/>
    <p:sldId id="890" r:id="rId14"/>
    <p:sldId id="891" r:id="rId15"/>
    <p:sldId id="892" r:id="rId16"/>
    <p:sldId id="893" r:id="rId17"/>
    <p:sldId id="895" r:id="rId18"/>
    <p:sldId id="894" r:id="rId19"/>
    <p:sldId id="89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7680" userDrawn="1">
          <p15:clr>
            <a:srgbClr val="A4A3A4"/>
          </p15:clr>
        </p15:guide>
        <p15:guide id="5" orient="horz" userDrawn="1">
          <p15:clr>
            <a:srgbClr val="A4A3A4"/>
          </p15:clr>
        </p15:guide>
        <p15:guide id="7" orient="horz" pos="572" userDrawn="1">
          <p15:clr>
            <a:srgbClr val="A4A3A4"/>
          </p15:clr>
        </p15:guide>
        <p15:guide id="8" orient="horz" pos="4320" userDrawn="1">
          <p15:clr>
            <a:srgbClr val="A4A3A4"/>
          </p15:clr>
        </p15:guide>
        <p15:guide id="1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277"/>
    <a:srgbClr val="FF312E"/>
    <a:srgbClr val="12B6D6"/>
    <a:srgbClr val="1B2E55"/>
    <a:srgbClr val="A6A6A6"/>
    <a:srgbClr val="000000"/>
    <a:srgbClr val="142340"/>
    <a:srgbClr val="E1D1BA"/>
    <a:srgbClr val="50739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83855" autoAdjust="0"/>
  </p:normalViewPr>
  <p:slideViewPr>
    <p:cSldViewPr snapToGrid="0" snapToObjects="1">
      <p:cViewPr varScale="1">
        <p:scale>
          <a:sx n="136" d="100"/>
          <a:sy n="136" d="100"/>
        </p:scale>
        <p:origin x="1098" y="120"/>
      </p:cViewPr>
      <p:guideLst>
        <p:guide pos="3840"/>
        <p:guide pos="7680"/>
        <p:guide orient="horz"/>
        <p:guide orient="horz" pos="572"/>
        <p:guide orient="horz" pos="4320"/>
        <p:guide orient="horz" pos="2160"/>
      </p:guideLst>
    </p:cSldViewPr>
  </p:slideViewPr>
  <p:notesTextViewPr>
    <p:cViewPr>
      <p:scale>
        <a:sx n="66" d="100"/>
        <a:sy n="66" d="100"/>
      </p:scale>
      <p:origin x="0" y="0"/>
    </p:cViewPr>
  </p:notesTextViewPr>
  <p:sorterViewPr>
    <p:cViewPr varScale="1">
      <p:scale>
        <a:sx n="100" d="100"/>
        <a:sy n="100" d="100"/>
      </p:scale>
      <p:origin x="0" y="-247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michellelee:Downloads:Hotels%20Study%20Data%20Analysi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michellelee:Downloads:Hotels%20Study%20Data%20Analysis.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C:\Users\MeasuringU\Downloads\Hotels%20Study%20Data%20Analysis.xlsx"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ichellelee:Downloads:Hotels%20Study%20Data%20Analy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michellelee:Downloads:Hotels%20Study%20Data%20Analy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michellelee:Downloads:Hotels%20Study%20Data%20Analysi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michellelee:Downloads:Hotels%20Study%20Data%20Analysi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michellelee:Downloads:Hotels%20Study%20Data%20Analysis.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MeasuringU\Downloads\Hotels%20Study%20Data%20Analysis.xlsx"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michellelee:Downloads:Hotels%20Study%20Data%20Analysi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michellelee:Downloads:Hotels%20Study%20Data%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57150">
              <a:noFill/>
            </a:ln>
            <a:effectLst>
              <a:outerShdw blurRad="50800" dist="38100" dir="2700000" algn="tl" rotWithShape="0">
                <a:prstClr val="black">
                  <a:alpha val="40000"/>
                </a:prstClr>
              </a:outerShdw>
            </a:effectLst>
          </c:spPr>
          <c:explosion val="11"/>
          <c:dPt>
            <c:idx val="0"/>
            <c:bubble3D val="0"/>
            <c:spPr>
              <a:solidFill>
                <a:schemeClr val="accent6">
                  <a:lumMod val="75000"/>
                </a:schemeClr>
              </a:solidFill>
              <a:ln w="571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8C7A-459F-9895-717ACDD42874}"/>
              </c:ext>
            </c:extLst>
          </c:dPt>
          <c:dPt>
            <c:idx val="1"/>
            <c:bubble3D val="0"/>
            <c:spPr>
              <a:solidFill>
                <a:schemeClr val="accent2"/>
              </a:solidFill>
              <a:ln w="571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8C7A-459F-9895-717ACDD42874}"/>
              </c:ext>
            </c:extLst>
          </c:dPt>
          <c:dPt>
            <c:idx val="2"/>
            <c:bubble3D val="0"/>
            <c:spPr>
              <a:solidFill>
                <a:schemeClr val="accent1">
                  <a:lumMod val="60000"/>
                  <a:lumOff val="40000"/>
                </a:schemeClr>
              </a:solidFill>
              <a:ln w="571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8C7A-459F-9895-717ACDD42874}"/>
              </c:ext>
            </c:extLst>
          </c:dPt>
          <c:dPt>
            <c:idx val="3"/>
            <c:bubble3D val="0"/>
            <c:spPr>
              <a:solidFill>
                <a:schemeClr val="accent4">
                  <a:lumMod val="60000"/>
                  <a:lumOff val="40000"/>
                </a:schemeClr>
              </a:solidFill>
              <a:ln w="571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8C7A-459F-9895-717ACDD42874}"/>
              </c:ext>
            </c:extLst>
          </c:dPt>
          <c:cat>
            <c:strRef>
              <c:f>Sheet1!$A$2:$A$5</c:f>
              <c:strCache>
                <c:ptCount val="4"/>
                <c:pt idx="0">
                  <c:v>1st Qtr</c:v>
                </c:pt>
                <c:pt idx="1">
                  <c:v>2nd Qtr</c:v>
                </c:pt>
                <c:pt idx="2">
                  <c:v>3rd Qtr</c:v>
                </c:pt>
                <c:pt idx="3">
                  <c:v>4th Qtr</c:v>
                </c:pt>
              </c:strCache>
            </c:strRef>
          </c:cat>
          <c:val>
            <c:numRef>
              <c:f>Sheet1!$B$2:$B$5</c:f>
              <c:numCache>
                <c:formatCode>0%</c:formatCode>
                <c:ptCount val="4"/>
                <c:pt idx="0">
                  <c:v>0.25</c:v>
                </c:pt>
                <c:pt idx="1">
                  <c:v>0.25</c:v>
                </c:pt>
                <c:pt idx="2">
                  <c:v>0.25</c:v>
                </c:pt>
                <c:pt idx="3">
                  <c:v>0.25</c:v>
                </c:pt>
              </c:numCache>
            </c:numRef>
          </c:val>
          <c:extLst>
            <c:ext xmlns:c16="http://schemas.microsoft.com/office/drawing/2014/chart" uri="{C3380CC4-5D6E-409C-BE32-E72D297353CC}">
              <c16:uniqueId val="{00000008-8C7A-459F-9895-717ACDD4287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solidFill>
                <a:srgbClr val="FFFFFF"/>
              </a:solidFill>
            </a:ln>
          </c:spPr>
          <c:dPt>
            <c:idx val="0"/>
            <c:bubble3D val="0"/>
            <c:spPr>
              <a:solidFill>
                <a:schemeClr val="accent1"/>
              </a:solidFill>
              <a:ln w="19050">
                <a:solidFill>
                  <a:srgbClr val="FFFFFF"/>
                </a:solidFill>
              </a:ln>
              <a:effectLst/>
            </c:spPr>
            <c:extLst>
              <c:ext xmlns:c16="http://schemas.microsoft.com/office/drawing/2014/chart" uri="{C3380CC4-5D6E-409C-BE32-E72D297353CC}">
                <c16:uniqueId val="{00000001-60EA-451D-A2E0-0010700F6A1E}"/>
              </c:ext>
            </c:extLst>
          </c:dPt>
          <c:dPt>
            <c:idx val="1"/>
            <c:bubble3D val="0"/>
            <c:spPr>
              <a:solidFill>
                <a:schemeClr val="accent2"/>
              </a:solidFill>
              <a:ln w="19050">
                <a:solidFill>
                  <a:srgbClr val="FFFFFF"/>
                </a:solidFill>
              </a:ln>
              <a:effectLst/>
            </c:spPr>
            <c:extLst>
              <c:ext xmlns:c16="http://schemas.microsoft.com/office/drawing/2014/chart" uri="{C3380CC4-5D6E-409C-BE32-E72D297353CC}">
                <c16:uniqueId val="{00000003-60EA-451D-A2E0-0010700F6A1E}"/>
              </c:ext>
            </c:extLst>
          </c:dPt>
          <c:dPt>
            <c:idx val="2"/>
            <c:bubble3D val="0"/>
            <c:spPr>
              <a:solidFill>
                <a:schemeClr val="accent3"/>
              </a:solidFill>
              <a:ln w="19050">
                <a:solidFill>
                  <a:srgbClr val="FFFFFF"/>
                </a:solidFill>
              </a:ln>
              <a:effectLst/>
            </c:spPr>
            <c:extLst>
              <c:ext xmlns:c16="http://schemas.microsoft.com/office/drawing/2014/chart" uri="{C3380CC4-5D6E-409C-BE32-E72D297353CC}">
                <c16:uniqueId val="{00000005-60EA-451D-A2E0-0010700F6A1E}"/>
              </c:ext>
            </c:extLst>
          </c:dPt>
          <c:dPt>
            <c:idx val="3"/>
            <c:bubble3D val="0"/>
            <c:spPr>
              <a:solidFill>
                <a:schemeClr val="accent4"/>
              </a:solidFill>
              <a:ln w="19050">
                <a:solidFill>
                  <a:srgbClr val="FFFFFF"/>
                </a:solidFill>
              </a:ln>
              <a:effectLst/>
            </c:spPr>
            <c:extLst>
              <c:ext xmlns:c16="http://schemas.microsoft.com/office/drawing/2014/chart" uri="{C3380CC4-5D6E-409C-BE32-E72D297353CC}">
                <c16:uniqueId val="{00000007-60EA-451D-A2E0-0010700F6A1E}"/>
              </c:ext>
            </c:extLst>
          </c:dPt>
          <c:dPt>
            <c:idx val="4"/>
            <c:bubble3D val="0"/>
            <c:spPr>
              <a:solidFill>
                <a:srgbClr val="4985D3"/>
              </a:solidFill>
              <a:ln w="19050">
                <a:solidFill>
                  <a:srgbClr val="FFFFFF"/>
                </a:solidFill>
              </a:ln>
              <a:effectLst/>
            </c:spPr>
            <c:extLst>
              <c:ext xmlns:c16="http://schemas.microsoft.com/office/drawing/2014/chart" uri="{C3380CC4-5D6E-409C-BE32-E72D297353CC}">
                <c16:uniqueId val="{00000009-60EA-451D-A2E0-0010700F6A1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9E9E9"/>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60EA-451D-A2E0-0010700F6A1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Hotel_Study_Final1!$F$80:$F$84</c:f>
              <c:strCache>
                <c:ptCount val="5"/>
                <c:pt idx="0">
                  <c:v>0 - $24K</c:v>
                </c:pt>
                <c:pt idx="1">
                  <c:v>$25k - $49k</c:v>
                </c:pt>
                <c:pt idx="2">
                  <c:v>$50k - $74k</c:v>
                </c:pt>
                <c:pt idx="3">
                  <c:v>$75k - $99k</c:v>
                </c:pt>
                <c:pt idx="4">
                  <c:v>$100k +</c:v>
                </c:pt>
              </c:strCache>
            </c:strRef>
          </c:cat>
          <c:val>
            <c:numRef>
              <c:f>Hotel_Study_Final1!$G$80:$G$84</c:f>
              <c:numCache>
                <c:formatCode>General</c:formatCode>
                <c:ptCount val="5"/>
                <c:pt idx="0">
                  <c:v>16</c:v>
                </c:pt>
                <c:pt idx="1">
                  <c:v>28</c:v>
                </c:pt>
                <c:pt idx="2">
                  <c:v>16</c:v>
                </c:pt>
                <c:pt idx="3">
                  <c:v>11</c:v>
                </c:pt>
                <c:pt idx="4">
                  <c:v>5</c:v>
                </c:pt>
              </c:numCache>
            </c:numRef>
          </c:val>
          <c:extLst>
            <c:ext xmlns:c16="http://schemas.microsoft.com/office/drawing/2014/chart" uri="{C3380CC4-5D6E-409C-BE32-E72D297353CC}">
              <c16:uniqueId val="{0000000A-60EA-451D-A2E0-0010700F6A1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ln w="9525" cap="flat" cmpd="sng" algn="ctr">
      <a:noFill/>
      <a:round/>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20005413074661"/>
          <c:y val="0.20942001964335777"/>
          <c:w val="0.45598370485771889"/>
          <c:h val="0.76725898807015003"/>
        </c:manualLayout>
      </c:layout>
      <c:doughnutChart>
        <c:varyColors val="1"/>
        <c:ser>
          <c:idx val="0"/>
          <c:order val="0"/>
          <c:spPr>
            <a:ln>
              <a:solidFill>
                <a:srgbClr val="FFFFFF"/>
              </a:solidFill>
            </a:ln>
          </c:spPr>
          <c:dPt>
            <c:idx val="0"/>
            <c:bubble3D val="0"/>
            <c:spPr>
              <a:solidFill>
                <a:schemeClr val="tx2">
                  <a:lumMod val="60000"/>
                  <a:lumOff val="40000"/>
                </a:schemeClr>
              </a:solidFill>
              <a:ln w="19050">
                <a:solidFill>
                  <a:srgbClr val="FFFFFF"/>
                </a:solidFill>
              </a:ln>
              <a:effectLst/>
            </c:spPr>
            <c:extLst>
              <c:ext xmlns:c16="http://schemas.microsoft.com/office/drawing/2014/chart" uri="{C3380CC4-5D6E-409C-BE32-E72D297353CC}">
                <c16:uniqueId val="{00000001-0E7F-42C8-B709-F2BF12897B33}"/>
              </c:ext>
            </c:extLst>
          </c:dPt>
          <c:dPt>
            <c:idx val="1"/>
            <c:bubble3D val="0"/>
            <c:spPr>
              <a:solidFill>
                <a:schemeClr val="accent2"/>
              </a:solidFill>
              <a:ln w="19050">
                <a:solidFill>
                  <a:srgbClr val="FFFFFF"/>
                </a:solidFill>
              </a:ln>
              <a:effectLst/>
            </c:spPr>
            <c:extLst>
              <c:ext xmlns:c16="http://schemas.microsoft.com/office/drawing/2014/chart" uri="{C3380CC4-5D6E-409C-BE32-E72D297353CC}">
                <c16:uniqueId val="{00000003-0E7F-42C8-B709-F2BF12897B33}"/>
              </c:ext>
            </c:extLst>
          </c:dPt>
          <c:dPt>
            <c:idx val="2"/>
            <c:bubble3D val="0"/>
            <c:spPr>
              <a:solidFill>
                <a:schemeClr val="accent3"/>
              </a:solidFill>
              <a:ln w="19050">
                <a:solidFill>
                  <a:srgbClr val="FFFFFF"/>
                </a:solidFill>
              </a:ln>
              <a:effectLst/>
            </c:spPr>
            <c:extLst>
              <c:ext xmlns:c16="http://schemas.microsoft.com/office/drawing/2014/chart" uri="{C3380CC4-5D6E-409C-BE32-E72D297353CC}">
                <c16:uniqueId val="{00000005-0E7F-42C8-B709-F2BF12897B33}"/>
              </c:ext>
            </c:extLst>
          </c:dPt>
          <c:dPt>
            <c:idx val="3"/>
            <c:bubble3D val="0"/>
            <c:spPr>
              <a:solidFill>
                <a:schemeClr val="accent4"/>
              </a:solidFill>
              <a:ln w="19050">
                <a:solidFill>
                  <a:srgbClr val="FFFFFF"/>
                </a:solidFill>
              </a:ln>
              <a:effectLst/>
            </c:spPr>
            <c:extLst>
              <c:ext xmlns:c16="http://schemas.microsoft.com/office/drawing/2014/chart" uri="{C3380CC4-5D6E-409C-BE32-E72D297353CC}">
                <c16:uniqueId val="{00000007-0E7F-42C8-B709-F2BF12897B3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Hotel_Study_Final1!$F$91:$F$94</c:f>
              <c:strCache>
                <c:ptCount val="4"/>
                <c:pt idx="0">
                  <c:v>High School Grad/GED</c:v>
                </c:pt>
                <c:pt idx="1">
                  <c:v>Some College</c:v>
                </c:pt>
                <c:pt idx="2">
                  <c:v>Bachelor's Degree</c:v>
                </c:pt>
                <c:pt idx="3">
                  <c:v>Graduate/Prof. Degree</c:v>
                </c:pt>
              </c:strCache>
            </c:strRef>
          </c:cat>
          <c:val>
            <c:numRef>
              <c:f>Hotel_Study_Final1!$G$91:$G$94</c:f>
              <c:numCache>
                <c:formatCode>General</c:formatCode>
                <c:ptCount val="4"/>
                <c:pt idx="0">
                  <c:v>2</c:v>
                </c:pt>
                <c:pt idx="1">
                  <c:v>30</c:v>
                </c:pt>
                <c:pt idx="2">
                  <c:v>39</c:v>
                </c:pt>
                <c:pt idx="3">
                  <c:v>5</c:v>
                </c:pt>
              </c:numCache>
            </c:numRef>
          </c:val>
          <c:extLst>
            <c:ext xmlns:c16="http://schemas.microsoft.com/office/drawing/2014/chart" uri="{C3380CC4-5D6E-409C-BE32-E72D297353CC}">
              <c16:uniqueId val="{00000008-0E7F-42C8-B709-F2BF12897B33}"/>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5745779371602076"/>
          <c:y val="0.39837878671609256"/>
          <c:w val="0.29015317717919226"/>
          <c:h val="0.330572954404967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ln w="9525" cap="flat" cmpd="sng" algn="ctr">
      <a:no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'[Hotels Study Data Analysis.xlsx]NPS'!$I$4</c:f>
              <c:strCache>
                <c:ptCount val="1"/>
                <c:pt idx="0">
                  <c:v>Promoters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20000"/>
                        <a:lumOff val="8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'[Hotels Study Data Analysis.xlsx]NPS'!$J$3:$K$3</c:f>
              <c:strCache>
                <c:ptCount val="2"/>
                <c:pt idx="0">
                  <c:v>Best Western</c:v>
                </c:pt>
                <c:pt idx="1">
                  <c:v>Marriott</c:v>
                </c:pt>
              </c:strCache>
            </c:strRef>
          </c:cat>
          <c:val>
            <c:numRef>
              <c:f>'[Hotels Study Data Analysis.xlsx]NPS'!$J$4:$K$4</c:f>
              <c:numCache>
                <c:formatCode>0%</c:formatCode>
                <c:ptCount val="2"/>
                <c:pt idx="0">
                  <c:v>0.34210526315789502</c:v>
                </c:pt>
                <c:pt idx="1">
                  <c:v>0.31578947368421101</c:v>
                </c:pt>
              </c:numCache>
            </c:numRef>
          </c:val>
          <c:extLst>
            <c:ext xmlns:c16="http://schemas.microsoft.com/office/drawing/2014/chart" uri="{C3380CC4-5D6E-409C-BE32-E72D297353CC}">
              <c16:uniqueId val="{00000000-1F59-4A26-BD93-3A831C90A3EC}"/>
            </c:ext>
          </c:extLst>
        </c:ser>
        <c:ser>
          <c:idx val="1"/>
          <c:order val="1"/>
          <c:tx>
            <c:strRef>
              <c:f>'[Hotels Study Data Analysis.xlsx]NPS'!$I$5</c:f>
              <c:strCache>
                <c:ptCount val="1"/>
                <c:pt idx="0">
                  <c:v>Passive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'[Hotels Study Data Analysis.xlsx]NPS'!$J$3:$K$3</c:f>
              <c:strCache>
                <c:ptCount val="2"/>
                <c:pt idx="0">
                  <c:v>Best Western</c:v>
                </c:pt>
                <c:pt idx="1">
                  <c:v>Marriott</c:v>
                </c:pt>
              </c:strCache>
            </c:strRef>
          </c:cat>
          <c:val>
            <c:numRef>
              <c:f>'[Hotels Study Data Analysis.xlsx]NPS'!$J$5:$K$5</c:f>
              <c:numCache>
                <c:formatCode>0%</c:formatCode>
                <c:ptCount val="2"/>
                <c:pt idx="0">
                  <c:v>0.36842105263157898</c:v>
                </c:pt>
                <c:pt idx="1">
                  <c:v>0.44736842105263203</c:v>
                </c:pt>
              </c:numCache>
            </c:numRef>
          </c:val>
          <c:extLst>
            <c:ext xmlns:c16="http://schemas.microsoft.com/office/drawing/2014/chart" uri="{C3380CC4-5D6E-409C-BE32-E72D297353CC}">
              <c16:uniqueId val="{00000001-1F59-4A26-BD93-3A831C90A3EC}"/>
            </c:ext>
          </c:extLst>
        </c:ser>
        <c:ser>
          <c:idx val="2"/>
          <c:order val="2"/>
          <c:tx>
            <c:strRef>
              <c:f>'[Hotels Study Data Analysis.xlsx]NPS'!$I$6</c:f>
              <c:strCache>
                <c:ptCount val="1"/>
                <c:pt idx="0">
                  <c:v>Detractors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'[Hotels Study Data Analysis.xlsx]NPS'!$J$3:$K$3</c:f>
              <c:strCache>
                <c:ptCount val="2"/>
                <c:pt idx="0">
                  <c:v>Best Western</c:v>
                </c:pt>
                <c:pt idx="1">
                  <c:v>Marriott</c:v>
                </c:pt>
              </c:strCache>
            </c:strRef>
          </c:cat>
          <c:val>
            <c:numRef>
              <c:f>'[Hotels Study Data Analysis.xlsx]NPS'!$J$6:$K$6</c:f>
              <c:numCache>
                <c:formatCode>0%</c:formatCode>
                <c:ptCount val="2"/>
                <c:pt idx="0">
                  <c:v>0.28947368421052599</c:v>
                </c:pt>
                <c:pt idx="1">
                  <c:v>0.23684210526315799</c:v>
                </c:pt>
              </c:numCache>
            </c:numRef>
          </c:val>
          <c:extLst>
            <c:ext xmlns:c16="http://schemas.microsoft.com/office/drawing/2014/chart" uri="{C3380CC4-5D6E-409C-BE32-E72D297353CC}">
              <c16:uniqueId val="{00000002-1F59-4A26-BD93-3A831C90A3EC}"/>
            </c:ext>
          </c:extLst>
        </c:ser>
        <c:dLbls>
          <c:dLblPos val="ctr"/>
          <c:showLegendKey val="0"/>
          <c:showVal val="1"/>
          <c:showCatName val="0"/>
          <c:showSerName val="0"/>
          <c:showPercent val="0"/>
          <c:showBubbleSize val="0"/>
        </c:dLbls>
        <c:gapWidth val="219"/>
        <c:overlap val="100"/>
        <c:axId val="641547248"/>
        <c:axId val="641547808"/>
      </c:barChart>
      <c:catAx>
        <c:axId val="641547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1547808"/>
        <c:crosses val="autoZero"/>
        <c:auto val="1"/>
        <c:lblAlgn val="ctr"/>
        <c:lblOffset val="100"/>
        <c:noMultiLvlLbl val="0"/>
      </c:catAx>
      <c:valAx>
        <c:axId val="64154780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1547248"/>
        <c:crosses val="autoZero"/>
        <c:crossBetween val="between"/>
      </c:valAx>
      <c:spPr>
        <a:noFill/>
        <a:ln>
          <a:noFill/>
        </a:ln>
        <a:effectLst/>
      </c:spPr>
    </c:plotArea>
    <c:legend>
      <c:legendPos val="b"/>
      <c:layout>
        <c:manualLayout>
          <c:xMode val="edge"/>
          <c:yMode val="edge"/>
          <c:x val="0.41209528739703383"/>
          <c:y val="0.92906941852666336"/>
          <c:w val="0.2465513264129181"/>
          <c:h val="5.232593485297323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 Rates'!$B$1</c:f>
              <c:strCache>
                <c:ptCount val="1"/>
                <c:pt idx="0">
                  <c:v>Marriott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20000"/>
                        <a:lumOff val="8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1"/>
            <c:plus>
              <c:numRef>
                <c:f>'Comp Rates'!$H$2:$H$3</c:f>
                <c:numCache>
                  <c:formatCode>General</c:formatCode>
                  <c:ptCount val="2"/>
                  <c:pt idx="0">
                    <c:v>0.130182846764857</c:v>
                  </c:pt>
                  <c:pt idx="1">
                    <c:v>9.9917302582688203E-2</c:v>
                  </c:pt>
                </c:numCache>
              </c:numRef>
            </c:plus>
            <c:minus>
              <c:numRef>
                <c:f>'Comp Rates'!$G$2:$G$3</c:f>
                <c:numCache>
                  <c:formatCode>General</c:formatCode>
                  <c:ptCount val="2"/>
                  <c:pt idx="0">
                    <c:v>0.12731620380394101</c:v>
                  </c:pt>
                  <c:pt idx="1">
                    <c:v>0.13131708923093599</c:v>
                  </c:pt>
                </c:numCache>
              </c:numRef>
            </c:minus>
            <c:spPr>
              <a:noFill/>
              <a:ln w="9525" cap="flat" cmpd="sng" algn="ctr">
                <a:solidFill>
                  <a:schemeClr val="tx1">
                    <a:lumMod val="65000"/>
                    <a:lumOff val="35000"/>
                  </a:schemeClr>
                </a:solidFill>
                <a:round/>
              </a:ln>
              <a:effectLst/>
            </c:spPr>
          </c:errBars>
          <c:cat>
            <c:strRef>
              <c:f>'Comp Rates'!$A$2:$A$3</c:f>
              <c:strCache>
                <c:ptCount val="2"/>
                <c:pt idx="0">
                  <c:v>Search</c:v>
                </c:pt>
                <c:pt idx="1">
                  <c:v>Browse</c:v>
                </c:pt>
              </c:strCache>
            </c:strRef>
          </c:cat>
          <c:val>
            <c:numRef>
              <c:f>'Comp Rates'!$B$2:$B$3</c:f>
              <c:numCache>
                <c:formatCode>0%</c:formatCode>
                <c:ptCount val="2"/>
                <c:pt idx="0">
                  <c:v>0.47399999999999998</c:v>
                </c:pt>
                <c:pt idx="1">
                  <c:v>0.73680000000000001</c:v>
                </c:pt>
              </c:numCache>
            </c:numRef>
          </c:val>
          <c:extLst>
            <c:ext xmlns:c16="http://schemas.microsoft.com/office/drawing/2014/chart" uri="{C3380CC4-5D6E-409C-BE32-E72D297353CC}">
              <c16:uniqueId val="{00000000-EC2C-4152-8D89-5B7864B5964E}"/>
            </c:ext>
          </c:extLst>
        </c:ser>
        <c:ser>
          <c:idx val="1"/>
          <c:order val="1"/>
          <c:tx>
            <c:strRef>
              <c:f>'Comp Rates'!$C$1</c:f>
              <c:strCache>
                <c:ptCount val="1"/>
                <c:pt idx="0">
                  <c:v>Best Western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1"/>
            <c:plus>
              <c:numRef>
                <c:f>'Comp Rates'!$L$2:$L$3</c:f>
                <c:numCache>
                  <c:formatCode>General</c:formatCode>
                  <c:ptCount val="2"/>
                  <c:pt idx="0">
                    <c:v>0.119657905266606</c:v>
                  </c:pt>
                  <c:pt idx="1">
                    <c:v>4.1511351412463898E-2</c:v>
                  </c:pt>
                </c:numCache>
              </c:numRef>
            </c:plus>
            <c:minus>
              <c:numRef>
                <c:f>'Comp Rates'!$K$2:$K$3</c:f>
                <c:numCache>
                  <c:formatCode>General</c:formatCode>
                  <c:ptCount val="2"/>
                  <c:pt idx="0">
                    <c:v>0.13312447711027101</c:v>
                  </c:pt>
                  <c:pt idx="1">
                    <c:v>0.10024428174804299</c:v>
                  </c:pt>
                </c:numCache>
              </c:numRef>
            </c:minus>
            <c:spPr>
              <a:noFill/>
              <a:ln w="9525" cap="flat" cmpd="sng" algn="ctr">
                <a:solidFill>
                  <a:schemeClr val="tx1">
                    <a:lumMod val="65000"/>
                    <a:lumOff val="35000"/>
                  </a:schemeClr>
                </a:solidFill>
                <a:round/>
              </a:ln>
              <a:effectLst/>
            </c:spPr>
          </c:errBars>
          <c:cat>
            <c:strRef>
              <c:f>'Comp Rates'!$A$2:$A$3</c:f>
              <c:strCache>
                <c:ptCount val="2"/>
                <c:pt idx="0">
                  <c:v>Search</c:v>
                </c:pt>
                <c:pt idx="1">
                  <c:v>Browse</c:v>
                </c:pt>
              </c:strCache>
            </c:strRef>
          </c:cat>
          <c:val>
            <c:numRef>
              <c:f>'Comp Rates'!$C$2:$C$3</c:f>
              <c:numCache>
                <c:formatCode>0%</c:formatCode>
                <c:ptCount val="2"/>
                <c:pt idx="0">
                  <c:v>0.60499999999999998</c:v>
                </c:pt>
                <c:pt idx="1">
                  <c:v>0.94699999999999995</c:v>
                </c:pt>
              </c:numCache>
            </c:numRef>
          </c:val>
          <c:extLst>
            <c:ext xmlns:c16="http://schemas.microsoft.com/office/drawing/2014/chart" uri="{C3380CC4-5D6E-409C-BE32-E72D297353CC}">
              <c16:uniqueId val="{00000001-EC2C-4152-8D89-5B7864B5964E}"/>
            </c:ext>
          </c:extLst>
        </c:ser>
        <c:dLbls>
          <c:dLblPos val="inBase"/>
          <c:showLegendKey val="0"/>
          <c:showVal val="1"/>
          <c:showCatName val="0"/>
          <c:showSerName val="0"/>
          <c:showPercent val="0"/>
          <c:showBubbleSize val="0"/>
        </c:dLbls>
        <c:gapWidth val="219"/>
        <c:overlap val="-27"/>
        <c:axId val="640380080"/>
        <c:axId val="640380640"/>
      </c:barChart>
      <c:catAx>
        <c:axId val="64038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0380640"/>
        <c:crosses val="autoZero"/>
        <c:auto val="1"/>
        <c:lblAlgn val="ctr"/>
        <c:lblOffset val="100"/>
        <c:noMultiLvlLbl val="0"/>
      </c:catAx>
      <c:valAx>
        <c:axId val="6403806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03800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469816272965903E-2"/>
          <c:y val="8.7962962962963007E-2"/>
          <c:w val="0.77805192211171104"/>
          <c:h val="0.73237126716129997"/>
        </c:manualLayout>
      </c:layout>
      <c:barChart>
        <c:barDir val="col"/>
        <c:grouping val="clustered"/>
        <c:varyColors val="0"/>
        <c:ser>
          <c:idx val="0"/>
          <c:order val="0"/>
          <c:tx>
            <c:strRef>
              <c:f>SEQ!$B$1</c:f>
              <c:strCache>
                <c:ptCount val="1"/>
                <c:pt idx="0">
                  <c:v>Marriott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9E9E9"/>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1"/>
            <c:plus>
              <c:numRef>
                <c:f>SEQ!$H$2:$H$3</c:f>
                <c:numCache>
                  <c:formatCode>General</c:formatCode>
                  <c:ptCount val="2"/>
                  <c:pt idx="0">
                    <c:v>0.5</c:v>
                  </c:pt>
                  <c:pt idx="1">
                    <c:v>0.4</c:v>
                  </c:pt>
                </c:numCache>
              </c:numRef>
            </c:plus>
            <c:minus>
              <c:numRef>
                <c:f>SEQ!$G$2:$G$3</c:f>
                <c:numCache>
                  <c:formatCode>General</c:formatCode>
                  <c:ptCount val="2"/>
                  <c:pt idx="0">
                    <c:v>0.39999999999999902</c:v>
                  </c:pt>
                  <c:pt idx="1">
                    <c:v>0.3</c:v>
                  </c:pt>
                </c:numCache>
              </c:numRef>
            </c:minus>
            <c:spPr>
              <a:noFill/>
              <a:ln w="9525" cap="flat" cmpd="sng" algn="ctr">
                <a:solidFill>
                  <a:schemeClr val="tx1">
                    <a:lumMod val="65000"/>
                    <a:lumOff val="35000"/>
                  </a:schemeClr>
                </a:solidFill>
                <a:round/>
              </a:ln>
              <a:effectLst/>
            </c:spPr>
          </c:errBars>
          <c:cat>
            <c:strRef>
              <c:f>SEQ!$A$2:$A$3</c:f>
              <c:strCache>
                <c:ptCount val="2"/>
                <c:pt idx="0">
                  <c:v>Search</c:v>
                </c:pt>
                <c:pt idx="1">
                  <c:v>Browse</c:v>
                </c:pt>
              </c:strCache>
            </c:strRef>
          </c:cat>
          <c:val>
            <c:numRef>
              <c:f>SEQ!$B$2:$B$3</c:f>
              <c:numCache>
                <c:formatCode>General</c:formatCode>
                <c:ptCount val="2"/>
                <c:pt idx="0">
                  <c:v>4.8</c:v>
                </c:pt>
                <c:pt idx="1">
                  <c:v>5.8</c:v>
                </c:pt>
              </c:numCache>
            </c:numRef>
          </c:val>
          <c:extLst>
            <c:ext xmlns:c16="http://schemas.microsoft.com/office/drawing/2014/chart" uri="{C3380CC4-5D6E-409C-BE32-E72D297353CC}">
              <c16:uniqueId val="{00000000-7963-46FB-9568-6BA773CFED46}"/>
            </c:ext>
          </c:extLst>
        </c:ser>
        <c:ser>
          <c:idx val="1"/>
          <c:order val="1"/>
          <c:tx>
            <c:strRef>
              <c:f>SEQ!$C$1</c:f>
              <c:strCache>
                <c:ptCount val="1"/>
                <c:pt idx="0">
                  <c:v>Best Western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1"/>
            <c:plus>
              <c:numRef>
                <c:f>SEQ!$L$2:$L$3</c:f>
                <c:numCache>
                  <c:formatCode>General</c:formatCode>
                  <c:ptCount val="2"/>
                  <c:pt idx="0">
                    <c:v>0.5</c:v>
                  </c:pt>
                  <c:pt idx="1">
                    <c:v>0.3</c:v>
                  </c:pt>
                </c:numCache>
              </c:numRef>
            </c:plus>
            <c:minus>
              <c:numRef>
                <c:f>SEQ!$K$2:$K$3</c:f>
                <c:numCache>
                  <c:formatCode>General</c:formatCode>
                  <c:ptCount val="2"/>
                  <c:pt idx="0">
                    <c:v>0.5</c:v>
                  </c:pt>
                  <c:pt idx="1">
                    <c:v>0.3</c:v>
                  </c:pt>
                </c:numCache>
              </c:numRef>
            </c:minus>
            <c:spPr>
              <a:noFill/>
              <a:ln w="9525" cap="flat" cmpd="sng" algn="ctr">
                <a:solidFill>
                  <a:schemeClr val="tx1">
                    <a:lumMod val="65000"/>
                    <a:lumOff val="35000"/>
                  </a:schemeClr>
                </a:solidFill>
                <a:round/>
              </a:ln>
              <a:effectLst/>
            </c:spPr>
          </c:errBars>
          <c:cat>
            <c:strRef>
              <c:f>SEQ!$A$2:$A$3</c:f>
              <c:strCache>
                <c:ptCount val="2"/>
                <c:pt idx="0">
                  <c:v>Search</c:v>
                </c:pt>
                <c:pt idx="1">
                  <c:v>Browse</c:v>
                </c:pt>
              </c:strCache>
            </c:strRef>
          </c:cat>
          <c:val>
            <c:numRef>
              <c:f>SEQ!$C$2:$C$3</c:f>
              <c:numCache>
                <c:formatCode>General</c:formatCode>
                <c:ptCount val="2"/>
                <c:pt idx="0">
                  <c:v>4.9000000000000004</c:v>
                </c:pt>
                <c:pt idx="1">
                  <c:v>6.3</c:v>
                </c:pt>
              </c:numCache>
            </c:numRef>
          </c:val>
          <c:extLst>
            <c:ext xmlns:c16="http://schemas.microsoft.com/office/drawing/2014/chart" uri="{C3380CC4-5D6E-409C-BE32-E72D297353CC}">
              <c16:uniqueId val="{00000001-7963-46FB-9568-6BA773CFED46}"/>
            </c:ext>
          </c:extLst>
        </c:ser>
        <c:dLbls>
          <c:dLblPos val="inBase"/>
          <c:showLegendKey val="0"/>
          <c:showVal val="1"/>
          <c:showCatName val="0"/>
          <c:showSerName val="0"/>
          <c:showPercent val="0"/>
          <c:showBubbleSize val="0"/>
        </c:dLbls>
        <c:gapWidth val="219"/>
        <c:overlap val="-27"/>
        <c:axId val="640383440"/>
        <c:axId val="641078320"/>
      </c:barChart>
      <c:catAx>
        <c:axId val="64038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1078320"/>
        <c:crosses val="autoZero"/>
        <c:auto val="1"/>
        <c:lblAlgn val="ctr"/>
        <c:lblOffset val="100"/>
        <c:noMultiLvlLbl val="0"/>
      </c:catAx>
      <c:valAx>
        <c:axId val="641078320"/>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03834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ln w="9525" cap="flat" cmpd="sng" algn="ctr">
      <a:solidFill>
        <a:srgbClr val="FFFFFF"/>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'Success Time'!$B$1</c:f>
              <c:strCache>
                <c:ptCount val="1"/>
                <c:pt idx="0">
                  <c:v>Marriott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9E9E9"/>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1"/>
            <c:plus>
              <c:numRef>
                <c:f>'Success Time'!$H$2:$H$3</c:f>
                <c:numCache>
                  <c:formatCode>General</c:formatCode>
                  <c:ptCount val="2"/>
                  <c:pt idx="0">
                    <c:v>57.402520054649472</c:v>
                  </c:pt>
                  <c:pt idx="1">
                    <c:v>60.069999999999929</c:v>
                  </c:pt>
                </c:numCache>
              </c:numRef>
            </c:plus>
            <c:minus>
              <c:numRef>
                <c:f>'Success Time'!$G$2:$G$3</c:f>
                <c:numCache>
                  <c:formatCode>General</c:formatCode>
                  <c:ptCount val="2"/>
                  <c:pt idx="0">
                    <c:v>60.294816370744883</c:v>
                  </c:pt>
                  <c:pt idx="1">
                    <c:v>76.240000000000023</c:v>
                  </c:pt>
                </c:numCache>
              </c:numRef>
            </c:minus>
            <c:spPr>
              <a:noFill/>
              <a:ln w="9525" cap="flat" cmpd="sng" algn="ctr">
                <a:solidFill>
                  <a:schemeClr val="tx1">
                    <a:lumMod val="65000"/>
                    <a:lumOff val="35000"/>
                  </a:schemeClr>
                </a:solidFill>
                <a:round/>
              </a:ln>
              <a:effectLst/>
            </c:spPr>
          </c:errBars>
          <c:cat>
            <c:strRef>
              <c:f>'Success Time'!$A$2:$A$3</c:f>
              <c:strCache>
                <c:ptCount val="2"/>
                <c:pt idx="0">
                  <c:v>Search</c:v>
                </c:pt>
                <c:pt idx="1">
                  <c:v>Browse</c:v>
                </c:pt>
              </c:strCache>
            </c:strRef>
          </c:cat>
          <c:val>
            <c:numRef>
              <c:f>'Success Time'!$B$2:$B$3</c:f>
              <c:numCache>
                <c:formatCode>General</c:formatCode>
                <c:ptCount val="2"/>
                <c:pt idx="0">
                  <c:v>237.3</c:v>
                </c:pt>
                <c:pt idx="1">
                  <c:v>307.83</c:v>
                </c:pt>
              </c:numCache>
            </c:numRef>
          </c:val>
          <c:extLst>
            <c:ext xmlns:c16="http://schemas.microsoft.com/office/drawing/2014/chart" uri="{C3380CC4-5D6E-409C-BE32-E72D297353CC}">
              <c16:uniqueId val="{00000000-670F-4AA1-9608-108E40CAA5ED}"/>
            </c:ext>
          </c:extLst>
        </c:ser>
        <c:ser>
          <c:idx val="1"/>
          <c:order val="1"/>
          <c:tx>
            <c:strRef>
              <c:f>'Success Time'!$C$1</c:f>
              <c:strCache>
                <c:ptCount val="1"/>
                <c:pt idx="0">
                  <c:v>Best Western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1"/>
            <c:plus>
              <c:numRef>
                <c:f>'Success Time'!$L$2:$L$3</c:f>
                <c:numCache>
                  <c:formatCode>General</c:formatCode>
                  <c:ptCount val="2"/>
                  <c:pt idx="0">
                    <c:v>94.891086137588587</c:v>
                  </c:pt>
                  <c:pt idx="1">
                    <c:v>34.065000000000019</c:v>
                  </c:pt>
                </c:numCache>
              </c:numRef>
            </c:plus>
            <c:minus>
              <c:numRef>
                <c:f>'Success Time'!$K$2:$K$3</c:f>
                <c:numCache>
                  <c:formatCode>General</c:formatCode>
                  <c:ptCount val="2"/>
                  <c:pt idx="0">
                    <c:v>13.70855222403509</c:v>
                  </c:pt>
                  <c:pt idx="1">
                    <c:v>30.49499999999998</c:v>
                  </c:pt>
                </c:numCache>
              </c:numRef>
            </c:minus>
            <c:spPr>
              <a:noFill/>
              <a:ln w="9525" cap="flat" cmpd="sng" algn="ctr">
                <a:solidFill>
                  <a:schemeClr val="tx1">
                    <a:lumMod val="65000"/>
                    <a:lumOff val="35000"/>
                  </a:schemeClr>
                </a:solidFill>
                <a:round/>
              </a:ln>
              <a:effectLst/>
            </c:spPr>
          </c:errBars>
          <c:cat>
            <c:strRef>
              <c:f>'Success Time'!$A$2:$A$3</c:f>
              <c:strCache>
                <c:ptCount val="2"/>
                <c:pt idx="0">
                  <c:v>Search</c:v>
                </c:pt>
                <c:pt idx="1">
                  <c:v>Browse</c:v>
                </c:pt>
              </c:strCache>
            </c:strRef>
          </c:cat>
          <c:val>
            <c:numRef>
              <c:f>'Success Time'!$C$2:$C$3</c:f>
              <c:numCache>
                <c:formatCode>0.00</c:formatCode>
                <c:ptCount val="2"/>
                <c:pt idx="0" formatCode="General">
                  <c:v>227.52</c:v>
                </c:pt>
                <c:pt idx="1">
                  <c:v>211.905</c:v>
                </c:pt>
              </c:numCache>
            </c:numRef>
          </c:val>
          <c:extLst>
            <c:ext xmlns:c16="http://schemas.microsoft.com/office/drawing/2014/chart" uri="{C3380CC4-5D6E-409C-BE32-E72D297353CC}">
              <c16:uniqueId val="{00000001-670F-4AA1-9608-108E40CAA5ED}"/>
            </c:ext>
          </c:extLst>
        </c:ser>
        <c:dLbls>
          <c:dLblPos val="inBase"/>
          <c:showLegendKey val="0"/>
          <c:showVal val="1"/>
          <c:showCatName val="0"/>
          <c:showSerName val="0"/>
          <c:showPercent val="0"/>
          <c:showBubbleSize val="0"/>
        </c:dLbls>
        <c:gapWidth val="219"/>
        <c:overlap val="-27"/>
        <c:axId val="641081120"/>
        <c:axId val="641081680"/>
      </c:barChart>
      <c:catAx>
        <c:axId val="64108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1081680"/>
        <c:crosses val="autoZero"/>
        <c:auto val="1"/>
        <c:lblAlgn val="ctr"/>
        <c:lblOffset val="100"/>
        <c:noMultiLvlLbl val="0"/>
      </c:catAx>
      <c:valAx>
        <c:axId val="641081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10811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ln w="9525" cap="flat" cmpd="sng" algn="ctr">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Confidence!$B$1</c:f>
              <c:strCache>
                <c:ptCount val="1"/>
                <c:pt idx="0">
                  <c:v>Marriott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9E9E9"/>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1"/>
            <c:plus>
              <c:numRef>
                <c:f>Confidence!$H$2:$H$3</c:f>
                <c:numCache>
                  <c:formatCode>General</c:formatCode>
                  <c:ptCount val="2"/>
                  <c:pt idx="0">
                    <c:v>0.53912802152023398</c:v>
                  </c:pt>
                  <c:pt idx="1">
                    <c:v>0.27542903402518898</c:v>
                  </c:pt>
                </c:numCache>
              </c:numRef>
            </c:plus>
            <c:minus>
              <c:numRef>
                <c:f>Confidence!$G$2:$G$3</c:f>
                <c:numCache>
                  <c:formatCode>General</c:formatCode>
                  <c:ptCount val="2"/>
                  <c:pt idx="0">
                    <c:v>0.53912802152023398</c:v>
                  </c:pt>
                  <c:pt idx="1">
                    <c:v>0.27542903402518898</c:v>
                  </c:pt>
                </c:numCache>
              </c:numRef>
            </c:minus>
            <c:spPr>
              <a:noFill/>
              <a:ln w="9525" cap="flat" cmpd="sng" algn="ctr">
                <a:solidFill>
                  <a:schemeClr val="tx1">
                    <a:lumMod val="65000"/>
                    <a:lumOff val="35000"/>
                  </a:schemeClr>
                </a:solidFill>
                <a:round/>
              </a:ln>
              <a:effectLst/>
            </c:spPr>
          </c:errBars>
          <c:cat>
            <c:strRef>
              <c:f>Confidence!$A$2:$A$3</c:f>
              <c:strCache>
                <c:ptCount val="2"/>
                <c:pt idx="0">
                  <c:v>Search</c:v>
                </c:pt>
                <c:pt idx="1">
                  <c:v>Browse</c:v>
                </c:pt>
              </c:strCache>
            </c:strRef>
          </c:cat>
          <c:val>
            <c:numRef>
              <c:f>Confidence!$B$2:$B$3</c:f>
              <c:numCache>
                <c:formatCode>0.0</c:formatCode>
                <c:ptCount val="2"/>
                <c:pt idx="0">
                  <c:v>5.1052631578947372</c:v>
                </c:pt>
                <c:pt idx="1">
                  <c:v>6.4736842105263159</c:v>
                </c:pt>
              </c:numCache>
            </c:numRef>
          </c:val>
          <c:extLst>
            <c:ext xmlns:c16="http://schemas.microsoft.com/office/drawing/2014/chart" uri="{C3380CC4-5D6E-409C-BE32-E72D297353CC}">
              <c16:uniqueId val="{00000000-7602-4C3F-B783-553F30CE4EEE}"/>
            </c:ext>
          </c:extLst>
        </c:ser>
        <c:ser>
          <c:idx val="1"/>
          <c:order val="1"/>
          <c:tx>
            <c:strRef>
              <c:f>Confidence!$C$1</c:f>
              <c:strCache>
                <c:ptCount val="1"/>
                <c:pt idx="0">
                  <c:v>Best Western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1"/>
            <c:plus>
              <c:numRef>
                <c:f>Confidence!$L$2:$L$3</c:f>
                <c:numCache>
                  <c:formatCode>General</c:formatCode>
                  <c:ptCount val="2"/>
                  <c:pt idx="0">
                    <c:v>0.52733910263344397</c:v>
                  </c:pt>
                  <c:pt idx="1">
                    <c:v>0.242625175943608</c:v>
                  </c:pt>
                </c:numCache>
              </c:numRef>
            </c:plus>
            <c:minus>
              <c:numRef>
                <c:f>Confidence!$K$2:$K$3</c:f>
                <c:numCache>
                  <c:formatCode>General</c:formatCode>
                  <c:ptCount val="2"/>
                  <c:pt idx="0">
                    <c:v>0.52733910263344397</c:v>
                  </c:pt>
                  <c:pt idx="1">
                    <c:v>0.242625175943608</c:v>
                  </c:pt>
                </c:numCache>
              </c:numRef>
            </c:minus>
            <c:spPr>
              <a:noFill/>
              <a:ln w="9525" cap="flat" cmpd="sng" algn="ctr">
                <a:solidFill>
                  <a:schemeClr val="tx1">
                    <a:lumMod val="65000"/>
                    <a:lumOff val="35000"/>
                  </a:schemeClr>
                </a:solidFill>
                <a:round/>
              </a:ln>
              <a:effectLst/>
            </c:spPr>
          </c:errBars>
          <c:cat>
            <c:strRef>
              <c:f>Confidence!$A$2:$A$3</c:f>
              <c:strCache>
                <c:ptCount val="2"/>
                <c:pt idx="0">
                  <c:v>Search</c:v>
                </c:pt>
                <c:pt idx="1">
                  <c:v>Browse</c:v>
                </c:pt>
              </c:strCache>
            </c:strRef>
          </c:cat>
          <c:val>
            <c:numRef>
              <c:f>Confidence!$C$2:$C$3</c:f>
              <c:numCache>
                <c:formatCode>0.0</c:formatCode>
                <c:ptCount val="2"/>
                <c:pt idx="0">
                  <c:v>4.7368421052631566</c:v>
                </c:pt>
                <c:pt idx="1">
                  <c:v>6.6052631578947372</c:v>
                </c:pt>
              </c:numCache>
            </c:numRef>
          </c:val>
          <c:extLst>
            <c:ext xmlns:c16="http://schemas.microsoft.com/office/drawing/2014/chart" uri="{C3380CC4-5D6E-409C-BE32-E72D297353CC}">
              <c16:uniqueId val="{00000001-7602-4C3F-B783-553F30CE4EEE}"/>
            </c:ext>
          </c:extLst>
        </c:ser>
        <c:dLbls>
          <c:dLblPos val="inBase"/>
          <c:showLegendKey val="0"/>
          <c:showVal val="1"/>
          <c:showCatName val="0"/>
          <c:showSerName val="0"/>
          <c:showPercent val="0"/>
          <c:showBubbleSize val="0"/>
        </c:dLbls>
        <c:gapWidth val="219"/>
        <c:overlap val="-27"/>
        <c:axId val="641084480"/>
        <c:axId val="641085040"/>
      </c:barChart>
      <c:catAx>
        <c:axId val="64108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1085040"/>
        <c:crosses val="autoZero"/>
        <c:auto val="1"/>
        <c:lblAlgn val="ctr"/>
        <c:lblOffset val="100"/>
        <c:noMultiLvlLbl val="0"/>
      </c:catAx>
      <c:valAx>
        <c:axId val="641085040"/>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10844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ln w="9525" cap="flat" cmpd="sng" algn="ctr">
      <a:solidFill>
        <a:srgbClr val="FFFFFF"/>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SUM!$B$1</c:f>
              <c:strCache>
                <c:ptCount val="1"/>
                <c:pt idx="0">
                  <c:v>Marriott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9E9E9"/>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1"/>
            <c:plus>
              <c:numRef>
                <c:f>SUM!$H$2:$H$3</c:f>
                <c:numCache>
                  <c:formatCode>General</c:formatCode>
                  <c:ptCount val="2"/>
                  <c:pt idx="0">
                    <c:v>0.128052166620195</c:v>
                  </c:pt>
                  <c:pt idx="1">
                    <c:v>0.11427802480115699</c:v>
                  </c:pt>
                </c:numCache>
              </c:numRef>
            </c:plus>
            <c:minus>
              <c:numRef>
                <c:f>SUM!$G$2:$G$3</c:f>
                <c:numCache>
                  <c:formatCode>General</c:formatCode>
                  <c:ptCount val="2"/>
                  <c:pt idx="0">
                    <c:v>0.12739356053090301</c:v>
                  </c:pt>
                  <c:pt idx="1">
                    <c:v>0.135802255077107</c:v>
                  </c:pt>
                </c:numCache>
              </c:numRef>
            </c:minus>
            <c:spPr>
              <a:noFill/>
              <a:ln w="9525" cap="flat" cmpd="sng" algn="ctr">
                <a:solidFill>
                  <a:schemeClr val="tx1">
                    <a:lumMod val="65000"/>
                    <a:lumOff val="35000"/>
                  </a:schemeClr>
                </a:solidFill>
                <a:round/>
              </a:ln>
              <a:effectLst/>
            </c:spPr>
          </c:errBars>
          <c:cat>
            <c:strRef>
              <c:f>SUM!$A$2:$A$3</c:f>
              <c:strCache>
                <c:ptCount val="2"/>
                <c:pt idx="0">
                  <c:v>Search</c:v>
                </c:pt>
                <c:pt idx="1">
                  <c:v>Browse</c:v>
                </c:pt>
              </c:strCache>
            </c:strRef>
          </c:cat>
          <c:val>
            <c:numRef>
              <c:f>SUM!$B$2:$B$3</c:f>
              <c:numCache>
                <c:formatCode>0%</c:formatCode>
                <c:ptCount val="2"/>
                <c:pt idx="0">
                  <c:v>0.57895304678708803</c:v>
                </c:pt>
                <c:pt idx="1">
                  <c:v>0.75482836072280102</c:v>
                </c:pt>
              </c:numCache>
            </c:numRef>
          </c:val>
          <c:extLst>
            <c:ext xmlns:c16="http://schemas.microsoft.com/office/drawing/2014/chart" uri="{C3380CC4-5D6E-409C-BE32-E72D297353CC}">
              <c16:uniqueId val="{00000000-800F-4BEE-939A-008F329745F9}"/>
            </c:ext>
          </c:extLst>
        </c:ser>
        <c:ser>
          <c:idx val="1"/>
          <c:order val="1"/>
          <c:tx>
            <c:strRef>
              <c:f>SUM!$C$1</c:f>
              <c:strCache>
                <c:ptCount val="1"/>
                <c:pt idx="0">
                  <c:v>Best Western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1"/>
            <c:plus>
              <c:numRef>
                <c:f>SUM!$L$2:$L$3</c:f>
                <c:numCache>
                  <c:formatCode>General</c:formatCode>
                  <c:ptCount val="2"/>
                  <c:pt idx="0">
                    <c:v>0.13324792656967599</c:v>
                  </c:pt>
                  <c:pt idx="1">
                    <c:v>7.1242696610685802E-2</c:v>
                  </c:pt>
                </c:numCache>
              </c:numRef>
            </c:plus>
            <c:minus>
              <c:numRef>
                <c:f>SUM!$K$2:$K$3</c:f>
                <c:numCache>
                  <c:formatCode>General</c:formatCode>
                  <c:ptCount val="2"/>
                  <c:pt idx="0">
                    <c:v>0.13292671598613001</c:v>
                  </c:pt>
                  <c:pt idx="1">
                    <c:v>0.110154633181581</c:v>
                  </c:pt>
                </c:numCache>
              </c:numRef>
            </c:minus>
            <c:spPr>
              <a:noFill/>
              <a:ln w="9525" cap="flat" cmpd="sng" algn="ctr">
                <a:solidFill>
                  <a:schemeClr val="tx1">
                    <a:lumMod val="65000"/>
                    <a:lumOff val="35000"/>
                  </a:schemeClr>
                </a:solidFill>
                <a:round/>
              </a:ln>
              <a:effectLst/>
            </c:spPr>
          </c:errBars>
          <c:cat>
            <c:strRef>
              <c:f>SUM!$A$2:$A$3</c:f>
              <c:strCache>
                <c:ptCount val="2"/>
                <c:pt idx="0">
                  <c:v>Search</c:v>
                </c:pt>
                <c:pt idx="1">
                  <c:v>Browse</c:v>
                </c:pt>
              </c:strCache>
            </c:strRef>
          </c:cat>
          <c:val>
            <c:numRef>
              <c:f>SUM!$C$2:$C$3</c:f>
              <c:numCache>
                <c:formatCode>0%</c:formatCode>
                <c:ptCount val="2"/>
                <c:pt idx="0">
                  <c:v>0.61331727133251701</c:v>
                </c:pt>
                <c:pt idx="1">
                  <c:v>0.824589981141163</c:v>
                </c:pt>
              </c:numCache>
            </c:numRef>
          </c:val>
          <c:extLst>
            <c:ext xmlns:c16="http://schemas.microsoft.com/office/drawing/2014/chart" uri="{C3380CC4-5D6E-409C-BE32-E72D297353CC}">
              <c16:uniqueId val="{00000001-800F-4BEE-939A-008F329745F9}"/>
            </c:ext>
          </c:extLst>
        </c:ser>
        <c:dLbls>
          <c:dLblPos val="inBase"/>
          <c:showLegendKey val="0"/>
          <c:showVal val="1"/>
          <c:showCatName val="0"/>
          <c:showSerName val="0"/>
          <c:showPercent val="0"/>
          <c:showBubbleSize val="0"/>
        </c:dLbls>
        <c:gapWidth val="219"/>
        <c:overlap val="-27"/>
        <c:axId val="641860256"/>
        <c:axId val="641860816"/>
      </c:barChart>
      <c:catAx>
        <c:axId val="64186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1860816"/>
        <c:crosses val="autoZero"/>
        <c:auto val="1"/>
        <c:lblAlgn val="ctr"/>
        <c:lblOffset val="100"/>
        <c:noMultiLvlLbl val="0"/>
      </c:catAx>
      <c:valAx>
        <c:axId val="641860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18602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ln w="9525" cap="flat" cmpd="sng" algn="ctr">
      <a:solidFill>
        <a:srgbClr val="FFFFFF"/>
      </a:solid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'[Hotels Study Data Analysis.xlsx]SUPRQ'!$M$1</c:f>
              <c:strCache>
                <c:ptCount val="1"/>
                <c:pt idx="0">
                  <c:v>Marriott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20000"/>
                        <a:lumOff val="8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1"/>
            <c:plus>
              <c:numRef>
                <c:f>'[Hotels Study Data Analysis.xlsx]SUPRQ'!$P$2:$P$7</c:f>
                <c:numCache>
                  <c:formatCode>General</c:formatCode>
                  <c:ptCount val="6"/>
                  <c:pt idx="0">
                    <c:v>0.12834737993234899</c:v>
                  </c:pt>
                  <c:pt idx="1">
                    <c:v>0.16792937645880401</c:v>
                  </c:pt>
                  <c:pt idx="2">
                    <c:v>3.9743009871277803E-2</c:v>
                  </c:pt>
                  <c:pt idx="3">
                    <c:v>0.16865660015550199</c:v>
                  </c:pt>
                  <c:pt idx="4">
                    <c:v>0.114372550850366</c:v>
                  </c:pt>
                  <c:pt idx="5">
                    <c:v>0.19723789706619799</c:v>
                  </c:pt>
                </c:numCache>
              </c:numRef>
            </c:plus>
            <c:minus>
              <c:numRef>
                <c:f>'[Hotels Study Data Analysis.xlsx]SUPRQ'!$O$2:$O$7</c:f>
                <c:numCache>
                  <c:formatCode>General</c:formatCode>
                  <c:ptCount val="6"/>
                  <c:pt idx="0">
                    <c:v>0.179399752677076</c:v>
                  </c:pt>
                  <c:pt idx="1">
                    <c:v>0.19956485430232901</c:v>
                  </c:pt>
                  <c:pt idx="2">
                    <c:v>0.1086477438861</c:v>
                  </c:pt>
                  <c:pt idx="3">
                    <c:v>0.148563550182262</c:v>
                  </c:pt>
                  <c:pt idx="4">
                    <c:v>0.22299903103777899</c:v>
                  </c:pt>
                  <c:pt idx="5">
                    <c:v>0.19723789706619799</c:v>
                  </c:pt>
                </c:numCache>
              </c:numRef>
            </c:minus>
            <c:spPr>
              <a:noFill/>
              <a:ln w="9525" cap="flat" cmpd="sng" algn="ctr">
                <a:solidFill>
                  <a:schemeClr val="tx1">
                    <a:lumMod val="65000"/>
                    <a:lumOff val="35000"/>
                  </a:schemeClr>
                </a:solidFill>
                <a:round/>
              </a:ln>
              <a:effectLst/>
            </c:spPr>
          </c:errBars>
          <c:cat>
            <c:strRef>
              <c:f>'[Hotels Study Data Analysis.xlsx]SUPRQ'!$L$2:$L$7</c:f>
              <c:strCache>
                <c:ptCount val="6"/>
                <c:pt idx="0">
                  <c:v>SUPR-Q</c:v>
                </c:pt>
                <c:pt idx="1">
                  <c:v>Usability</c:v>
                </c:pt>
                <c:pt idx="2">
                  <c:v>Trust, Value &amp; Comfort</c:v>
                </c:pt>
                <c:pt idx="3">
                  <c:v>Loyalty</c:v>
                </c:pt>
                <c:pt idx="4">
                  <c:v>Appearance</c:v>
                </c:pt>
                <c:pt idx="5">
                  <c:v>NPS (Raw %)</c:v>
                </c:pt>
              </c:strCache>
            </c:strRef>
          </c:cat>
          <c:val>
            <c:numRef>
              <c:f>'[Hotels Study Data Analysis.xlsx]SUPRQ'!$M$2:$M$7</c:f>
              <c:numCache>
                <c:formatCode>0%</c:formatCode>
                <c:ptCount val="6"/>
                <c:pt idx="0">
                  <c:v>0.81602069101889696</c:v>
                </c:pt>
                <c:pt idx="1">
                  <c:v>0.748581756011789</c:v>
                </c:pt>
                <c:pt idx="2">
                  <c:v>0.955537433954324</c:v>
                </c:pt>
                <c:pt idx="3">
                  <c:v>0.57565379722946897</c:v>
                </c:pt>
                <c:pt idx="4">
                  <c:v>0.86887523959728996</c:v>
                </c:pt>
                <c:pt idx="5">
                  <c:v>7.8947368421052599E-2</c:v>
                </c:pt>
              </c:numCache>
            </c:numRef>
          </c:val>
          <c:extLst>
            <c:ext xmlns:c16="http://schemas.microsoft.com/office/drawing/2014/chart" uri="{C3380CC4-5D6E-409C-BE32-E72D297353CC}">
              <c16:uniqueId val="{00000000-676B-4F88-8025-8112B6D193C9}"/>
            </c:ext>
          </c:extLst>
        </c:ser>
        <c:ser>
          <c:idx val="1"/>
          <c:order val="1"/>
          <c:tx>
            <c:strRef>
              <c:f>'[Hotels Study Data Analysis.xlsx]SUPRQ'!$N$1</c:f>
              <c:strCache>
                <c:ptCount val="1"/>
                <c:pt idx="0">
                  <c:v>Best Western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1"/>
            <c:plus>
              <c:numRef>
                <c:f>'[Hotels Study Data Analysis.xlsx]SUPRQ'!$R$2:$R$7</c:f>
                <c:numCache>
                  <c:formatCode>General</c:formatCode>
                  <c:ptCount val="6"/>
                  <c:pt idx="0">
                    <c:v>9.7386807190513694E-2</c:v>
                  </c:pt>
                  <c:pt idx="1">
                    <c:v>9.0988852241911999E-2</c:v>
                  </c:pt>
                  <c:pt idx="2">
                    <c:v>9.1862664664519297E-2</c:v>
                  </c:pt>
                  <c:pt idx="3">
                    <c:v>0.140166066490126</c:v>
                  </c:pt>
                  <c:pt idx="4">
                    <c:v>9.5923121034436704E-2</c:v>
                  </c:pt>
                  <c:pt idx="5">
                    <c:v>0.21158982829197601</c:v>
                  </c:pt>
                </c:numCache>
              </c:numRef>
            </c:plus>
            <c:minus>
              <c:numRef>
                <c:f>'[Hotels Study Data Analysis.xlsx]SUPRQ'!$Q$2:$Q$7</c:f>
                <c:numCache>
                  <c:formatCode>General</c:formatCode>
                  <c:ptCount val="6"/>
                  <c:pt idx="0">
                    <c:v>0.14915034216341799</c:v>
                  </c:pt>
                  <c:pt idx="1">
                    <c:v>0.15659617277371299</c:v>
                  </c:pt>
                  <c:pt idx="2">
                    <c:v>0.15709290821541799</c:v>
                  </c:pt>
                  <c:pt idx="3">
                    <c:v>0.137995007488214</c:v>
                  </c:pt>
                  <c:pt idx="4">
                    <c:v>0.19266262138788001</c:v>
                  </c:pt>
                  <c:pt idx="5">
                    <c:v>0.21158982829197601</c:v>
                  </c:pt>
                </c:numCache>
              </c:numRef>
            </c:minus>
            <c:spPr>
              <a:noFill/>
              <a:ln w="9525" cap="flat" cmpd="sng" algn="ctr">
                <a:solidFill>
                  <a:schemeClr val="tx1">
                    <a:lumMod val="65000"/>
                    <a:lumOff val="35000"/>
                  </a:schemeClr>
                </a:solidFill>
                <a:round/>
              </a:ln>
              <a:effectLst/>
            </c:spPr>
          </c:errBars>
          <c:cat>
            <c:strRef>
              <c:f>'[Hotels Study Data Analysis.xlsx]SUPRQ'!$L$2:$L$7</c:f>
              <c:strCache>
                <c:ptCount val="6"/>
                <c:pt idx="0">
                  <c:v>SUPR-Q</c:v>
                </c:pt>
                <c:pt idx="1">
                  <c:v>Usability</c:v>
                </c:pt>
                <c:pt idx="2">
                  <c:v>Trust, Value &amp; Comfort</c:v>
                </c:pt>
                <c:pt idx="3">
                  <c:v>Loyalty</c:v>
                </c:pt>
                <c:pt idx="4">
                  <c:v>Appearance</c:v>
                </c:pt>
                <c:pt idx="5">
                  <c:v>NPS (Raw %)</c:v>
                </c:pt>
              </c:strCache>
            </c:strRef>
          </c:cat>
          <c:val>
            <c:numRef>
              <c:f>'[Hotels Study Data Analysis.xlsx]SUPRQ'!$N$2:$N$7</c:f>
              <c:numCache>
                <c:formatCode>0%</c:formatCode>
                <c:ptCount val="6"/>
                <c:pt idx="0">
                  <c:v>0.86235636569581198</c:v>
                </c:pt>
                <c:pt idx="1">
                  <c:v>0.886590493517603</c:v>
                </c:pt>
                <c:pt idx="2">
                  <c:v>0.880396810122136</c:v>
                </c:pt>
                <c:pt idx="3">
                  <c:v>0.67763565530231595</c:v>
                </c:pt>
                <c:pt idx="4">
                  <c:v>0.88822986999599496</c:v>
                </c:pt>
                <c:pt idx="5">
                  <c:v>5.2631578947368397E-2</c:v>
                </c:pt>
              </c:numCache>
            </c:numRef>
          </c:val>
          <c:extLst>
            <c:ext xmlns:c16="http://schemas.microsoft.com/office/drawing/2014/chart" uri="{C3380CC4-5D6E-409C-BE32-E72D297353CC}">
              <c16:uniqueId val="{00000001-676B-4F88-8025-8112B6D193C9}"/>
            </c:ext>
          </c:extLst>
        </c:ser>
        <c:dLbls>
          <c:dLblPos val="inBase"/>
          <c:showLegendKey val="0"/>
          <c:showVal val="1"/>
          <c:showCatName val="0"/>
          <c:showSerName val="0"/>
          <c:showPercent val="0"/>
          <c:showBubbleSize val="0"/>
        </c:dLbls>
        <c:gapWidth val="219"/>
        <c:overlap val="-27"/>
        <c:axId val="641863616"/>
        <c:axId val="641864176"/>
      </c:barChart>
      <c:catAx>
        <c:axId val="64186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1864176"/>
        <c:crosses val="autoZero"/>
        <c:auto val="1"/>
        <c:lblAlgn val="ctr"/>
        <c:lblOffset val="100"/>
        <c:noMultiLvlLbl val="0"/>
      </c:catAx>
      <c:valAx>
        <c:axId val="6418641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18636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'Task Time'!$B$1</c:f>
              <c:strCache>
                <c:ptCount val="1"/>
                <c:pt idx="0">
                  <c:v>Marriott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9E9E9"/>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1"/>
            <c:plus>
              <c:numRef>
                <c:f>'Task Time'!$H$2:$H$3</c:f>
                <c:numCache>
                  <c:formatCode>General</c:formatCode>
                  <c:ptCount val="2"/>
                  <c:pt idx="0">
                    <c:v>112.15</c:v>
                  </c:pt>
                  <c:pt idx="1">
                    <c:v>49.860000000000007</c:v>
                  </c:pt>
                </c:numCache>
              </c:numRef>
            </c:plus>
            <c:minus>
              <c:numRef>
                <c:f>'Task Time'!$G$2:$G$3</c:f>
                <c:numCache>
                  <c:formatCode>General</c:formatCode>
                  <c:ptCount val="2"/>
                  <c:pt idx="0">
                    <c:v>53.759999999999962</c:v>
                  </c:pt>
                  <c:pt idx="1">
                    <c:v>90.579999999999984</c:v>
                  </c:pt>
                </c:numCache>
              </c:numRef>
            </c:minus>
            <c:spPr>
              <a:noFill/>
              <a:ln w="9525" cap="flat" cmpd="sng" algn="ctr">
                <a:solidFill>
                  <a:schemeClr val="tx1">
                    <a:lumMod val="65000"/>
                    <a:lumOff val="35000"/>
                  </a:schemeClr>
                </a:solidFill>
                <a:round/>
              </a:ln>
              <a:effectLst/>
            </c:spPr>
          </c:errBars>
          <c:cat>
            <c:strRef>
              <c:f>'Task Time'!$A$2:$A$3</c:f>
              <c:strCache>
                <c:ptCount val="2"/>
                <c:pt idx="0">
                  <c:v>Search</c:v>
                </c:pt>
                <c:pt idx="1">
                  <c:v>Browse</c:v>
                </c:pt>
              </c:strCache>
            </c:strRef>
          </c:cat>
          <c:val>
            <c:numRef>
              <c:f>'Task Time'!$B$2:$B$3</c:f>
              <c:numCache>
                <c:formatCode>General</c:formatCode>
                <c:ptCount val="2"/>
                <c:pt idx="0">
                  <c:v>258.02999999999997</c:v>
                </c:pt>
                <c:pt idx="1">
                  <c:v>288.95999999999998</c:v>
                </c:pt>
              </c:numCache>
            </c:numRef>
          </c:val>
          <c:extLst>
            <c:ext xmlns:c16="http://schemas.microsoft.com/office/drawing/2014/chart" uri="{C3380CC4-5D6E-409C-BE32-E72D297353CC}">
              <c16:uniqueId val="{00000000-BC62-48B4-A223-A4CB97D0B4BD}"/>
            </c:ext>
          </c:extLst>
        </c:ser>
        <c:ser>
          <c:idx val="1"/>
          <c:order val="1"/>
          <c:tx>
            <c:strRef>
              <c:f>'Task Time'!$C$1</c:f>
              <c:strCache>
                <c:ptCount val="1"/>
                <c:pt idx="0">
                  <c:v>Best Western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1"/>
            <c:plus>
              <c:numRef>
                <c:f>'Task Time'!$L$2:$L$3</c:f>
                <c:numCache>
                  <c:formatCode>General</c:formatCode>
                  <c:ptCount val="2"/>
                  <c:pt idx="0">
                    <c:v>107.09</c:v>
                  </c:pt>
                  <c:pt idx="1">
                    <c:v>40.97999999999999</c:v>
                  </c:pt>
                </c:numCache>
              </c:numRef>
            </c:plus>
            <c:minus>
              <c:numRef>
                <c:f>'Task Time'!$K$2:$K$3</c:f>
                <c:numCache>
                  <c:formatCode>General</c:formatCode>
                  <c:ptCount val="2"/>
                  <c:pt idx="0">
                    <c:v>34.94</c:v>
                  </c:pt>
                  <c:pt idx="1">
                    <c:v>25.760000000000019</c:v>
                  </c:pt>
                </c:numCache>
              </c:numRef>
            </c:minus>
            <c:spPr>
              <a:noFill/>
              <a:ln w="9525" cap="flat" cmpd="sng" algn="ctr">
                <a:solidFill>
                  <a:schemeClr val="tx1">
                    <a:lumMod val="65000"/>
                    <a:lumOff val="35000"/>
                  </a:schemeClr>
                </a:solidFill>
                <a:round/>
              </a:ln>
              <a:effectLst/>
            </c:spPr>
          </c:errBars>
          <c:cat>
            <c:strRef>
              <c:f>'Task Time'!$A$2:$A$3</c:f>
              <c:strCache>
                <c:ptCount val="2"/>
                <c:pt idx="0">
                  <c:v>Search</c:v>
                </c:pt>
                <c:pt idx="1">
                  <c:v>Browse</c:v>
                </c:pt>
              </c:strCache>
            </c:strRef>
          </c:cat>
          <c:val>
            <c:numRef>
              <c:f>'Task Time'!$C$2:$C$3</c:f>
              <c:numCache>
                <c:formatCode>General</c:formatCode>
                <c:ptCount val="2"/>
                <c:pt idx="0">
                  <c:v>224.44</c:v>
                </c:pt>
                <c:pt idx="1">
                  <c:v>204.99</c:v>
                </c:pt>
              </c:numCache>
            </c:numRef>
          </c:val>
          <c:extLst>
            <c:ext xmlns:c16="http://schemas.microsoft.com/office/drawing/2014/chart" uri="{C3380CC4-5D6E-409C-BE32-E72D297353CC}">
              <c16:uniqueId val="{00000001-BC62-48B4-A223-A4CB97D0B4BD}"/>
            </c:ext>
          </c:extLst>
        </c:ser>
        <c:dLbls>
          <c:dLblPos val="inBase"/>
          <c:showLegendKey val="0"/>
          <c:showVal val="1"/>
          <c:showCatName val="0"/>
          <c:showSerName val="0"/>
          <c:showPercent val="0"/>
          <c:showBubbleSize val="0"/>
        </c:dLbls>
        <c:gapWidth val="219"/>
        <c:overlap val="-27"/>
        <c:axId val="641538288"/>
        <c:axId val="641538848"/>
      </c:barChart>
      <c:catAx>
        <c:axId val="64153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1538848"/>
        <c:crosses val="autoZero"/>
        <c:auto val="1"/>
        <c:lblAlgn val="ctr"/>
        <c:lblOffset val="100"/>
        <c:noMultiLvlLbl val="0"/>
      </c:catAx>
      <c:valAx>
        <c:axId val="641538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15382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ln w="9525" cap="flat" cmpd="sng" algn="ctr">
      <a:solidFill>
        <a:srgbClr val="FFFFFF"/>
      </a:solid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solidFill>
                <a:srgbClr val="FFFFFF"/>
              </a:solidFill>
            </a:ln>
          </c:spPr>
          <c:dPt>
            <c:idx val="0"/>
            <c:bubble3D val="0"/>
            <c:spPr>
              <a:solidFill>
                <a:schemeClr val="accent1"/>
              </a:solidFill>
              <a:ln w="19050">
                <a:solidFill>
                  <a:srgbClr val="FFFFFF"/>
                </a:solidFill>
              </a:ln>
              <a:effectLst/>
            </c:spPr>
            <c:extLst>
              <c:ext xmlns:c16="http://schemas.microsoft.com/office/drawing/2014/chart" uri="{C3380CC4-5D6E-409C-BE32-E72D297353CC}">
                <c16:uniqueId val="{00000001-3B73-4816-9575-5D58BCA1585D}"/>
              </c:ext>
            </c:extLst>
          </c:dPt>
          <c:dPt>
            <c:idx val="1"/>
            <c:bubble3D val="0"/>
            <c:spPr>
              <a:solidFill>
                <a:schemeClr val="accent2"/>
              </a:solidFill>
              <a:ln w="19050">
                <a:solidFill>
                  <a:srgbClr val="FFFFFF"/>
                </a:solidFill>
              </a:ln>
              <a:effectLst/>
            </c:spPr>
            <c:extLst>
              <c:ext xmlns:c16="http://schemas.microsoft.com/office/drawing/2014/chart" uri="{C3380CC4-5D6E-409C-BE32-E72D297353CC}">
                <c16:uniqueId val="{00000003-3B73-4816-9575-5D58BCA1585D}"/>
              </c:ext>
            </c:extLst>
          </c:dPt>
          <c:dPt>
            <c:idx val="2"/>
            <c:bubble3D val="0"/>
            <c:spPr>
              <a:solidFill>
                <a:schemeClr val="accent3"/>
              </a:solidFill>
              <a:ln w="19050">
                <a:solidFill>
                  <a:srgbClr val="FFFFFF"/>
                </a:solidFill>
              </a:ln>
              <a:effectLst/>
            </c:spPr>
            <c:extLst>
              <c:ext xmlns:c16="http://schemas.microsoft.com/office/drawing/2014/chart" uri="{C3380CC4-5D6E-409C-BE32-E72D297353CC}">
                <c16:uniqueId val="{00000005-3B73-4816-9575-5D58BCA1585D}"/>
              </c:ext>
            </c:extLst>
          </c:dPt>
          <c:dPt>
            <c:idx val="3"/>
            <c:bubble3D val="0"/>
            <c:spPr>
              <a:solidFill>
                <a:schemeClr val="accent4"/>
              </a:solidFill>
              <a:ln w="19050">
                <a:solidFill>
                  <a:srgbClr val="FFFFFF"/>
                </a:solidFill>
              </a:ln>
              <a:effectLst/>
            </c:spPr>
            <c:extLst>
              <c:ext xmlns:c16="http://schemas.microsoft.com/office/drawing/2014/chart" uri="{C3380CC4-5D6E-409C-BE32-E72D297353CC}">
                <c16:uniqueId val="{00000007-3B73-4816-9575-5D58BCA1585D}"/>
              </c:ext>
            </c:extLst>
          </c:dPt>
          <c:dPt>
            <c:idx val="4"/>
            <c:bubble3D val="0"/>
            <c:spPr>
              <a:solidFill>
                <a:srgbClr val="4985D3"/>
              </a:solidFill>
              <a:ln w="19050">
                <a:solidFill>
                  <a:srgbClr val="FFFFFF"/>
                </a:solidFill>
              </a:ln>
              <a:effectLst/>
            </c:spPr>
            <c:extLst>
              <c:ext xmlns:c16="http://schemas.microsoft.com/office/drawing/2014/chart" uri="{C3380CC4-5D6E-409C-BE32-E72D297353CC}">
                <c16:uniqueId val="{00000009-3B73-4816-9575-5D58BCA1585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9E9E9"/>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3B73-4816-9575-5D58BCA1585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Hotel_Study_Final1!$F$97:$F$101</c:f>
              <c:strCache>
                <c:ptCount val="5"/>
                <c:pt idx="0">
                  <c:v>21 - 24</c:v>
                </c:pt>
                <c:pt idx="1">
                  <c:v>25 - 34</c:v>
                </c:pt>
                <c:pt idx="2">
                  <c:v>35 - 44</c:v>
                </c:pt>
                <c:pt idx="3">
                  <c:v>45 - 54</c:v>
                </c:pt>
                <c:pt idx="4">
                  <c:v>55 - 64</c:v>
                </c:pt>
              </c:strCache>
            </c:strRef>
          </c:cat>
          <c:val>
            <c:numRef>
              <c:f>Hotel_Study_Final1!$G$97:$G$101</c:f>
              <c:numCache>
                <c:formatCode>General</c:formatCode>
                <c:ptCount val="5"/>
                <c:pt idx="0">
                  <c:v>9</c:v>
                </c:pt>
                <c:pt idx="1">
                  <c:v>40</c:v>
                </c:pt>
                <c:pt idx="2">
                  <c:v>17</c:v>
                </c:pt>
                <c:pt idx="3">
                  <c:v>5</c:v>
                </c:pt>
                <c:pt idx="4">
                  <c:v>2</c:v>
                </c:pt>
              </c:numCache>
            </c:numRef>
          </c:val>
          <c:extLst>
            <c:ext xmlns:c16="http://schemas.microsoft.com/office/drawing/2014/chart" uri="{C3380CC4-5D6E-409C-BE32-E72D297353CC}">
              <c16:uniqueId val="{0000000A-3B73-4816-9575-5D58BCA1585D}"/>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AA9E0F-3E47-9C46-B7BF-7F7A1D26B322}" type="datetimeFigureOut">
              <a:rPr lang="en-US" smtClean="0"/>
              <a:t>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31C7A-976F-244F-BAF6-4DBD3E6C77F7}" type="slidenum">
              <a:rPr lang="en-US" smtClean="0"/>
              <a:t>‹#›</a:t>
            </a:fld>
            <a:endParaRPr lang="en-US"/>
          </a:p>
        </p:txBody>
      </p:sp>
    </p:spTree>
    <p:extLst>
      <p:ext uri="{BB962C8B-B14F-4D97-AF65-F5344CB8AC3E}">
        <p14:creationId xmlns:p14="http://schemas.microsoft.com/office/powerpoint/2010/main" val="155178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Comp rate for task 1 not significantly different: p=.25</a:t>
            </a:r>
          </a:p>
          <a:p>
            <a:r>
              <a:rPr lang="en-US" dirty="0"/>
              <a:t>Use </a:t>
            </a:r>
            <a:r>
              <a:rPr lang="en-US" dirty="0" err="1"/>
              <a:t>statsUsability</a:t>
            </a:r>
            <a:r>
              <a:rPr lang="en-US" dirty="0"/>
              <a:t> </a:t>
            </a:r>
            <a:r>
              <a:rPr lang="en-US" dirty="0" err="1"/>
              <a:t>calc</a:t>
            </a:r>
            <a:r>
              <a:rPr lang="en-US" dirty="0"/>
              <a:t> – 2 Comp Rates</a:t>
            </a:r>
          </a:p>
        </p:txBody>
      </p:sp>
      <p:sp>
        <p:nvSpPr>
          <p:cNvPr id="4" name="Slide Number Placeholder 3"/>
          <p:cNvSpPr>
            <a:spLocks noGrp="1"/>
          </p:cNvSpPr>
          <p:nvPr>
            <p:ph type="sldNum" sz="quarter" idx="10"/>
          </p:nvPr>
        </p:nvSpPr>
        <p:spPr/>
        <p:txBody>
          <a:bodyPr/>
          <a:lstStyle/>
          <a:p>
            <a:fld id="{E45E5016-D221-3946-A176-EDCA949E44B1}" type="slidenum">
              <a:rPr lang="en-US" smtClean="0"/>
              <a:t>4</a:t>
            </a:fld>
            <a:endParaRPr lang="en-US" dirty="0"/>
          </a:p>
        </p:txBody>
      </p:sp>
    </p:spTree>
    <p:extLst>
      <p:ext uri="{BB962C8B-B14F-4D97-AF65-F5344CB8AC3E}">
        <p14:creationId xmlns:p14="http://schemas.microsoft.com/office/powerpoint/2010/main" val="256402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p =.85</a:t>
            </a:r>
          </a:p>
          <a:p>
            <a:r>
              <a:rPr lang="en-US" dirty="0"/>
              <a:t>Browse</a:t>
            </a:r>
            <a:r>
              <a:rPr lang="en-US" baseline="0" dirty="0"/>
              <a:t> p =.11</a:t>
            </a:r>
            <a:endParaRPr lang="en-US" dirty="0"/>
          </a:p>
        </p:txBody>
      </p:sp>
      <p:sp>
        <p:nvSpPr>
          <p:cNvPr id="4" name="Slide Number Placeholder 3"/>
          <p:cNvSpPr>
            <a:spLocks noGrp="1"/>
          </p:cNvSpPr>
          <p:nvPr>
            <p:ph type="sldNum" sz="quarter" idx="10"/>
          </p:nvPr>
        </p:nvSpPr>
        <p:spPr/>
        <p:txBody>
          <a:bodyPr/>
          <a:lstStyle/>
          <a:p>
            <a:fld id="{74531C7A-976F-244F-BAF6-4DBD3E6C77F7}" type="slidenum">
              <a:rPr lang="en-US" smtClean="0"/>
              <a:t>6</a:t>
            </a:fld>
            <a:endParaRPr lang="en-US"/>
          </a:p>
        </p:txBody>
      </p:sp>
    </p:spTree>
    <p:extLst>
      <p:ext uri="{BB962C8B-B14F-4D97-AF65-F5344CB8AC3E}">
        <p14:creationId xmlns:p14="http://schemas.microsoft.com/office/powerpoint/2010/main" val="1277852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p=.41</a:t>
            </a:r>
          </a:p>
          <a:p>
            <a:r>
              <a:rPr lang="en-US" dirty="0"/>
              <a:t>Browse</a:t>
            </a:r>
            <a:r>
              <a:rPr lang="en-US" baseline="0" dirty="0"/>
              <a:t> p=.55</a:t>
            </a:r>
            <a:endParaRPr lang="en-US" dirty="0"/>
          </a:p>
        </p:txBody>
      </p:sp>
      <p:sp>
        <p:nvSpPr>
          <p:cNvPr id="4" name="Slide Number Placeholder 3"/>
          <p:cNvSpPr>
            <a:spLocks noGrp="1"/>
          </p:cNvSpPr>
          <p:nvPr>
            <p:ph type="sldNum" sz="quarter" idx="10"/>
          </p:nvPr>
        </p:nvSpPr>
        <p:spPr/>
        <p:txBody>
          <a:bodyPr/>
          <a:lstStyle/>
          <a:p>
            <a:fld id="{74531C7A-976F-244F-BAF6-4DBD3E6C77F7}" type="slidenum">
              <a:rPr lang="en-US" smtClean="0"/>
              <a:t>7</a:t>
            </a:fld>
            <a:endParaRPr lang="en-US"/>
          </a:p>
        </p:txBody>
      </p:sp>
    </p:spTree>
    <p:extLst>
      <p:ext uri="{BB962C8B-B14F-4D97-AF65-F5344CB8AC3E}">
        <p14:creationId xmlns:p14="http://schemas.microsoft.com/office/powerpoint/2010/main" val="109188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SUPRQ raw scores not significantly different: p=.71</a:t>
            </a:r>
          </a:p>
        </p:txBody>
      </p:sp>
      <p:sp>
        <p:nvSpPr>
          <p:cNvPr id="4" name="Slide Number Placeholder 3"/>
          <p:cNvSpPr>
            <a:spLocks noGrp="1"/>
          </p:cNvSpPr>
          <p:nvPr>
            <p:ph type="sldNum" sz="quarter" idx="10"/>
          </p:nvPr>
        </p:nvSpPr>
        <p:spPr/>
        <p:txBody>
          <a:bodyPr/>
          <a:lstStyle/>
          <a:p>
            <a:fld id="{74531C7A-976F-244F-BAF6-4DBD3E6C77F7}" type="slidenum">
              <a:rPr lang="en-US" smtClean="0"/>
              <a:t>10</a:t>
            </a:fld>
            <a:endParaRPr lang="en-US"/>
          </a:p>
        </p:txBody>
      </p:sp>
    </p:spTree>
    <p:extLst>
      <p:ext uri="{BB962C8B-B14F-4D97-AF65-F5344CB8AC3E}">
        <p14:creationId xmlns:p14="http://schemas.microsoft.com/office/powerpoint/2010/main" val="510746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1C7A-976F-244F-BAF6-4DBD3E6C77F7}" type="slidenum">
              <a:rPr lang="en-US" smtClean="0"/>
              <a:t>12</a:t>
            </a:fld>
            <a:endParaRPr lang="en-US"/>
          </a:p>
        </p:txBody>
      </p:sp>
    </p:spTree>
    <p:extLst>
      <p:ext uri="{BB962C8B-B14F-4D97-AF65-F5344CB8AC3E}">
        <p14:creationId xmlns:p14="http://schemas.microsoft.com/office/powerpoint/2010/main" val="4252013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1C7A-976F-244F-BAF6-4DBD3E6C77F7}" type="slidenum">
              <a:rPr lang="en-US" smtClean="0"/>
              <a:t>13</a:t>
            </a:fld>
            <a:endParaRPr lang="en-US"/>
          </a:p>
        </p:txBody>
      </p:sp>
    </p:spTree>
    <p:extLst>
      <p:ext uri="{BB962C8B-B14F-4D97-AF65-F5344CB8AC3E}">
        <p14:creationId xmlns:p14="http://schemas.microsoft.com/office/powerpoint/2010/main" val="605071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a:t>
            </a:r>
            <a:r>
              <a:rPr lang="en-US" baseline="0" dirty="0"/>
              <a:t> p=.48</a:t>
            </a:r>
          </a:p>
          <a:p>
            <a:r>
              <a:rPr lang="en-US" dirty="0"/>
              <a:t>Browse p=.13</a:t>
            </a:r>
          </a:p>
        </p:txBody>
      </p:sp>
      <p:sp>
        <p:nvSpPr>
          <p:cNvPr id="4" name="Slide Number Placeholder 3"/>
          <p:cNvSpPr>
            <a:spLocks noGrp="1"/>
          </p:cNvSpPr>
          <p:nvPr>
            <p:ph type="sldNum" sz="quarter" idx="10"/>
          </p:nvPr>
        </p:nvSpPr>
        <p:spPr/>
        <p:txBody>
          <a:bodyPr/>
          <a:lstStyle/>
          <a:p>
            <a:fld id="{74531C7A-976F-244F-BAF6-4DBD3E6C77F7}" type="slidenum">
              <a:rPr lang="en-US" smtClean="0"/>
              <a:t>14</a:t>
            </a:fld>
            <a:endParaRPr lang="en-US"/>
          </a:p>
        </p:txBody>
      </p:sp>
    </p:spTree>
    <p:extLst>
      <p:ext uri="{BB962C8B-B14F-4D97-AF65-F5344CB8AC3E}">
        <p14:creationId xmlns:p14="http://schemas.microsoft.com/office/powerpoint/2010/main" val="1494239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531C7A-976F-244F-BAF6-4DBD3E6C77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353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emf"/><Relationship Id="rId18" Type="http://schemas.openxmlformats.org/officeDocument/2006/relationships/image" Target="../media/image27.png"/><Relationship Id="rId26" Type="http://schemas.openxmlformats.org/officeDocument/2006/relationships/image" Target="../media/image35.emf"/><Relationship Id="rId3" Type="http://schemas.openxmlformats.org/officeDocument/2006/relationships/image" Target="../media/image12.emf"/><Relationship Id="rId21" Type="http://schemas.openxmlformats.org/officeDocument/2006/relationships/image" Target="../media/image30.emf"/><Relationship Id="rId7" Type="http://schemas.openxmlformats.org/officeDocument/2006/relationships/image" Target="../media/image16.emf"/><Relationship Id="rId12" Type="http://schemas.openxmlformats.org/officeDocument/2006/relationships/image" Target="../media/image21.emf"/><Relationship Id="rId17" Type="http://schemas.openxmlformats.org/officeDocument/2006/relationships/image" Target="../media/image26.emf"/><Relationship Id="rId25" Type="http://schemas.openxmlformats.org/officeDocument/2006/relationships/image" Target="../media/image34.emf"/><Relationship Id="rId2" Type="http://schemas.openxmlformats.org/officeDocument/2006/relationships/image" Target="../media/image11.emf"/><Relationship Id="rId16" Type="http://schemas.openxmlformats.org/officeDocument/2006/relationships/image" Target="../media/image25.emf"/><Relationship Id="rId20" Type="http://schemas.openxmlformats.org/officeDocument/2006/relationships/image" Target="../media/image29.emf"/><Relationship Id="rId1" Type="http://schemas.openxmlformats.org/officeDocument/2006/relationships/slideMaster" Target="../slideMasters/slideMaster1.xml"/><Relationship Id="rId6" Type="http://schemas.openxmlformats.org/officeDocument/2006/relationships/image" Target="../media/image15.emf"/><Relationship Id="rId11" Type="http://schemas.openxmlformats.org/officeDocument/2006/relationships/image" Target="../media/image20.emf"/><Relationship Id="rId24" Type="http://schemas.openxmlformats.org/officeDocument/2006/relationships/image" Target="../media/image33.emf"/><Relationship Id="rId5" Type="http://schemas.openxmlformats.org/officeDocument/2006/relationships/image" Target="../media/image14.emf"/><Relationship Id="rId15" Type="http://schemas.openxmlformats.org/officeDocument/2006/relationships/image" Target="../media/image24.png"/><Relationship Id="rId23" Type="http://schemas.openxmlformats.org/officeDocument/2006/relationships/image" Target="../media/image32.emf"/><Relationship Id="rId10" Type="http://schemas.openxmlformats.org/officeDocument/2006/relationships/image" Target="../media/image19.emf"/><Relationship Id="rId19" Type="http://schemas.openxmlformats.org/officeDocument/2006/relationships/image" Target="../media/image28.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emf"/><Relationship Id="rId22" Type="http://schemas.openxmlformats.org/officeDocument/2006/relationships/image" Target="../media/image31.emf"/><Relationship Id="rId27" Type="http://schemas.openxmlformats.org/officeDocument/2006/relationships/image" Target="../media/image36.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8861" y="1186872"/>
            <a:ext cx="11114278" cy="2387600"/>
          </a:xfrm>
        </p:spPr>
        <p:txBody>
          <a:bodyPr wrap="square" anchor="b"/>
          <a:lstStyle>
            <a:lvl1pPr algn="ctr">
              <a:defRPr sz="6000">
                <a:solidFill>
                  <a:schemeClr val="tx1"/>
                </a:solidFill>
              </a:defRPr>
            </a:lvl1pPr>
          </a:lstStyle>
          <a:p>
            <a:r>
              <a:rPr lang="en-US" dirty="0"/>
              <a:t>Click to edit Master title style</a:t>
            </a:r>
          </a:p>
        </p:txBody>
      </p:sp>
      <p:cxnSp>
        <p:nvCxnSpPr>
          <p:cNvPr id="7" name="Straight Connector 6"/>
          <p:cNvCxnSpPr/>
          <p:nvPr userDrawn="1"/>
        </p:nvCxnSpPr>
        <p:spPr>
          <a:xfrm>
            <a:off x="26020" y="1359031"/>
            <a:ext cx="0" cy="882364"/>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667544" y="6395723"/>
            <a:ext cx="1332416"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i="0" dirty="0" err="1">
                <a:solidFill>
                  <a:schemeClr val="bg2"/>
                </a:solidFill>
                <a:latin typeface="+mj-lt"/>
                <a:ea typeface="Helvetica Neue Light" charset="0"/>
                <a:cs typeface="Calibri" panose="020F0502020204030204" pitchFamily="34" charset="0"/>
              </a:rPr>
              <a:t>MeasuringU</a:t>
            </a:r>
            <a:r>
              <a:rPr lang="en-US" sz="1200" b="0" i="0" dirty="0">
                <a:solidFill>
                  <a:schemeClr val="bg2"/>
                </a:solidFill>
                <a:latin typeface="+mj-lt"/>
                <a:ea typeface="Helvetica Neue Light" charset="0"/>
                <a:cs typeface="Calibri" panose="020F0502020204030204" pitchFamily="34" charset="0"/>
              </a:rPr>
              <a:t> 2017</a:t>
            </a:r>
          </a:p>
        </p:txBody>
      </p:sp>
      <p:sp>
        <p:nvSpPr>
          <p:cNvPr id="9" name="Slide Number Placeholder 5"/>
          <p:cNvSpPr txBox="1">
            <a:spLocks/>
          </p:cNvSpPr>
          <p:nvPr userDrawn="1"/>
        </p:nvSpPr>
        <p:spPr>
          <a:xfrm>
            <a:off x="6058829" y="6351660"/>
            <a:ext cx="40264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2">
                    <a:lumMod val="20000"/>
                    <a:lumOff val="80000"/>
                  </a:schemeClr>
                </a:solidFill>
                <a:latin typeface="Helvetica Neue" charset="0"/>
                <a:ea typeface="Helvetica Neue" charset="0"/>
                <a:cs typeface="Helvetica Neu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tx1">
                  <a:lumMod val="50000"/>
                  <a:lumOff val="50000"/>
                </a:schemeClr>
              </a:solidFill>
            </a:endParaRPr>
          </a:p>
        </p:txBody>
      </p:sp>
      <p:cxnSp>
        <p:nvCxnSpPr>
          <p:cNvPr id="10" name="Straight Connector 9"/>
          <p:cNvCxnSpPr/>
          <p:nvPr userDrawn="1"/>
        </p:nvCxnSpPr>
        <p:spPr>
          <a:xfrm flipH="1">
            <a:off x="6081131" y="6299021"/>
            <a:ext cx="0" cy="476838"/>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5887371" y="6371474"/>
            <a:ext cx="646523" cy="331932"/>
          </a:xfrm>
          <a:prstGeom prst="rect">
            <a:avLst/>
          </a:prstGeom>
        </p:spPr>
        <p:txBody>
          <a:bodyPr vert="horz" lIns="91440" tIns="45720" rIns="91440" bIns="45720" rtlCol="0" anchor="ctr"/>
          <a:lstStyle>
            <a:lvl1pPr algn="r">
              <a:defRPr sz="1200" b="0" i="0">
                <a:solidFill>
                  <a:schemeClr val="bg2"/>
                </a:solidFill>
                <a:latin typeface="+mj-lt"/>
                <a:ea typeface="Helvetica Neue" charset="0"/>
                <a:cs typeface="Helvetica Neue" charset="0"/>
              </a:defRPr>
            </a:lvl1pPr>
          </a:lstStyle>
          <a:p>
            <a:fld id="{5F2CBAFD-F9DA-CD4F-B0BA-0D889ED2AD5A}" type="slidenum">
              <a:rPr lang="en-US" smtClean="0"/>
              <a:pPr/>
              <a:t>‹#›</a:t>
            </a:fld>
            <a:endParaRPr lang="en-US" dirty="0"/>
          </a:p>
        </p:txBody>
      </p:sp>
    </p:spTree>
    <p:extLst>
      <p:ext uri="{BB962C8B-B14F-4D97-AF65-F5344CB8AC3E}">
        <p14:creationId xmlns:p14="http://schemas.microsoft.com/office/powerpoint/2010/main" val="67635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2CBAFD-F9DA-CD4F-B0BA-0D889ED2AD5A}" type="slidenum">
              <a:rPr lang="en-US" smtClean="0"/>
              <a:t>‹#›</a:t>
            </a:fld>
            <a:endParaRPr lang="en-US" dirty="0"/>
          </a:p>
        </p:txBody>
      </p:sp>
    </p:spTree>
    <p:extLst>
      <p:ext uri="{BB962C8B-B14F-4D97-AF65-F5344CB8AC3E}">
        <p14:creationId xmlns:p14="http://schemas.microsoft.com/office/powerpoint/2010/main" val="298516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2CBAFD-F9DA-CD4F-B0BA-0D889ED2AD5A}" type="slidenum">
              <a:rPr lang="en-US" smtClean="0"/>
              <a:t>‹#›</a:t>
            </a:fld>
            <a:endParaRPr lang="en-US" dirty="0"/>
          </a:p>
        </p:txBody>
      </p:sp>
    </p:spTree>
    <p:extLst>
      <p:ext uri="{BB962C8B-B14F-4D97-AF65-F5344CB8AC3E}">
        <p14:creationId xmlns:p14="http://schemas.microsoft.com/office/powerpoint/2010/main" val="652831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2CBAFD-F9DA-CD4F-B0BA-0D889ED2AD5A}" type="slidenum">
              <a:rPr lang="en-US" smtClean="0"/>
              <a:t>‹#›</a:t>
            </a:fld>
            <a:endParaRPr lang="en-US" dirty="0"/>
          </a:p>
        </p:txBody>
      </p:sp>
    </p:spTree>
    <p:extLst>
      <p:ext uri="{BB962C8B-B14F-4D97-AF65-F5344CB8AC3E}">
        <p14:creationId xmlns:p14="http://schemas.microsoft.com/office/powerpoint/2010/main" val="642765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hape 4"/>
          <p:cNvSpPr>
            <a:spLocks noGrp="1"/>
          </p:cNvSpPr>
          <p:nvPr>
            <p:ph idx="1"/>
          </p:nvPr>
        </p:nvSpPr>
        <p:spPr>
          <a:xfrm>
            <a:off x="1224013" y="1212101"/>
            <a:ext cx="10278909" cy="5095007"/>
          </a:xfrm>
          <a:prstGeom prst="rect">
            <a:avLst/>
          </a:prstGeom>
          <a:ln w="12700">
            <a:miter lim="400000"/>
          </a:ln>
          <a:extLst>
            <a:ext uri="{C572A759-6A51-4108-AA02-DFA0A04FC94B}"/>
          </a:extLst>
        </p:spPr>
        <p:txBody>
          <a:bodyPr/>
          <a:lstStyle>
            <a:lvl2pPr marL="761788" indent="-253959">
              <a:buSzPct val="150000"/>
            </a:lvl2pPr>
            <a:lvl3pPr marL="1134193" indent="-220100">
              <a:buSzPct val="125000"/>
            </a:lvl3pPr>
            <a:lvl4pPr marL="1540455" indent="-220100">
              <a:buSzPct val="125000"/>
            </a:lvl4pPr>
            <a:lvl5pPr marL="1895927" indent="-169306"/>
          </a:lstStyle>
          <a:p>
            <a:pPr lvl="0"/>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lide Number Placeholder 2"/>
          <p:cNvSpPr>
            <a:spLocks noGrp="1"/>
          </p:cNvSpPr>
          <p:nvPr>
            <p:ph type="sldNum" sz="quarter" idx="10"/>
          </p:nvPr>
        </p:nvSpPr>
        <p:spPr>
          <a:xfrm>
            <a:off x="146051" y="6292851"/>
            <a:ext cx="577849" cy="370416"/>
          </a:xfrm>
        </p:spPr>
        <p:txBody>
          <a:bodyPr/>
          <a:lstStyle>
            <a:lvl1pPr>
              <a:defRPr/>
            </a:lvl1pPr>
          </a:lstStyle>
          <a:p>
            <a:fld id="{D9E27686-57E8-4264-92A3-EC3D628D16B0}" type="slidenum">
              <a:rPr lang="en-US" altLang="en-US"/>
              <a:pPr/>
              <a:t>‹#›</a:t>
            </a:fld>
            <a:endParaRPr lang="en-US" altLang="en-US"/>
          </a:p>
        </p:txBody>
      </p:sp>
    </p:spTree>
    <p:extLst>
      <p:ext uri="{BB962C8B-B14F-4D97-AF65-F5344CB8AC3E}">
        <p14:creationId xmlns:p14="http://schemas.microsoft.com/office/powerpoint/2010/main" val="71911686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365125"/>
            <a:ext cx="10515600" cy="708301"/>
          </a:xfrm>
        </p:spPr>
        <p:txBody>
          <a:bodyPr>
            <a:normAutofit/>
          </a:bodyPr>
          <a:lstStyle>
            <a:lvl1pPr>
              <a:defRPr sz="4000">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a:off x="26020" y="1359031"/>
            <a:ext cx="0" cy="88236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838200" y="1111863"/>
            <a:ext cx="10515600" cy="0"/>
          </a:xfrm>
          <a:prstGeom prst="line">
            <a:avLst/>
          </a:prstGeom>
          <a:ln w="381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38200" y="1111863"/>
            <a:ext cx="308609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4667544" y="6395723"/>
            <a:ext cx="1332416"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i="0" dirty="0" err="1">
                <a:solidFill>
                  <a:schemeClr val="bg2"/>
                </a:solidFill>
                <a:latin typeface="+mj-lt"/>
                <a:ea typeface="Helvetica Neue Light" charset="0"/>
                <a:cs typeface="Calibri" panose="020F0502020204030204" pitchFamily="34" charset="0"/>
              </a:rPr>
              <a:t>MeasuringU</a:t>
            </a:r>
            <a:r>
              <a:rPr lang="en-US" sz="1200" b="0" i="0" dirty="0">
                <a:solidFill>
                  <a:schemeClr val="bg2"/>
                </a:solidFill>
                <a:latin typeface="+mj-lt"/>
                <a:ea typeface="Helvetica Neue Light" charset="0"/>
                <a:cs typeface="Calibri" panose="020F0502020204030204" pitchFamily="34" charset="0"/>
              </a:rPr>
              <a:t> 2017</a:t>
            </a:r>
          </a:p>
        </p:txBody>
      </p:sp>
      <p:sp>
        <p:nvSpPr>
          <p:cNvPr id="20" name="Slide Number Placeholder 5"/>
          <p:cNvSpPr txBox="1">
            <a:spLocks/>
          </p:cNvSpPr>
          <p:nvPr userDrawn="1"/>
        </p:nvSpPr>
        <p:spPr>
          <a:xfrm>
            <a:off x="6058829" y="6351660"/>
            <a:ext cx="40264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2">
                    <a:lumMod val="20000"/>
                    <a:lumOff val="80000"/>
                  </a:schemeClr>
                </a:solidFill>
                <a:latin typeface="Helvetica Neue" charset="0"/>
                <a:ea typeface="Helvetica Neue" charset="0"/>
                <a:cs typeface="Helvetica Neu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tx1">
                  <a:lumMod val="50000"/>
                  <a:lumOff val="50000"/>
                </a:schemeClr>
              </a:solidFill>
            </a:endParaRPr>
          </a:p>
        </p:txBody>
      </p:sp>
      <p:cxnSp>
        <p:nvCxnSpPr>
          <p:cNvPr id="21" name="Straight Connector 20"/>
          <p:cNvCxnSpPr/>
          <p:nvPr userDrawn="1"/>
        </p:nvCxnSpPr>
        <p:spPr>
          <a:xfrm flipH="1">
            <a:off x="6081131" y="6299021"/>
            <a:ext cx="0" cy="476838"/>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4" name="Slide Number Placeholder 5"/>
          <p:cNvSpPr>
            <a:spLocks noGrp="1"/>
          </p:cNvSpPr>
          <p:nvPr>
            <p:ph type="sldNum" sz="quarter" idx="4"/>
          </p:nvPr>
        </p:nvSpPr>
        <p:spPr>
          <a:xfrm>
            <a:off x="5887371" y="6371474"/>
            <a:ext cx="646523" cy="331932"/>
          </a:xfrm>
          <a:prstGeom prst="rect">
            <a:avLst/>
          </a:prstGeom>
        </p:spPr>
        <p:txBody>
          <a:bodyPr vert="horz" lIns="91440" tIns="45720" rIns="91440" bIns="45720" rtlCol="0" anchor="ctr"/>
          <a:lstStyle>
            <a:lvl1pPr algn="r">
              <a:defRPr sz="1200" b="0" i="0">
                <a:solidFill>
                  <a:schemeClr val="bg2"/>
                </a:solidFill>
                <a:latin typeface="+mj-lt"/>
                <a:ea typeface="Helvetica Neue" charset="0"/>
                <a:cs typeface="Helvetica Neue" charset="0"/>
              </a:defRPr>
            </a:lvl1pPr>
          </a:lstStyle>
          <a:p>
            <a:fld id="{5F2CBAFD-F9DA-CD4F-B0BA-0D889ED2AD5A}" type="slidenum">
              <a:rPr lang="en-US" smtClean="0"/>
              <a:pPr/>
              <a:t>‹#›</a:t>
            </a:fld>
            <a:endParaRPr lang="en-US" dirty="0"/>
          </a:p>
        </p:txBody>
      </p:sp>
    </p:spTree>
    <p:extLst>
      <p:ext uri="{BB962C8B-B14F-4D97-AF65-F5344CB8AC3E}">
        <p14:creationId xmlns:p14="http://schemas.microsoft.com/office/powerpoint/2010/main" val="179240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10" name="Straight Connector 9"/>
          <p:cNvCxnSpPr/>
          <p:nvPr userDrawn="1"/>
        </p:nvCxnSpPr>
        <p:spPr>
          <a:xfrm>
            <a:off x="26020" y="1359031"/>
            <a:ext cx="0" cy="882364"/>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4667544" y="6395723"/>
            <a:ext cx="1332416"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i="0" dirty="0" err="1">
                <a:solidFill>
                  <a:schemeClr val="bg2"/>
                </a:solidFill>
                <a:latin typeface="+mj-lt"/>
                <a:ea typeface="Helvetica Neue Light" charset="0"/>
                <a:cs typeface="Calibri" panose="020F0502020204030204" pitchFamily="34" charset="0"/>
              </a:rPr>
              <a:t>MeasuringU</a:t>
            </a:r>
            <a:r>
              <a:rPr lang="en-US" sz="1200" b="0" i="0" dirty="0">
                <a:solidFill>
                  <a:schemeClr val="bg2"/>
                </a:solidFill>
                <a:latin typeface="+mj-lt"/>
                <a:ea typeface="Helvetica Neue Light" charset="0"/>
                <a:cs typeface="Calibri" panose="020F0502020204030204" pitchFamily="34" charset="0"/>
              </a:rPr>
              <a:t> 2017</a:t>
            </a:r>
          </a:p>
        </p:txBody>
      </p:sp>
      <p:sp>
        <p:nvSpPr>
          <p:cNvPr id="21" name="Slide Number Placeholder 5"/>
          <p:cNvSpPr txBox="1">
            <a:spLocks/>
          </p:cNvSpPr>
          <p:nvPr userDrawn="1"/>
        </p:nvSpPr>
        <p:spPr>
          <a:xfrm>
            <a:off x="6058829" y="6351660"/>
            <a:ext cx="40264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2">
                    <a:lumMod val="20000"/>
                    <a:lumOff val="80000"/>
                  </a:schemeClr>
                </a:solidFill>
                <a:latin typeface="Helvetica Neue" charset="0"/>
                <a:ea typeface="Helvetica Neue" charset="0"/>
                <a:cs typeface="Helvetica Neu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tx1">
                  <a:lumMod val="50000"/>
                  <a:lumOff val="50000"/>
                </a:schemeClr>
              </a:solidFill>
            </a:endParaRPr>
          </a:p>
        </p:txBody>
      </p:sp>
      <p:cxnSp>
        <p:nvCxnSpPr>
          <p:cNvPr id="22" name="Straight Connector 21"/>
          <p:cNvCxnSpPr/>
          <p:nvPr userDrawn="1"/>
        </p:nvCxnSpPr>
        <p:spPr>
          <a:xfrm flipH="1">
            <a:off x="6081131" y="6299021"/>
            <a:ext cx="0" cy="476838"/>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3" name="Slide Number Placeholder 5"/>
          <p:cNvSpPr>
            <a:spLocks noGrp="1"/>
          </p:cNvSpPr>
          <p:nvPr>
            <p:ph type="sldNum" sz="quarter" idx="4"/>
          </p:nvPr>
        </p:nvSpPr>
        <p:spPr>
          <a:xfrm>
            <a:off x="5887371" y="6371474"/>
            <a:ext cx="646523" cy="331932"/>
          </a:xfrm>
          <a:prstGeom prst="rect">
            <a:avLst/>
          </a:prstGeom>
        </p:spPr>
        <p:txBody>
          <a:bodyPr vert="horz" lIns="91440" tIns="45720" rIns="91440" bIns="45720" rtlCol="0" anchor="ctr"/>
          <a:lstStyle>
            <a:lvl1pPr algn="r">
              <a:defRPr sz="1200" b="0" i="0">
                <a:solidFill>
                  <a:schemeClr val="bg2"/>
                </a:solidFill>
                <a:latin typeface="+mj-lt"/>
                <a:ea typeface="Helvetica Neue" charset="0"/>
                <a:cs typeface="Helvetica Neue" charset="0"/>
              </a:defRPr>
            </a:lvl1pPr>
          </a:lstStyle>
          <a:p>
            <a:fld id="{5F2CBAFD-F9DA-CD4F-B0BA-0D889ED2AD5A}" type="slidenum">
              <a:rPr lang="en-US" smtClean="0"/>
              <a:pPr/>
              <a:t>‹#›</a:t>
            </a:fld>
            <a:endParaRPr lang="en-US" dirty="0"/>
          </a:p>
        </p:txBody>
      </p:sp>
    </p:spTree>
    <p:extLst>
      <p:ext uri="{BB962C8B-B14F-4D97-AF65-F5344CB8AC3E}">
        <p14:creationId xmlns:p14="http://schemas.microsoft.com/office/powerpoint/2010/main" val="195518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2520779"/>
            <a:ext cx="10515600" cy="1201437"/>
          </a:xfrm>
        </p:spPr>
        <p:txBody>
          <a:bodyPr anchor="b"/>
          <a:lstStyle>
            <a:lvl1pPr>
              <a:defRPr sz="6000"/>
            </a:lvl1pPr>
          </a:lstStyle>
          <a:p>
            <a:r>
              <a:rPr lang="en-US"/>
              <a:t>Click to edit Master title style</a:t>
            </a:r>
          </a:p>
        </p:txBody>
      </p:sp>
    </p:spTree>
    <p:extLst>
      <p:ext uri="{BB962C8B-B14F-4D97-AF65-F5344CB8AC3E}">
        <p14:creationId xmlns:p14="http://schemas.microsoft.com/office/powerpoint/2010/main" val="214049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thodology_Overview">
    <p:spTree>
      <p:nvGrpSpPr>
        <p:cNvPr id="1" name=""/>
        <p:cNvGrpSpPr/>
        <p:nvPr/>
      </p:nvGrpSpPr>
      <p:grpSpPr>
        <a:xfrm>
          <a:off x="0" y="0"/>
          <a:ext cx="0" cy="0"/>
          <a:chOff x="0" y="0"/>
          <a:chExt cx="0" cy="0"/>
        </a:xfrm>
      </p:grpSpPr>
      <p:sp>
        <p:nvSpPr>
          <p:cNvPr id="10" name="Pentagon 9"/>
          <p:cNvSpPr/>
          <p:nvPr userDrawn="1"/>
        </p:nvSpPr>
        <p:spPr>
          <a:xfrm>
            <a:off x="11388585" y="6376802"/>
            <a:ext cx="648614" cy="321276"/>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457" y="6243395"/>
            <a:ext cx="478080" cy="478080"/>
          </a:xfrm>
          <a:prstGeom prst="rect">
            <a:avLst/>
          </a:prstGeom>
        </p:spPr>
      </p:pic>
      <p:sp>
        <p:nvSpPr>
          <p:cNvPr id="23" name="TextBox 22"/>
          <p:cNvSpPr txBox="1"/>
          <p:nvPr userDrawn="1"/>
        </p:nvSpPr>
        <p:spPr>
          <a:xfrm>
            <a:off x="504780" y="1616704"/>
            <a:ext cx="1890948"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1218987" rtl="0" fontAlgn="auto" latinLnBrk="0" hangingPunct="0">
              <a:lnSpc>
                <a:spcPct val="100000"/>
              </a:lnSpc>
              <a:spcBef>
                <a:spcPts val="0"/>
              </a:spcBef>
              <a:spcAft>
                <a:spcPts val="0"/>
              </a:spcAft>
              <a:buClrTx/>
              <a:buSzTx/>
              <a:buFontTx/>
              <a:buNone/>
              <a:tabLst/>
            </a:pPr>
            <a:r>
              <a:rPr kumimoji="0" lang="en-US" sz="180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a:rPr>
              <a:t>How was the data collected?</a:t>
            </a:r>
          </a:p>
        </p:txBody>
      </p:sp>
      <p:sp>
        <p:nvSpPr>
          <p:cNvPr id="25" name="Teardrop 24"/>
          <p:cNvSpPr/>
          <p:nvPr userDrawn="1"/>
        </p:nvSpPr>
        <p:spPr>
          <a:xfrm>
            <a:off x="3555647" y="3753693"/>
            <a:ext cx="2304288" cy="2304288"/>
          </a:xfrm>
          <a:prstGeom prst="teardrop">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ardrop 25"/>
          <p:cNvSpPr/>
          <p:nvPr userDrawn="1"/>
        </p:nvSpPr>
        <p:spPr>
          <a:xfrm rot="5400000">
            <a:off x="3546503" y="1357965"/>
            <a:ext cx="2304288" cy="2304288"/>
          </a:xfrm>
          <a:prstGeom prst="teardrop">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userDrawn="1"/>
        </p:nvSpPr>
        <p:spPr>
          <a:xfrm rot="16200000">
            <a:off x="5969663" y="3753693"/>
            <a:ext cx="2304288" cy="2304288"/>
          </a:xfrm>
          <a:prstGeom prst="teardrop">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userDrawn="1"/>
        </p:nvSpPr>
        <p:spPr>
          <a:xfrm rot="10800000">
            <a:off x="5969663" y="1357965"/>
            <a:ext cx="2304288" cy="2304288"/>
          </a:xfrm>
          <a:prstGeom prst="teardrop">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838200" y="365125"/>
            <a:ext cx="10515600" cy="708301"/>
          </a:xfrm>
        </p:spPr>
        <p:txBody>
          <a:bodyPr/>
          <a:lstStyle>
            <a:lvl1pPr>
              <a:defRPr baseline="0"/>
            </a:lvl1pPr>
          </a:lstStyle>
          <a:p>
            <a:r>
              <a:rPr lang="en-US" dirty="0"/>
              <a:t>Methodology and Overview</a:t>
            </a:r>
          </a:p>
        </p:txBody>
      </p:sp>
      <p:cxnSp>
        <p:nvCxnSpPr>
          <p:cNvPr id="33" name="Elbow Connector 32"/>
          <p:cNvCxnSpPr>
            <a:endCxn id="26" idx="2"/>
          </p:cNvCxnSpPr>
          <p:nvPr userDrawn="1"/>
        </p:nvCxnSpPr>
        <p:spPr>
          <a:xfrm>
            <a:off x="2395728" y="1801368"/>
            <a:ext cx="1150775" cy="7087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5" name="Elbow Connector 34"/>
          <p:cNvCxnSpPr>
            <a:endCxn id="38" idx="1"/>
          </p:cNvCxnSpPr>
          <p:nvPr userDrawn="1"/>
        </p:nvCxnSpPr>
        <p:spPr>
          <a:xfrm flipV="1">
            <a:off x="8273951" y="1939867"/>
            <a:ext cx="1188901" cy="668406"/>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userDrawn="1"/>
        </p:nvSpPr>
        <p:spPr>
          <a:xfrm>
            <a:off x="9462852" y="1755203"/>
            <a:ext cx="1890948"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218987" rtl="0" fontAlgn="auto" latinLnBrk="0" hangingPunct="0">
              <a:lnSpc>
                <a:spcPct val="100000"/>
              </a:lnSpc>
              <a:spcBef>
                <a:spcPts val="0"/>
              </a:spcBef>
              <a:spcAft>
                <a:spcPts val="0"/>
              </a:spcAft>
              <a:buClrTx/>
              <a:buSzTx/>
              <a:buFontTx/>
              <a:buNone/>
              <a:tabLst/>
            </a:pPr>
            <a:r>
              <a:rPr kumimoji="0" lang="en-US" sz="180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a:rPr>
              <a:t>Who saw what?</a:t>
            </a:r>
          </a:p>
        </p:txBody>
      </p:sp>
      <p:cxnSp>
        <p:nvCxnSpPr>
          <p:cNvPr id="39" name="Elbow Connector 38"/>
          <p:cNvCxnSpPr/>
          <p:nvPr userDrawn="1"/>
        </p:nvCxnSpPr>
        <p:spPr>
          <a:xfrm flipV="1">
            <a:off x="2410219" y="5040656"/>
            <a:ext cx="1145428" cy="3508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3" name="Elbow Connector 42"/>
          <p:cNvCxnSpPr/>
          <p:nvPr userDrawn="1"/>
        </p:nvCxnSpPr>
        <p:spPr>
          <a:xfrm>
            <a:off x="8273951" y="5040656"/>
            <a:ext cx="1188901" cy="3508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userDrawn="1"/>
        </p:nvSpPr>
        <p:spPr>
          <a:xfrm>
            <a:off x="9462852" y="5096105"/>
            <a:ext cx="2386894"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218987" rtl="0" fontAlgn="auto" latinLnBrk="0" hangingPunct="0">
              <a:lnSpc>
                <a:spcPct val="100000"/>
              </a:lnSpc>
              <a:spcBef>
                <a:spcPts val="0"/>
              </a:spcBef>
              <a:spcAft>
                <a:spcPts val="0"/>
              </a:spcAft>
              <a:buClrTx/>
              <a:buSzTx/>
              <a:buFontTx/>
              <a:buNone/>
              <a:tabLst/>
            </a:pPr>
            <a:r>
              <a:rPr kumimoji="0" lang="en-US" sz="180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a:rPr>
              <a:t>How many users were there?</a:t>
            </a:r>
          </a:p>
        </p:txBody>
      </p:sp>
      <p:sp>
        <p:nvSpPr>
          <p:cNvPr id="48" name="TextBox 47"/>
          <p:cNvSpPr txBox="1"/>
          <p:nvPr userDrawn="1"/>
        </p:nvSpPr>
        <p:spPr>
          <a:xfrm>
            <a:off x="504780" y="5096104"/>
            <a:ext cx="1890948"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1218987" rtl="0" fontAlgn="auto" latinLnBrk="0" hangingPunct="0">
              <a:lnSpc>
                <a:spcPct val="100000"/>
              </a:lnSpc>
              <a:spcBef>
                <a:spcPts val="0"/>
              </a:spcBef>
              <a:spcAft>
                <a:spcPts val="0"/>
              </a:spcAft>
              <a:buClrTx/>
              <a:buSzTx/>
              <a:buFontTx/>
              <a:buNone/>
              <a:tabLst/>
            </a:pPr>
            <a:r>
              <a:rPr kumimoji="0" lang="en-US" sz="180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a:rPr>
              <a:t>What was being tested?</a:t>
            </a:r>
          </a:p>
        </p:txBody>
      </p:sp>
      <p:sp>
        <p:nvSpPr>
          <p:cNvPr id="52" name="Text Placeholder 51"/>
          <p:cNvSpPr>
            <a:spLocks noGrp="1"/>
          </p:cNvSpPr>
          <p:nvPr>
            <p:ph type="body" sz="quarter" idx="10"/>
          </p:nvPr>
        </p:nvSpPr>
        <p:spPr>
          <a:xfrm>
            <a:off x="9462852" y="5708686"/>
            <a:ext cx="2223180" cy="385763"/>
          </a:xfrm>
        </p:spPr>
        <p:txBody>
          <a:bodyPr>
            <a:noAutofit/>
          </a:bodyPr>
          <a:lstStyle>
            <a:lvl1pPr marL="0" indent="0">
              <a:buNone/>
              <a:defRPr sz="1600"/>
            </a:lvl1pPr>
          </a:lstStyle>
          <a:p>
            <a:pPr lvl="0"/>
            <a:r>
              <a:rPr lang="en-US" dirty="0"/>
              <a:t>Click to edit Master text styles</a:t>
            </a:r>
          </a:p>
        </p:txBody>
      </p:sp>
      <p:sp>
        <p:nvSpPr>
          <p:cNvPr id="56" name="Text Placeholder 51"/>
          <p:cNvSpPr>
            <a:spLocks noGrp="1"/>
          </p:cNvSpPr>
          <p:nvPr>
            <p:ph type="body" sz="quarter" idx="11"/>
          </p:nvPr>
        </p:nvSpPr>
        <p:spPr>
          <a:xfrm>
            <a:off x="9462852" y="2107094"/>
            <a:ext cx="2223180" cy="385763"/>
          </a:xfrm>
        </p:spPr>
        <p:txBody>
          <a:bodyPr>
            <a:noAutofit/>
          </a:bodyPr>
          <a:lstStyle>
            <a:lvl1pPr marL="0" indent="0">
              <a:buNone/>
              <a:defRPr sz="1600"/>
            </a:lvl1pPr>
          </a:lstStyle>
          <a:p>
            <a:pPr lvl="0"/>
            <a:r>
              <a:rPr lang="en-US" dirty="0"/>
              <a:t>Click to edit Master text styles</a:t>
            </a:r>
          </a:p>
        </p:txBody>
      </p:sp>
      <p:sp>
        <p:nvSpPr>
          <p:cNvPr id="57" name="Text Placeholder 51"/>
          <p:cNvSpPr>
            <a:spLocks noGrp="1"/>
          </p:cNvSpPr>
          <p:nvPr>
            <p:ph type="body" sz="quarter" idx="12"/>
          </p:nvPr>
        </p:nvSpPr>
        <p:spPr>
          <a:xfrm>
            <a:off x="504780" y="2285447"/>
            <a:ext cx="1905439" cy="385763"/>
          </a:xfrm>
        </p:spPr>
        <p:txBody>
          <a:bodyPr>
            <a:noAutofit/>
          </a:bodyPr>
          <a:lstStyle>
            <a:lvl1pPr marL="0" indent="0" algn="r">
              <a:buNone/>
              <a:defRPr sz="1600"/>
            </a:lvl1pPr>
          </a:lstStyle>
          <a:p>
            <a:pPr lvl="0"/>
            <a:r>
              <a:rPr lang="en-US" dirty="0"/>
              <a:t>Click to edit Master text styles</a:t>
            </a:r>
          </a:p>
        </p:txBody>
      </p:sp>
      <p:sp>
        <p:nvSpPr>
          <p:cNvPr id="59" name="Text Placeholder 51"/>
          <p:cNvSpPr>
            <a:spLocks noGrp="1"/>
          </p:cNvSpPr>
          <p:nvPr>
            <p:ph type="body" sz="quarter" idx="13"/>
          </p:nvPr>
        </p:nvSpPr>
        <p:spPr>
          <a:xfrm>
            <a:off x="504780" y="5672218"/>
            <a:ext cx="1905439" cy="385763"/>
          </a:xfrm>
        </p:spPr>
        <p:txBody>
          <a:bodyPr>
            <a:noAutofit/>
          </a:bodyPr>
          <a:lstStyle>
            <a:lvl1pPr marL="0" indent="0" algn="r">
              <a:buNone/>
              <a:defRPr sz="1600"/>
            </a:lvl1pPr>
          </a:lstStyle>
          <a:p>
            <a:pPr lvl="0"/>
            <a:r>
              <a:rPr lang="en-US" dirty="0"/>
              <a:t>Click to edit Master text styles</a:t>
            </a:r>
          </a:p>
        </p:txBody>
      </p:sp>
      <p:sp>
        <p:nvSpPr>
          <p:cNvPr id="61" name="TextBox 60"/>
          <p:cNvSpPr txBox="1"/>
          <p:nvPr userDrawn="1"/>
        </p:nvSpPr>
        <p:spPr>
          <a:xfrm>
            <a:off x="9835081" y="6371326"/>
            <a:ext cx="1414170"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i="0" dirty="0" err="1">
                <a:solidFill>
                  <a:schemeClr val="bg1">
                    <a:lumMod val="60000"/>
                    <a:lumOff val="40000"/>
                  </a:schemeClr>
                </a:solidFill>
                <a:latin typeface="Calibri" panose="020F0502020204030204" pitchFamily="34" charset="0"/>
                <a:ea typeface="Helvetica Neue Light" charset="0"/>
                <a:cs typeface="Calibri" panose="020F0502020204030204" pitchFamily="34" charset="0"/>
              </a:rPr>
              <a:t>MeasuringU</a:t>
            </a:r>
            <a:r>
              <a:rPr lang="en-US" sz="1200" b="0" i="0" dirty="0">
                <a:solidFill>
                  <a:schemeClr val="bg1">
                    <a:lumMod val="60000"/>
                    <a:lumOff val="40000"/>
                  </a:schemeClr>
                </a:solidFill>
                <a:latin typeface="Calibri" panose="020F0502020204030204" pitchFamily="34" charset="0"/>
                <a:ea typeface="Helvetica Neue Light" charset="0"/>
                <a:cs typeface="Calibri" panose="020F0502020204030204" pitchFamily="34" charset="0"/>
              </a:rPr>
              <a:t> - 2017</a:t>
            </a:r>
          </a:p>
        </p:txBody>
      </p:sp>
      <p:sp>
        <p:nvSpPr>
          <p:cNvPr id="62" name="Slide Number Placeholder 5"/>
          <p:cNvSpPr txBox="1">
            <a:spLocks/>
          </p:cNvSpPr>
          <p:nvPr userDrawn="1"/>
        </p:nvSpPr>
        <p:spPr>
          <a:xfrm>
            <a:off x="9094971" y="633704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2">
                    <a:lumMod val="20000"/>
                    <a:lumOff val="80000"/>
                  </a:schemeClr>
                </a:solidFill>
                <a:latin typeface="Helvetica Neue" charset="0"/>
                <a:ea typeface="Helvetica Neue" charset="0"/>
                <a:cs typeface="Helvetica Neu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2CBAFD-F9DA-CD4F-B0BA-0D889ED2AD5A}" type="slidenum">
              <a:rPr lang="en-US" smtClean="0"/>
              <a:pPr/>
              <a:t>‹#›</a:t>
            </a:fld>
            <a:endParaRPr lang="en-US" dirty="0"/>
          </a:p>
        </p:txBody>
      </p:sp>
    </p:spTree>
    <p:extLst>
      <p:ext uri="{BB962C8B-B14F-4D97-AF65-F5344CB8AC3E}">
        <p14:creationId xmlns:p14="http://schemas.microsoft.com/office/powerpoint/2010/main" val="148791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bout">
    <p:bg>
      <p:bgPr>
        <a:blipFill dpi="0" rotWithShape="1">
          <a:blip r:embed="rId2" cstate="email">
            <a:alphaModFix amt="7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About Measuring U</a:t>
            </a:r>
          </a:p>
        </p:txBody>
      </p:sp>
      <p:sp>
        <p:nvSpPr>
          <p:cNvPr id="6" name="TextBox 5"/>
          <p:cNvSpPr txBox="1"/>
          <p:nvPr userDrawn="1"/>
        </p:nvSpPr>
        <p:spPr>
          <a:xfrm>
            <a:off x="838200" y="1344168"/>
            <a:ext cx="6565392" cy="1200329"/>
          </a:xfrm>
          <a:prstGeom prst="rect">
            <a:avLst/>
          </a:prstGeom>
          <a:solidFill>
            <a:srgbClr val="FFFFFF">
              <a:alpha val="51000"/>
            </a:srgbClr>
          </a:solidFill>
        </p:spPr>
        <p:txBody>
          <a:bodyPr wrap="square" rtlCol="0">
            <a:spAutoFit/>
          </a:bodyPr>
          <a:lstStyle/>
          <a:p>
            <a:r>
              <a:rPr lang="en-US" sz="1800" b="0" i="0" kern="1200" dirty="0">
                <a:solidFill>
                  <a:schemeClr val="tx1"/>
                </a:solidFill>
                <a:latin typeface="Calibri" panose="020F0502020204030204" pitchFamily="34" charset="0"/>
                <a:ea typeface="Helvetica Neue Light" charset="0"/>
                <a:cs typeface="Calibri" panose="020F0502020204030204" pitchFamily="34" charset="0"/>
              </a:rPr>
              <a:t>MeasuringU is a quantitative research firm based in Denver, Colorado USA focusing on the statistical analysis of human behavior and quantifying the user experience. Since 2004 we've been helping clients answer important questions using techniques</a:t>
            </a:r>
            <a:r>
              <a:rPr lang="en-US" sz="1800" b="0" i="0" kern="1200" baseline="0" dirty="0">
                <a:solidFill>
                  <a:schemeClr val="tx1"/>
                </a:solidFill>
                <a:latin typeface="Calibri" panose="020F0502020204030204" pitchFamily="34" charset="0"/>
                <a:ea typeface="Helvetica Neue Light" charset="0"/>
                <a:cs typeface="Calibri" panose="020F0502020204030204" pitchFamily="34" charset="0"/>
              </a:rPr>
              <a:t> such as</a:t>
            </a:r>
            <a:r>
              <a:rPr lang="en-US" sz="1800" b="0" i="0" kern="1200" dirty="0">
                <a:solidFill>
                  <a:schemeClr val="tx1"/>
                </a:solidFill>
                <a:latin typeface="Calibri" panose="020F0502020204030204" pitchFamily="34" charset="0"/>
                <a:ea typeface="Helvetica Neue Light" charset="0"/>
                <a:cs typeface="Calibri" panose="020F0502020204030204" pitchFamily="34" charset="0"/>
              </a:rPr>
              <a:t>:</a:t>
            </a:r>
            <a:endParaRPr lang="en-US" sz="1800" b="0" i="0" dirty="0">
              <a:latin typeface="Calibri" panose="020F0502020204030204" pitchFamily="34" charset="0"/>
              <a:ea typeface="Helvetica Neue Light" charset="0"/>
              <a:cs typeface="Calibri" panose="020F0502020204030204" pitchFamily="34" charset="0"/>
            </a:endParaRPr>
          </a:p>
        </p:txBody>
      </p:sp>
      <p:pic>
        <p:nvPicPr>
          <p:cNvPr id="7" name="Picture 6"/>
          <p:cNvPicPr>
            <a:picLocks noChangeAspect="1"/>
          </p:cNvPicPr>
          <p:nvPr userDrawn="1"/>
        </p:nvPicPr>
        <p:blipFill>
          <a:blip r:embed="rId3" cstate="email">
            <a:alphaModFix amt="70000"/>
            <a:extLst>
              <a:ext uri="{28A0092B-C50C-407E-A947-70E740481C1C}">
                <a14:useLocalDpi xmlns:a14="http://schemas.microsoft.com/office/drawing/2010/main"/>
              </a:ext>
            </a:extLst>
          </a:blip>
          <a:stretch>
            <a:fillRect/>
          </a:stretch>
        </p:blipFill>
        <p:spPr>
          <a:xfrm>
            <a:off x="1167384" y="2927350"/>
            <a:ext cx="1354062" cy="1354062"/>
          </a:xfrm>
          <a:prstGeom prst="rect">
            <a:avLst/>
          </a:prstGeom>
        </p:spPr>
      </p:pic>
      <p:pic>
        <p:nvPicPr>
          <p:cNvPr id="8" name="Picture 7"/>
          <p:cNvPicPr>
            <a:picLocks noChangeAspect="1"/>
          </p:cNvPicPr>
          <p:nvPr userDrawn="1"/>
        </p:nvPicPr>
        <p:blipFill>
          <a:blip r:embed="rId4" cstate="email">
            <a:duotone>
              <a:prstClr val="black"/>
              <a:schemeClr val="accent2">
                <a:tint val="45000"/>
                <a:satMod val="400000"/>
              </a:schemeClr>
            </a:duotone>
            <a:alphaModFix amt="70000"/>
            <a:extLst>
              <a:ext uri="{28A0092B-C50C-407E-A947-70E740481C1C}">
                <a14:useLocalDpi xmlns:a14="http://schemas.microsoft.com/office/drawing/2010/main"/>
              </a:ext>
            </a:extLst>
          </a:blip>
          <a:stretch>
            <a:fillRect/>
          </a:stretch>
        </p:blipFill>
        <p:spPr>
          <a:xfrm>
            <a:off x="2695726" y="2927350"/>
            <a:ext cx="1349744" cy="1349744"/>
          </a:xfrm>
          <a:prstGeom prst="rect">
            <a:avLst/>
          </a:prstGeom>
        </p:spPr>
      </p:pic>
      <p:pic>
        <p:nvPicPr>
          <p:cNvPr id="13" name="Picture 12"/>
          <p:cNvPicPr>
            <a:picLocks noChangeAspect="1"/>
          </p:cNvPicPr>
          <p:nvPr userDrawn="1"/>
        </p:nvPicPr>
        <p:blipFill>
          <a:blip r:embed="rId5">
            <a:duotone>
              <a:prstClr val="black"/>
              <a:schemeClr val="accent5">
                <a:tint val="45000"/>
                <a:satMod val="400000"/>
              </a:schemeClr>
            </a:duotone>
            <a:alphaModFix amt="70000"/>
          </a:blip>
          <a:stretch>
            <a:fillRect/>
          </a:stretch>
        </p:blipFill>
        <p:spPr>
          <a:xfrm>
            <a:off x="4219750" y="2927350"/>
            <a:ext cx="1349744" cy="1349744"/>
          </a:xfrm>
          <a:prstGeom prst="rect">
            <a:avLst/>
          </a:prstGeom>
        </p:spPr>
      </p:pic>
      <p:pic>
        <p:nvPicPr>
          <p:cNvPr id="14" name="Picture 13"/>
          <p:cNvPicPr>
            <a:picLocks noChangeAspect="1"/>
          </p:cNvPicPr>
          <p:nvPr userDrawn="1"/>
        </p:nvPicPr>
        <p:blipFill>
          <a:blip r:embed="rId6">
            <a:duotone>
              <a:prstClr val="black"/>
              <a:schemeClr val="accent4">
                <a:tint val="45000"/>
                <a:satMod val="400000"/>
              </a:schemeClr>
            </a:duotone>
            <a:alphaModFix amt="70000"/>
          </a:blip>
          <a:stretch>
            <a:fillRect/>
          </a:stretch>
        </p:blipFill>
        <p:spPr>
          <a:xfrm>
            <a:off x="5743774" y="2931922"/>
            <a:ext cx="1345172" cy="1345172"/>
          </a:xfrm>
          <a:prstGeom prst="rect">
            <a:avLst/>
          </a:prstGeom>
        </p:spPr>
      </p:pic>
      <p:sp>
        <p:nvSpPr>
          <p:cNvPr id="15" name="TextBox 14"/>
          <p:cNvSpPr txBox="1"/>
          <p:nvPr userDrawn="1"/>
        </p:nvSpPr>
        <p:spPr>
          <a:xfrm>
            <a:off x="1384994" y="3366305"/>
            <a:ext cx="918841" cy="338554"/>
          </a:xfrm>
          <a:prstGeom prst="rect">
            <a:avLst/>
          </a:prstGeom>
          <a:noFill/>
        </p:spPr>
        <p:txBody>
          <a:bodyPr wrap="none" rtlCol="0">
            <a:spAutoFit/>
          </a:bodyPr>
          <a:lstStyle/>
          <a:p>
            <a:r>
              <a:rPr lang="en-US" sz="1600" b="0" i="0" dirty="0">
                <a:latin typeface="Helvetica Neue" charset="0"/>
                <a:ea typeface="Helvetica Neue" charset="0"/>
                <a:cs typeface="Helvetica Neue" charset="0"/>
              </a:rPr>
              <a:t>Surveys</a:t>
            </a:r>
          </a:p>
        </p:txBody>
      </p:sp>
      <p:sp>
        <p:nvSpPr>
          <p:cNvPr id="16" name="TextBox 15"/>
          <p:cNvSpPr txBox="1"/>
          <p:nvPr userDrawn="1"/>
        </p:nvSpPr>
        <p:spPr>
          <a:xfrm>
            <a:off x="2886330" y="3243194"/>
            <a:ext cx="968535" cy="584775"/>
          </a:xfrm>
          <a:prstGeom prst="rect">
            <a:avLst/>
          </a:prstGeom>
          <a:noFill/>
        </p:spPr>
        <p:txBody>
          <a:bodyPr wrap="none" rtlCol="0">
            <a:spAutoFit/>
          </a:bodyPr>
          <a:lstStyle/>
          <a:p>
            <a:pPr algn="ctr"/>
            <a:r>
              <a:rPr lang="en-US" sz="1600" b="0" i="0" dirty="0">
                <a:latin typeface="Helvetica Neue" charset="0"/>
                <a:ea typeface="Helvetica Neue" charset="0"/>
                <a:cs typeface="Helvetica Neue" charset="0"/>
              </a:rPr>
              <a:t>Usability</a:t>
            </a:r>
          </a:p>
          <a:p>
            <a:pPr algn="ctr"/>
            <a:r>
              <a:rPr lang="en-US" sz="1600" b="0" i="0" dirty="0">
                <a:latin typeface="Helvetica Neue" charset="0"/>
                <a:ea typeface="Helvetica Neue" charset="0"/>
                <a:cs typeface="Helvetica Neue" charset="0"/>
              </a:rPr>
              <a:t>Testing</a:t>
            </a:r>
          </a:p>
        </p:txBody>
      </p:sp>
      <p:sp>
        <p:nvSpPr>
          <p:cNvPr id="17" name="TextBox 16"/>
          <p:cNvSpPr txBox="1"/>
          <p:nvPr userDrawn="1"/>
        </p:nvSpPr>
        <p:spPr>
          <a:xfrm>
            <a:off x="4054046" y="3221980"/>
            <a:ext cx="1657833" cy="738664"/>
          </a:xfrm>
          <a:prstGeom prst="rect">
            <a:avLst/>
          </a:prstGeom>
          <a:noFill/>
        </p:spPr>
        <p:txBody>
          <a:bodyPr wrap="square" rtlCol="0">
            <a:spAutoFit/>
          </a:bodyPr>
          <a:lstStyle/>
          <a:p>
            <a:pPr algn="ctr"/>
            <a:r>
              <a:rPr lang="en-US" sz="1400" b="0" i="0" dirty="0">
                <a:latin typeface="Helvetica Neue" charset="0"/>
                <a:ea typeface="Helvetica Neue" charset="0"/>
                <a:cs typeface="Helvetica Neue" charset="0"/>
              </a:rPr>
              <a:t>Measurement </a:t>
            </a:r>
          </a:p>
          <a:p>
            <a:pPr algn="ctr"/>
            <a:r>
              <a:rPr lang="en-US" sz="1400" b="0" i="0" dirty="0">
                <a:latin typeface="Helvetica Neue" charset="0"/>
                <a:ea typeface="Helvetica Neue" charset="0"/>
                <a:cs typeface="Helvetica Neue" charset="0"/>
              </a:rPr>
              <a:t>&amp; Statistical Analysis</a:t>
            </a:r>
          </a:p>
        </p:txBody>
      </p:sp>
      <p:sp>
        <p:nvSpPr>
          <p:cNvPr id="18" name="TextBox 17"/>
          <p:cNvSpPr txBox="1"/>
          <p:nvPr userDrawn="1"/>
        </p:nvSpPr>
        <p:spPr>
          <a:xfrm>
            <a:off x="5743774" y="3372397"/>
            <a:ext cx="1350433" cy="338554"/>
          </a:xfrm>
          <a:prstGeom prst="rect">
            <a:avLst/>
          </a:prstGeom>
          <a:noFill/>
        </p:spPr>
        <p:txBody>
          <a:bodyPr wrap="none" rtlCol="0">
            <a:spAutoFit/>
          </a:bodyPr>
          <a:lstStyle/>
          <a:p>
            <a:pPr algn="ctr"/>
            <a:r>
              <a:rPr lang="en-US" sz="1600" b="0" i="0" dirty="0">
                <a:latin typeface="Helvetica Neue" charset="0"/>
                <a:ea typeface="Helvetica Neue" charset="0"/>
                <a:cs typeface="Helvetica Neue" charset="0"/>
              </a:rPr>
              <a:t>Eye</a:t>
            </a:r>
            <a:r>
              <a:rPr lang="en-US" sz="1600" b="0" i="0" baseline="0" dirty="0">
                <a:latin typeface="Helvetica Neue" charset="0"/>
                <a:ea typeface="Helvetica Neue" charset="0"/>
                <a:cs typeface="Helvetica Neue" charset="0"/>
              </a:rPr>
              <a:t> Tracking</a:t>
            </a:r>
            <a:endParaRPr lang="en-US" sz="1600" b="0" i="0" dirty="0">
              <a:latin typeface="Helvetica Neue" charset="0"/>
              <a:ea typeface="Helvetica Neue" charset="0"/>
              <a:cs typeface="Helvetica Neue" charset="0"/>
            </a:endParaRPr>
          </a:p>
        </p:txBody>
      </p:sp>
    </p:spTree>
    <p:extLst>
      <p:ext uri="{BB962C8B-B14F-4D97-AF65-F5344CB8AC3E}">
        <p14:creationId xmlns:p14="http://schemas.microsoft.com/office/powerpoint/2010/main" val="1406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8" name="Chart 7"/>
          <p:cNvGraphicFramePr/>
          <p:nvPr userDrawn="1">
            <p:extLst>
              <p:ext uri="{D42A27DB-BD31-4B8C-83A1-F6EECF244321}">
                <p14:modId xmlns:p14="http://schemas.microsoft.com/office/powerpoint/2010/main" val="1259426729"/>
              </p:ext>
            </p:extLst>
          </p:nvPr>
        </p:nvGraphicFramePr>
        <p:xfrm>
          <a:off x="2032000" y="1404851"/>
          <a:ext cx="8128000" cy="442591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hasCustomPrompt="1"/>
          </p:nvPr>
        </p:nvSpPr>
        <p:spPr/>
        <p:txBody>
          <a:bodyPr/>
          <a:lstStyle>
            <a:lvl1pPr>
              <a:defRPr baseline="0"/>
            </a:lvl1pPr>
          </a:lstStyle>
          <a:p>
            <a:r>
              <a:rPr lang="en-US" dirty="0"/>
              <a:t>The MeasuringU Process</a:t>
            </a:r>
          </a:p>
        </p:txBody>
      </p:sp>
      <p:sp>
        <p:nvSpPr>
          <p:cNvPr id="9" name="Block Arc 8"/>
          <p:cNvSpPr/>
          <p:nvPr userDrawn="1"/>
        </p:nvSpPr>
        <p:spPr>
          <a:xfrm>
            <a:off x="5606142" y="3133392"/>
            <a:ext cx="966107" cy="966107"/>
          </a:xfrm>
          <a:prstGeom prst="blockArc">
            <a:avLst>
              <a:gd name="adj1" fmla="val 10800000"/>
              <a:gd name="adj2" fmla="val 11366667"/>
              <a:gd name="adj3" fmla="val 13951"/>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Elbow Connector 10"/>
          <p:cNvCxnSpPr>
            <a:endCxn id="12" idx="1"/>
          </p:cNvCxnSpPr>
          <p:nvPr userDrawn="1"/>
        </p:nvCxnSpPr>
        <p:spPr>
          <a:xfrm flipV="1">
            <a:off x="7674429" y="1628606"/>
            <a:ext cx="996042" cy="679908"/>
          </a:xfrm>
          <a:prstGeom prst="bentConnector3">
            <a:avLst/>
          </a:prstGeom>
          <a:noFill/>
          <a:ln w="25400" cap="flat">
            <a:solidFill>
              <a:srgbClr val="DDDDDD"/>
            </a:solidFill>
            <a:prstDash val="solid"/>
            <a:bevel/>
          </a:ln>
          <a:effectLst/>
        </p:spPr>
        <p:style>
          <a:lnRef idx="0">
            <a:scrgbClr r="0" g="0" b="0"/>
          </a:lnRef>
          <a:fillRef idx="0">
            <a:scrgbClr r="0" g="0" b="0"/>
          </a:fillRef>
          <a:effectRef idx="0">
            <a:scrgbClr r="0" g="0" b="0"/>
          </a:effectRef>
          <a:fontRef idx="none"/>
        </p:style>
      </p:cxnSp>
      <p:sp>
        <p:nvSpPr>
          <p:cNvPr id="12" name="TextBox 11"/>
          <p:cNvSpPr txBox="1"/>
          <p:nvPr userDrawn="1"/>
        </p:nvSpPr>
        <p:spPr>
          <a:xfrm>
            <a:off x="8670471" y="1459331"/>
            <a:ext cx="2189441" cy="3385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1218987" rtl="0" fontAlgn="auto" latinLnBrk="1" hangingPunct="0">
              <a:lnSpc>
                <a:spcPct val="100000"/>
              </a:lnSpc>
              <a:spcBef>
                <a:spcPts val="0"/>
              </a:spcBef>
              <a:spcAft>
                <a:spcPts val="0"/>
              </a:spcAft>
              <a:buClrTx/>
              <a:buSzTx/>
              <a:buFontTx/>
              <a:buNone/>
              <a:tabLst/>
            </a:pPr>
            <a:r>
              <a:rPr kumimoji="0" lang="en-US" sz="1600" u="none" strike="noStrike" cap="none" spc="0" normalizeH="0" baseline="0" dirty="0">
                <a:ln>
                  <a:noFill/>
                </a:ln>
                <a:solidFill>
                  <a:schemeClr val="bg1">
                    <a:lumMod val="50000"/>
                  </a:schemeClr>
                </a:solidFill>
                <a:effectLst/>
                <a:uFillTx/>
                <a:latin typeface="Calibri" panose="020F0502020204030204" pitchFamily="34" charset="0"/>
                <a:cs typeface="Calibri" panose="020F0502020204030204" pitchFamily="34" charset="0"/>
                <a:sym typeface="Helvetica Neue"/>
              </a:rPr>
              <a:t>TESTING REQUIREMENTS</a:t>
            </a:r>
          </a:p>
        </p:txBody>
      </p:sp>
      <p:sp>
        <p:nvSpPr>
          <p:cNvPr id="13" name="TextBox 12"/>
          <p:cNvSpPr txBox="1"/>
          <p:nvPr userDrawn="1"/>
        </p:nvSpPr>
        <p:spPr>
          <a:xfrm>
            <a:off x="8670471" y="1739129"/>
            <a:ext cx="3380015" cy="11387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218987" rtl="0" fontAlgn="auto" latinLnBrk="0" hangingPunct="0">
              <a:lnSpc>
                <a:spcPct val="100000"/>
              </a:lnSpc>
              <a:spcBef>
                <a:spcPts val="0"/>
              </a:spcBef>
              <a:spcAft>
                <a:spcPts val="0"/>
              </a:spcAft>
              <a:buClrTx/>
              <a:buSzTx/>
              <a:buFontTx/>
              <a:buNone/>
              <a:tabLst/>
            </a:pPr>
            <a:r>
              <a:rPr kumimoji="0" lang="en-US" sz="1600" u="none" strike="noStrike" cap="none" spc="0" normalizeH="0" baseline="0" dirty="0">
                <a:ln>
                  <a:noFill/>
                </a:ln>
                <a:solidFill>
                  <a:schemeClr val="bg1">
                    <a:lumMod val="75000"/>
                  </a:schemeClr>
                </a:solidFill>
                <a:effectLst/>
                <a:uFillTx/>
                <a:latin typeface="Calibri" panose="020F0502020204030204" pitchFamily="34" charset="0"/>
                <a:cs typeface="Calibri" panose="020F0502020204030204" pitchFamily="34" charset="0"/>
                <a:sym typeface="Helvetica Neue"/>
              </a:rPr>
              <a:t>Who are the users and customers?</a:t>
            </a:r>
          </a:p>
          <a:p>
            <a:pPr marL="0" marR="0" indent="0" algn="l" defTabSz="1218987" rtl="0" fontAlgn="auto" latinLnBrk="0" hangingPunct="0">
              <a:lnSpc>
                <a:spcPct val="100000"/>
              </a:lnSpc>
              <a:spcBef>
                <a:spcPts val="0"/>
              </a:spcBef>
              <a:spcAft>
                <a:spcPts val="0"/>
              </a:spcAft>
              <a:buClrTx/>
              <a:buSzTx/>
              <a:buFontTx/>
              <a:buNone/>
              <a:tabLst/>
            </a:pPr>
            <a:r>
              <a:rPr kumimoji="0" lang="en-US" sz="1600" u="none" strike="noStrike" cap="none" spc="0" normalizeH="0" baseline="0" dirty="0">
                <a:ln>
                  <a:noFill/>
                </a:ln>
                <a:solidFill>
                  <a:schemeClr val="bg1">
                    <a:lumMod val="75000"/>
                  </a:schemeClr>
                </a:solidFill>
                <a:effectLst/>
                <a:uFillTx/>
                <a:latin typeface="Calibri" panose="020F0502020204030204" pitchFamily="34" charset="0"/>
                <a:cs typeface="Calibri" panose="020F0502020204030204" pitchFamily="34" charset="0"/>
                <a:sym typeface="Helvetica Neue"/>
              </a:rPr>
              <a:t>What are the users trying to do?</a:t>
            </a:r>
          </a:p>
          <a:p>
            <a:pPr marL="0" marR="0" indent="0" algn="l" defTabSz="1218987" rtl="0" fontAlgn="auto" latinLnBrk="0" hangingPunct="0">
              <a:lnSpc>
                <a:spcPct val="100000"/>
              </a:lnSpc>
              <a:spcBef>
                <a:spcPts val="0"/>
              </a:spcBef>
              <a:spcAft>
                <a:spcPts val="0"/>
              </a:spcAft>
              <a:buClrTx/>
              <a:buSzTx/>
              <a:buFontTx/>
              <a:buNone/>
              <a:tabLst/>
            </a:pPr>
            <a:r>
              <a:rPr kumimoji="0" lang="en-US" sz="1200" u="none" strike="noStrike" cap="none" spc="0" normalizeH="0" baseline="0" dirty="0">
                <a:ln>
                  <a:noFill/>
                </a:ln>
                <a:solidFill>
                  <a:schemeClr val="bg1">
                    <a:lumMod val="50000"/>
                    <a:lumOff val="50000"/>
                  </a:schemeClr>
                </a:solidFill>
                <a:effectLst/>
                <a:uFillTx/>
                <a:latin typeface="Calibri" panose="020F0502020204030204" pitchFamily="34" charset="0"/>
                <a:cs typeface="Calibri" panose="020F0502020204030204" pitchFamily="34" charset="0"/>
                <a:sym typeface="Helvetica Neue"/>
              </a:rPr>
              <a:t>Survey | Market Segmentation | Competitive analysis | Contextual Inquiry | Stakeholder Interview | Quality Function Deploy</a:t>
            </a:r>
          </a:p>
        </p:txBody>
      </p:sp>
      <p:cxnSp>
        <p:nvCxnSpPr>
          <p:cNvPr id="20" name="Elbow Connector 19"/>
          <p:cNvCxnSpPr>
            <a:endCxn id="21" idx="1"/>
          </p:cNvCxnSpPr>
          <p:nvPr userDrawn="1"/>
        </p:nvCxnSpPr>
        <p:spPr>
          <a:xfrm>
            <a:off x="7903029" y="4672244"/>
            <a:ext cx="767442" cy="579259"/>
          </a:xfrm>
          <a:prstGeom prst="bentConnector3">
            <a:avLst/>
          </a:prstGeom>
          <a:noFill/>
          <a:ln w="25400" cap="flat">
            <a:solidFill>
              <a:srgbClr val="DDDDDD"/>
            </a:solidFill>
            <a:prstDash val="solid"/>
            <a:bevel/>
          </a:ln>
          <a:effectLst/>
        </p:spPr>
        <p:style>
          <a:lnRef idx="0">
            <a:scrgbClr r="0" g="0" b="0"/>
          </a:lnRef>
          <a:fillRef idx="0">
            <a:scrgbClr r="0" g="0" b="0"/>
          </a:fillRef>
          <a:effectRef idx="0">
            <a:scrgbClr r="0" g="0" b="0"/>
          </a:effectRef>
          <a:fontRef idx="none"/>
        </p:style>
      </p:cxnSp>
      <p:sp>
        <p:nvSpPr>
          <p:cNvPr id="21" name="TextBox 20"/>
          <p:cNvSpPr txBox="1"/>
          <p:nvPr userDrawn="1"/>
        </p:nvSpPr>
        <p:spPr>
          <a:xfrm>
            <a:off x="8670471" y="5082228"/>
            <a:ext cx="2237083" cy="3385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1218987" rtl="0" fontAlgn="auto" latinLnBrk="1" hangingPunct="0">
              <a:lnSpc>
                <a:spcPct val="100000"/>
              </a:lnSpc>
              <a:spcBef>
                <a:spcPts val="0"/>
              </a:spcBef>
              <a:spcAft>
                <a:spcPts val="0"/>
              </a:spcAft>
              <a:buClrTx/>
              <a:buSzTx/>
              <a:buFontTx/>
              <a:buNone/>
              <a:tabLst/>
            </a:pPr>
            <a:r>
              <a:rPr kumimoji="0" lang="en-US" sz="1600" u="none" strike="noStrike" cap="none" spc="0" normalizeH="0" baseline="0" dirty="0">
                <a:ln>
                  <a:noFill/>
                </a:ln>
                <a:solidFill>
                  <a:schemeClr val="bg1">
                    <a:lumMod val="50000"/>
                  </a:schemeClr>
                </a:solidFill>
                <a:effectLst/>
                <a:uFillTx/>
                <a:latin typeface="Calibri" panose="020F0502020204030204" pitchFamily="34" charset="0"/>
                <a:cs typeface="Calibri" panose="020F0502020204030204" pitchFamily="34" charset="0"/>
                <a:sym typeface="Helvetica Neue"/>
              </a:rPr>
              <a:t>DESIGN &amp; DEVELOPMENT</a:t>
            </a:r>
          </a:p>
        </p:txBody>
      </p:sp>
      <p:sp>
        <p:nvSpPr>
          <p:cNvPr id="22" name="TextBox 21"/>
          <p:cNvSpPr txBox="1"/>
          <p:nvPr userDrawn="1"/>
        </p:nvSpPr>
        <p:spPr>
          <a:xfrm>
            <a:off x="8670471" y="5362026"/>
            <a:ext cx="3380015"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218987" rtl="0" fontAlgn="auto" latinLnBrk="0" hangingPunct="0">
              <a:lnSpc>
                <a:spcPct val="100000"/>
              </a:lnSpc>
              <a:spcBef>
                <a:spcPts val="0"/>
              </a:spcBef>
              <a:spcAft>
                <a:spcPts val="0"/>
              </a:spcAft>
              <a:buClrTx/>
              <a:buSzTx/>
              <a:buFontTx/>
              <a:buNone/>
              <a:tabLst/>
            </a:pPr>
            <a:r>
              <a:rPr kumimoji="0" lang="en-US" sz="1600" u="none" strike="noStrike" cap="none" spc="0" normalizeH="0" baseline="0" dirty="0">
                <a:ln>
                  <a:noFill/>
                </a:ln>
                <a:solidFill>
                  <a:schemeClr val="bg1">
                    <a:lumMod val="75000"/>
                  </a:schemeClr>
                </a:solidFill>
                <a:effectLst/>
                <a:uFillTx/>
                <a:latin typeface="Calibri" panose="020F0502020204030204" pitchFamily="34" charset="0"/>
                <a:cs typeface="Calibri" panose="020F0502020204030204" pitchFamily="34" charset="0"/>
                <a:sym typeface="Helvetica Neue"/>
              </a:rPr>
              <a:t>What will the interface look like?</a:t>
            </a:r>
          </a:p>
          <a:p>
            <a:pPr marL="0" marR="0" indent="0" algn="l" defTabSz="1218987" rtl="0" fontAlgn="auto" latinLnBrk="0" hangingPunct="0">
              <a:lnSpc>
                <a:spcPct val="100000"/>
              </a:lnSpc>
              <a:spcBef>
                <a:spcPts val="0"/>
              </a:spcBef>
              <a:spcAft>
                <a:spcPts val="0"/>
              </a:spcAft>
              <a:buClrTx/>
              <a:buSzTx/>
              <a:buFontTx/>
              <a:buNone/>
              <a:tabLst/>
            </a:pPr>
            <a:r>
              <a:rPr kumimoji="0" lang="en-US" sz="1200" u="none" strike="noStrike" cap="none" spc="0" normalizeH="0" baseline="0" dirty="0">
                <a:ln>
                  <a:noFill/>
                </a:ln>
                <a:solidFill>
                  <a:schemeClr val="bg1">
                    <a:lumMod val="50000"/>
                    <a:lumOff val="50000"/>
                  </a:schemeClr>
                </a:solidFill>
                <a:effectLst/>
                <a:uFillTx/>
                <a:latin typeface="Calibri" panose="020F0502020204030204" pitchFamily="34" charset="0"/>
                <a:cs typeface="Calibri" panose="020F0502020204030204" pitchFamily="34" charset="0"/>
                <a:sym typeface="Helvetica Neue"/>
              </a:rPr>
              <a:t>Wireframes | Mock-ups | Interactive Prototypes</a:t>
            </a:r>
          </a:p>
        </p:txBody>
      </p:sp>
      <p:pic>
        <p:nvPicPr>
          <p:cNvPr id="27" name="Picture 26" descr="triplesil.psd"/>
          <p:cNvPicPr>
            <a:picLocks noChangeAspect="1"/>
          </p:cNvPicPr>
          <p:nvPr userDrawn="1"/>
        </p:nvPicPr>
        <p:blipFill>
          <a:blip r:embed="rId3" cstate="email">
            <a:lum bright="70000" contrast="-70000"/>
            <a:extLst>
              <a:ext uri="{28A0092B-C50C-407E-A947-70E740481C1C}">
                <a14:useLocalDpi xmlns:a14="http://schemas.microsoft.com/office/drawing/2010/main"/>
              </a:ext>
            </a:extLst>
          </a:blip>
          <a:stretch>
            <a:fillRect/>
          </a:stretch>
        </p:blipFill>
        <p:spPr>
          <a:xfrm>
            <a:off x="6482444" y="2214666"/>
            <a:ext cx="1058067" cy="864246"/>
          </a:xfrm>
          <a:prstGeom prst="rect">
            <a:avLst/>
          </a:prstGeom>
          <a:ln>
            <a:noFill/>
          </a:ln>
          <a:effectLst>
            <a:outerShdw blurRad="292100" dist="139700" dir="2700000" algn="tl" rotWithShape="0">
              <a:srgbClr val="333333">
                <a:alpha val="65000"/>
              </a:srgbClr>
            </a:outerShdw>
          </a:effectLst>
        </p:spPr>
      </p:pic>
      <p:pic>
        <p:nvPicPr>
          <p:cNvPr id="29" name="Picture 2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41577" y="4048117"/>
            <a:ext cx="939800" cy="813440"/>
          </a:xfrm>
          <a:prstGeom prst="rect">
            <a:avLst/>
          </a:prstGeom>
          <a:ln>
            <a:noFill/>
          </a:ln>
          <a:effectLst>
            <a:outerShdw blurRad="292100" dist="139700" dir="2700000" algn="tl" rotWithShape="0">
              <a:srgbClr val="333333">
                <a:alpha val="65000"/>
              </a:srgbClr>
            </a:outerShdw>
          </a:effectLst>
        </p:spPr>
      </p:pic>
      <p:cxnSp>
        <p:nvCxnSpPr>
          <p:cNvPr id="30" name="Elbow Connector 29"/>
          <p:cNvCxnSpPr/>
          <p:nvPr userDrawn="1"/>
        </p:nvCxnSpPr>
        <p:spPr>
          <a:xfrm>
            <a:off x="2986185" y="1649356"/>
            <a:ext cx="1511663" cy="657267"/>
          </a:xfrm>
          <a:prstGeom prst="bentConnector3">
            <a:avLst>
              <a:gd name="adj1" fmla="val 64042"/>
            </a:avLst>
          </a:prstGeom>
          <a:noFill/>
          <a:ln w="25400" cap="flat">
            <a:solidFill>
              <a:srgbClr val="DDDDDD"/>
            </a:solidFill>
            <a:prstDash val="solid"/>
            <a:bevel/>
          </a:ln>
          <a:effectLst/>
        </p:spPr>
        <p:style>
          <a:lnRef idx="0">
            <a:scrgbClr r="0" g="0" b="0"/>
          </a:lnRef>
          <a:fillRef idx="0">
            <a:scrgbClr r="0" g="0" b="0"/>
          </a:fillRef>
          <a:effectRef idx="0">
            <a:scrgbClr r="0" g="0" b="0"/>
          </a:effectRef>
          <a:fontRef idx="none"/>
        </p:style>
      </p:cxnSp>
      <p:sp>
        <p:nvSpPr>
          <p:cNvPr id="31" name="TextBox 30"/>
          <p:cNvSpPr txBox="1"/>
          <p:nvPr userDrawn="1"/>
        </p:nvSpPr>
        <p:spPr>
          <a:xfrm>
            <a:off x="374410" y="1480081"/>
            <a:ext cx="2191301" cy="3385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1218987" rtl="0" fontAlgn="auto" latinLnBrk="1" hangingPunct="0">
              <a:lnSpc>
                <a:spcPct val="100000"/>
              </a:lnSpc>
              <a:spcBef>
                <a:spcPts val="0"/>
              </a:spcBef>
              <a:spcAft>
                <a:spcPts val="0"/>
              </a:spcAft>
              <a:buClrTx/>
              <a:buSzTx/>
              <a:buFontTx/>
              <a:buNone/>
              <a:tabLst/>
            </a:pPr>
            <a:r>
              <a:rPr kumimoji="0" lang="en-US" sz="1600" u="none" strike="noStrike" cap="none" spc="0" normalizeH="0" baseline="0" dirty="0">
                <a:ln>
                  <a:noFill/>
                </a:ln>
                <a:solidFill>
                  <a:schemeClr val="bg1">
                    <a:lumMod val="50000"/>
                  </a:schemeClr>
                </a:solidFill>
                <a:effectLst/>
                <a:uFillTx/>
                <a:latin typeface="Calibri" panose="020F0502020204030204" pitchFamily="34" charset="0"/>
                <a:cs typeface="Calibri" panose="020F0502020204030204" pitchFamily="34" charset="0"/>
                <a:sym typeface="Helvetica Neue"/>
              </a:rPr>
              <a:t>DEPLOYMENT &amp; RELEASE</a:t>
            </a:r>
          </a:p>
        </p:txBody>
      </p:sp>
      <p:sp>
        <p:nvSpPr>
          <p:cNvPr id="32" name="TextBox 31"/>
          <p:cNvSpPr txBox="1"/>
          <p:nvPr userDrawn="1"/>
        </p:nvSpPr>
        <p:spPr>
          <a:xfrm>
            <a:off x="374410" y="1759879"/>
            <a:ext cx="3259077" cy="89254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218987" rtl="0" fontAlgn="auto" latinLnBrk="0" hangingPunct="0">
              <a:lnSpc>
                <a:spcPct val="100000"/>
              </a:lnSpc>
              <a:spcBef>
                <a:spcPts val="0"/>
              </a:spcBef>
              <a:spcAft>
                <a:spcPts val="0"/>
              </a:spcAft>
              <a:buClrTx/>
              <a:buSzTx/>
              <a:buFontTx/>
              <a:buNone/>
              <a:tabLst/>
            </a:pPr>
            <a:r>
              <a:rPr kumimoji="0" lang="en-US" sz="1600" u="none" strike="noStrike" cap="none" spc="0" normalizeH="0" baseline="0" dirty="0">
                <a:ln>
                  <a:noFill/>
                </a:ln>
                <a:solidFill>
                  <a:schemeClr val="bg1">
                    <a:lumMod val="75000"/>
                  </a:schemeClr>
                </a:solidFill>
                <a:effectLst/>
                <a:uFillTx/>
                <a:latin typeface="Calibri" panose="020F0502020204030204" pitchFamily="34" charset="0"/>
                <a:cs typeface="Calibri" panose="020F0502020204030204" pitchFamily="34" charset="0"/>
                <a:sym typeface="Helvetica Neue"/>
              </a:rPr>
              <a:t>What Problems Exist?</a:t>
            </a:r>
          </a:p>
          <a:p>
            <a:pPr marL="0" marR="0" indent="0" algn="l" defTabSz="1218987" rtl="0" fontAlgn="auto" latinLnBrk="0" hangingPunct="0">
              <a:lnSpc>
                <a:spcPct val="100000"/>
              </a:lnSpc>
              <a:spcBef>
                <a:spcPts val="0"/>
              </a:spcBef>
              <a:spcAft>
                <a:spcPts val="0"/>
              </a:spcAft>
              <a:buClrTx/>
              <a:buSzTx/>
              <a:buFontTx/>
              <a:buNone/>
              <a:tabLst/>
            </a:pPr>
            <a:r>
              <a:rPr kumimoji="0" lang="en-US" sz="1200" u="none" strike="noStrike" cap="none" spc="0" normalizeH="0" baseline="0" dirty="0">
                <a:ln>
                  <a:noFill/>
                </a:ln>
                <a:solidFill>
                  <a:schemeClr val="bg1">
                    <a:lumMod val="50000"/>
                    <a:lumOff val="50000"/>
                  </a:schemeClr>
                </a:solidFill>
                <a:effectLst/>
                <a:uFillTx/>
                <a:latin typeface="Calibri" panose="020F0502020204030204" pitchFamily="34" charset="0"/>
                <a:cs typeface="Calibri" panose="020F0502020204030204" pitchFamily="34" charset="0"/>
                <a:sym typeface="Helvetica Neue"/>
              </a:rPr>
              <a:t>Survey | Multivariate Testing | Usability Benchmark | A/B Testing | Unmoderated Remote Usability Testing | Competitive Benchmark</a:t>
            </a:r>
          </a:p>
        </p:txBody>
      </p:sp>
      <p:cxnSp>
        <p:nvCxnSpPr>
          <p:cNvPr id="37" name="Elbow Connector 36"/>
          <p:cNvCxnSpPr>
            <a:stCxn id="38" idx="3"/>
          </p:cNvCxnSpPr>
          <p:nvPr userDrawn="1"/>
        </p:nvCxnSpPr>
        <p:spPr>
          <a:xfrm flipV="1">
            <a:off x="3328635" y="4360018"/>
            <a:ext cx="845408" cy="466113"/>
          </a:xfrm>
          <a:prstGeom prst="bentConnector3">
            <a:avLst>
              <a:gd name="adj1" fmla="val 50000"/>
            </a:avLst>
          </a:prstGeom>
          <a:noFill/>
          <a:ln w="25400" cap="flat">
            <a:solidFill>
              <a:srgbClr val="DDDDDD"/>
            </a:solidFill>
            <a:prstDash val="solid"/>
            <a:bevel/>
          </a:ln>
          <a:effectLst/>
        </p:spPr>
        <p:style>
          <a:lnRef idx="0">
            <a:scrgbClr r="0" g="0" b="0"/>
          </a:lnRef>
          <a:fillRef idx="0">
            <a:scrgbClr r="0" g="0" b="0"/>
          </a:fillRef>
          <a:effectRef idx="0">
            <a:scrgbClr r="0" g="0" b="0"/>
          </a:effectRef>
          <a:fontRef idx="none"/>
        </p:style>
      </p:cxnSp>
      <p:sp>
        <p:nvSpPr>
          <p:cNvPr id="38" name="TextBox 37"/>
          <p:cNvSpPr txBox="1"/>
          <p:nvPr userDrawn="1"/>
        </p:nvSpPr>
        <p:spPr>
          <a:xfrm>
            <a:off x="374410" y="4672244"/>
            <a:ext cx="2954225" cy="307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218987" rtl="0" fontAlgn="auto" latinLnBrk="1" hangingPunct="0">
              <a:lnSpc>
                <a:spcPct val="100000"/>
              </a:lnSpc>
              <a:spcBef>
                <a:spcPts val="0"/>
              </a:spcBef>
              <a:spcAft>
                <a:spcPts val="0"/>
              </a:spcAft>
              <a:buClrTx/>
              <a:buSzTx/>
              <a:buFontTx/>
              <a:buNone/>
              <a:tabLst/>
            </a:pPr>
            <a:r>
              <a:rPr kumimoji="0" lang="en-US" sz="1400" u="none" strike="noStrike" cap="none" spc="0" normalizeH="0" baseline="0" dirty="0">
                <a:ln>
                  <a:noFill/>
                </a:ln>
                <a:solidFill>
                  <a:schemeClr val="bg1">
                    <a:lumMod val="50000"/>
                  </a:schemeClr>
                </a:solidFill>
                <a:effectLst/>
                <a:uFillTx/>
                <a:latin typeface="Calibri" panose="020F0502020204030204" pitchFamily="34" charset="0"/>
                <a:cs typeface="Calibri" panose="020F0502020204030204" pitchFamily="34" charset="0"/>
                <a:sym typeface="Helvetica Neue"/>
              </a:rPr>
              <a:t>TESTING &amp; EVALUATION METHODS</a:t>
            </a:r>
          </a:p>
        </p:txBody>
      </p:sp>
      <p:sp>
        <p:nvSpPr>
          <p:cNvPr id="39" name="TextBox 38"/>
          <p:cNvSpPr txBox="1"/>
          <p:nvPr userDrawn="1"/>
        </p:nvSpPr>
        <p:spPr>
          <a:xfrm>
            <a:off x="374410" y="4900271"/>
            <a:ext cx="3259077" cy="7078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218987" rtl="0" fontAlgn="auto" latinLnBrk="0" hangingPunct="0">
              <a:lnSpc>
                <a:spcPct val="100000"/>
              </a:lnSpc>
              <a:spcBef>
                <a:spcPts val="0"/>
              </a:spcBef>
              <a:spcAft>
                <a:spcPts val="0"/>
              </a:spcAft>
              <a:buClrTx/>
              <a:buSzTx/>
              <a:buFontTx/>
              <a:buNone/>
              <a:tabLst/>
            </a:pPr>
            <a:r>
              <a:rPr kumimoji="0" lang="en-US" sz="1600" u="none" strike="noStrike" cap="none" spc="0" normalizeH="0" baseline="0" dirty="0">
                <a:ln>
                  <a:noFill/>
                </a:ln>
                <a:solidFill>
                  <a:schemeClr val="bg1">
                    <a:lumMod val="75000"/>
                  </a:schemeClr>
                </a:solidFill>
                <a:effectLst/>
                <a:uFillTx/>
                <a:latin typeface="Calibri" panose="020F0502020204030204" pitchFamily="34" charset="0"/>
                <a:cs typeface="Calibri" panose="020F0502020204030204" pitchFamily="34" charset="0"/>
                <a:sym typeface="Helvetica Neue"/>
              </a:rPr>
              <a:t>How will it be Organized?</a:t>
            </a:r>
          </a:p>
          <a:p>
            <a:pPr marL="0" marR="0" indent="0" algn="l" defTabSz="1218987" rtl="0" fontAlgn="auto" latinLnBrk="0" hangingPunct="0">
              <a:lnSpc>
                <a:spcPct val="100000"/>
              </a:lnSpc>
              <a:spcBef>
                <a:spcPts val="0"/>
              </a:spcBef>
              <a:spcAft>
                <a:spcPts val="0"/>
              </a:spcAft>
              <a:buClrTx/>
              <a:buSzTx/>
              <a:buFontTx/>
              <a:buNone/>
              <a:tabLst/>
            </a:pPr>
            <a:r>
              <a:rPr kumimoji="0" lang="en-US" sz="1200" u="none" strike="noStrike" cap="none" spc="0" normalizeH="0" baseline="0" dirty="0">
                <a:ln>
                  <a:noFill/>
                </a:ln>
                <a:solidFill>
                  <a:schemeClr val="bg1">
                    <a:lumMod val="50000"/>
                    <a:lumOff val="50000"/>
                  </a:schemeClr>
                </a:solidFill>
                <a:effectLst/>
                <a:uFillTx/>
                <a:latin typeface="Calibri" panose="020F0502020204030204" pitchFamily="34" charset="0"/>
                <a:cs typeface="Calibri" panose="020F0502020204030204" pitchFamily="34" charset="0"/>
                <a:sym typeface="Helvetica Neue"/>
              </a:rPr>
              <a:t>Card Sorting | Heuristic Evaluations | Keystroke Level Modeling | Tree Testing | First Click Testing</a:t>
            </a:r>
          </a:p>
        </p:txBody>
      </p:sp>
      <p:pic>
        <p:nvPicPr>
          <p:cNvPr id="46" name="Picture 45" descr="graph.psd"/>
          <p:cNvPicPr>
            <a:picLocks noChangeAspect="1"/>
          </p:cNvPicPr>
          <p:nvPr userDrawn="1"/>
        </p:nvPicPr>
        <p:blipFill>
          <a:blip r:embed="rId5" cstate="email">
            <a:lum bright="70000" contrast="-70000"/>
            <a:extLst>
              <a:ext uri="{28A0092B-C50C-407E-A947-70E740481C1C}">
                <a14:useLocalDpi xmlns:a14="http://schemas.microsoft.com/office/drawing/2010/main"/>
              </a:ext>
            </a:extLst>
          </a:blip>
          <a:stretch>
            <a:fillRect/>
          </a:stretch>
        </p:blipFill>
        <p:spPr>
          <a:xfrm>
            <a:off x="4463994" y="2058104"/>
            <a:ext cx="1343598" cy="1114150"/>
          </a:xfrm>
          <a:prstGeom prst="rect">
            <a:avLst/>
          </a:prstGeom>
          <a:effectLst>
            <a:outerShdw blurRad="50800" dist="38100" dir="2700000" algn="tl" rotWithShape="0">
              <a:prstClr val="black">
                <a:alpha val="40000"/>
              </a:prstClr>
            </a:outerShdw>
          </a:effectLst>
        </p:spPr>
      </p:pic>
      <p:pic>
        <p:nvPicPr>
          <p:cNvPr id="48" name="Picture 47" descr="eye.psd"/>
          <p:cNvPicPr>
            <a:picLocks noChangeAspect="1"/>
          </p:cNvPicPr>
          <p:nvPr userDrawn="1"/>
        </p:nvPicPr>
        <p:blipFill>
          <a:blip r:embed="rId6" cstate="email">
            <a:lum bright="70000" contrast="-70000"/>
            <a:extLst>
              <a:ext uri="{28A0092B-C50C-407E-A947-70E740481C1C}">
                <a14:useLocalDpi xmlns:a14="http://schemas.microsoft.com/office/drawing/2010/main"/>
              </a:ext>
            </a:extLst>
          </a:blip>
          <a:stretch>
            <a:fillRect/>
          </a:stretch>
        </p:blipFill>
        <p:spPr>
          <a:xfrm>
            <a:off x="4538376" y="4107969"/>
            <a:ext cx="1194917" cy="693735"/>
          </a:xfrm>
          <a:prstGeom prst="rect">
            <a:avLst/>
          </a:prstGeom>
          <a:effectLst>
            <a:outerShdw blurRad="50800" dist="38100" dir="2700000" algn="tl" rotWithShape="0">
              <a:prstClr val="black">
                <a:alpha val="40000"/>
              </a:prstClr>
            </a:outerShdw>
          </a:effectLst>
        </p:spPr>
      </p:pic>
      <p:sp>
        <p:nvSpPr>
          <p:cNvPr id="49" name="Pentagon 48"/>
          <p:cNvSpPr/>
          <p:nvPr userDrawn="1"/>
        </p:nvSpPr>
        <p:spPr>
          <a:xfrm>
            <a:off x="11388585" y="6376802"/>
            <a:ext cx="648614" cy="321276"/>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0" name="Picture 49"/>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3457" y="6243395"/>
            <a:ext cx="478080" cy="478080"/>
          </a:xfrm>
          <a:prstGeom prst="rect">
            <a:avLst/>
          </a:prstGeom>
        </p:spPr>
      </p:pic>
      <p:cxnSp>
        <p:nvCxnSpPr>
          <p:cNvPr id="51" name="Straight Connector 50"/>
          <p:cNvCxnSpPr/>
          <p:nvPr userDrawn="1"/>
        </p:nvCxnSpPr>
        <p:spPr>
          <a:xfrm>
            <a:off x="669028" y="6152826"/>
            <a:ext cx="0" cy="630641"/>
          </a:xfrm>
          <a:prstGeom prst="line">
            <a:avLst/>
          </a:prstGeom>
          <a:ln>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691330" y="6342521"/>
            <a:ext cx="137890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i="0" dirty="0">
                <a:solidFill>
                  <a:schemeClr val="bg1">
                    <a:lumMod val="60000"/>
                    <a:lumOff val="40000"/>
                  </a:schemeClr>
                </a:solidFill>
                <a:latin typeface="Calibri" panose="020F0502020204030204" pitchFamily="34" charset="0"/>
                <a:ea typeface="Helvetica Neue Light" charset="0"/>
                <a:cs typeface="Calibri" panose="020F0502020204030204" pitchFamily="34" charset="0"/>
              </a:rPr>
              <a:t>MeasuringU - 2017</a:t>
            </a:r>
          </a:p>
        </p:txBody>
      </p:sp>
      <p:sp>
        <p:nvSpPr>
          <p:cNvPr id="53" name="Slide Number Placeholder 5"/>
          <p:cNvSpPr txBox="1">
            <a:spLocks/>
          </p:cNvSpPr>
          <p:nvPr userDrawn="1"/>
        </p:nvSpPr>
        <p:spPr>
          <a:xfrm>
            <a:off x="9106546" y="63425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2">
                    <a:lumMod val="20000"/>
                    <a:lumOff val="80000"/>
                  </a:schemeClr>
                </a:solidFill>
                <a:latin typeface="Helvetica Neue" charset="0"/>
                <a:ea typeface="Helvetica Neue" charset="0"/>
                <a:cs typeface="Helvetica Neu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2CBAFD-F9DA-CD4F-B0BA-0D889ED2AD5A}" type="slidenum">
              <a:rPr lang="en-US" smtClean="0"/>
              <a:pPr/>
              <a:t>‹#›</a:t>
            </a:fld>
            <a:endParaRPr lang="en-US" dirty="0"/>
          </a:p>
        </p:txBody>
      </p:sp>
    </p:spTree>
    <p:extLst>
      <p:ext uri="{BB962C8B-B14F-4D97-AF65-F5344CB8AC3E}">
        <p14:creationId xmlns:p14="http://schemas.microsoft.com/office/powerpoint/2010/main" val="58107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Icon B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2CBAFD-F9DA-CD4F-B0BA-0D889ED2AD5A}" type="slidenum">
              <a:rPr lang="en-US" smtClean="0"/>
              <a:t>‹#›</a:t>
            </a:fld>
            <a:endParaRPr lang="en-US" dirty="0"/>
          </a:p>
        </p:txBody>
      </p:sp>
      <p:pic>
        <p:nvPicPr>
          <p:cNvPr id="5" name="Picture 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549131" y="490624"/>
            <a:ext cx="1417724" cy="1043686"/>
          </a:xfrm>
          <a:prstGeom prst="rect">
            <a:avLst/>
          </a:prstGeom>
          <a:noFill/>
          <a:ln>
            <a:noFill/>
          </a:ln>
        </p:spPr>
      </p:pic>
      <p:pic>
        <p:nvPicPr>
          <p:cNvPr id="6" name="Picture 5"/>
          <p:cNvPicPr>
            <a:picLocks noChangeAspect="1"/>
          </p:cNvPicPr>
          <p:nvPr userDrawn="1"/>
        </p:nvPicPr>
        <p:blipFill>
          <a:blip r:embed="rId3"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555494" y="490625"/>
            <a:ext cx="1417723" cy="1043686"/>
          </a:xfrm>
          <a:prstGeom prst="rect">
            <a:avLst/>
          </a:prstGeom>
        </p:spPr>
      </p:pic>
      <p:sp>
        <p:nvSpPr>
          <p:cNvPr id="7" name="TextBox 6"/>
          <p:cNvSpPr txBox="1"/>
          <p:nvPr userDrawn="1"/>
        </p:nvSpPr>
        <p:spPr>
          <a:xfrm>
            <a:off x="429768" y="1664208"/>
            <a:ext cx="1577031" cy="3385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1218987" rtl="0" fontAlgn="auto" latinLnBrk="0" hangingPunct="0">
              <a:lnSpc>
                <a:spcPct val="100000"/>
              </a:lnSpc>
              <a:spcBef>
                <a:spcPts val="0"/>
              </a:spcBef>
              <a:spcAft>
                <a:spcPts val="0"/>
              </a:spcAft>
              <a:buClrTx/>
              <a:buSzTx/>
              <a:buFontTx/>
              <a:buNone/>
              <a:tabLst/>
            </a:pPr>
            <a:r>
              <a:rPr kumimoji="0" lang="en-US" sz="1600" u="none" strike="noStrike" cap="none" spc="0" normalizeH="0" baseline="0" dirty="0">
                <a:ln>
                  <a:noFill/>
                </a:ln>
                <a:solidFill>
                  <a:schemeClr val="bg1">
                    <a:lumMod val="75000"/>
                  </a:schemeClr>
                </a:solidFill>
                <a:effectLst/>
                <a:uFillTx/>
                <a:latin typeface="Calibri" panose="020F0502020204030204" pitchFamily="34" charset="0"/>
                <a:cs typeface="Calibri" panose="020F0502020204030204" pitchFamily="34" charset="0"/>
                <a:sym typeface="Helvetica Neue"/>
              </a:rPr>
              <a:t>Between Subjects</a:t>
            </a:r>
          </a:p>
        </p:txBody>
      </p:sp>
      <p:sp>
        <p:nvSpPr>
          <p:cNvPr id="8" name="TextBox 7"/>
          <p:cNvSpPr txBox="1"/>
          <p:nvPr userDrawn="1"/>
        </p:nvSpPr>
        <p:spPr>
          <a:xfrm>
            <a:off x="2416689" y="1664208"/>
            <a:ext cx="1395571" cy="3385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1218987" rtl="0" fontAlgn="auto" latinLnBrk="0" hangingPunct="0">
              <a:lnSpc>
                <a:spcPct val="100000"/>
              </a:lnSpc>
              <a:spcBef>
                <a:spcPts val="0"/>
              </a:spcBef>
              <a:spcAft>
                <a:spcPts val="0"/>
              </a:spcAft>
              <a:buClrTx/>
              <a:buSzTx/>
              <a:buFontTx/>
              <a:buNone/>
              <a:tabLst/>
            </a:pPr>
            <a:r>
              <a:rPr kumimoji="0" lang="en-US" sz="1600" u="none" strike="noStrike" cap="none" spc="0" normalizeH="0" baseline="0" dirty="0">
                <a:ln>
                  <a:noFill/>
                </a:ln>
                <a:solidFill>
                  <a:schemeClr val="bg1">
                    <a:lumMod val="75000"/>
                  </a:schemeClr>
                </a:solidFill>
                <a:effectLst/>
                <a:uFillTx/>
                <a:latin typeface="Calibri" panose="020F0502020204030204" pitchFamily="34" charset="0"/>
                <a:cs typeface="Calibri" panose="020F0502020204030204" pitchFamily="34" charset="0"/>
                <a:sym typeface="Helvetica Neue"/>
              </a:rPr>
              <a:t>Within Subjects</a:t>
            </a:r>
          </a:p>
        </p:txBody>
      </p:sp>
      <p:pic>
        <p:nvPicPr>
          <p:cNvPr id="10" name="Picture 9"/>
          <p:cNvPicPr>
            <a:picLocks noChangeAspect="1"/>
          </p:cNvPicPr>
          <p:nvPr userDrawn="1"/>
        </p:nvPicPr>
        <p:blipFill>
          <a:blip r:embed="rId4" cstate="email">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471231" y="2288903"/>
            <a:ext cx="261538" cy="488777"/>
          </a:xfrm>
          <a:prstGeom prst="rect">
            <a:avLst/>
          </a:prstGeom>
        </p:spPr>
      </p:pic>
      <p:pic>
        <p:nvPicPr>
          <p:cNvPr id="14" name="Picture 13"/>
          <p:cNvPicPr>
            <a:picLocks noChangeAspect="1"/>
          </p:cNvPicPr>
          <p:nvPr userDrawn="1"/>
        </p:nvPicPr>
        <p:blipFill>
          <a:blip r:embed="rId5" cstate="email">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961023" y="2347931"/>
            <a:ext cx="410849" cy="323291"/>
          </a:xfrm>
          <a:prstGeom prst="rect">
            <a:avLst/>
          </a:prstGeom>
        </p:spPr>
      </p:pic>
      <p:pic>
        <p:nvPicPr>
          <p:cNvPr id="15" name="Picture 14"/>
          <p:cNvPicPr>
            <a:picLocks noChangeAspect="1"/>
          </p:cNvPicPr>
          <p:nvPr userDrawn="1"/>
        </p:nvPicPr>
        <p:blipFill>
          <a:blip r:embed="rId6" cstate="email">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3532883" y="2269806"/>
            <a:ext cx="429218" cy="398831"/>
          </a:xfrm>
          <a:prstGeom prst="rect">
            <a:avLst/>
          </a:prstGeom>
        </p:spPr>
      </p:pic>
      <p:pic>
        <p:nvPicPr>
          <p:cNvPr id="16" name="Picture 15"/>
          <p:cNvPicPr>
            <a:picLocks noChangeAspect="1"/>
          </p:cNvPicPr>
          <p:nvPr userDrawn="1"/>
        </p:nvPicPr>
        <p:blipFill>
          <a:blip r:embed="rId7" cstate="email">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471231" y="2884276"/>
            <a:ext cx="490385" cy="366684"/>
          </a:xfrm>
          <a:prstGeom prst="rect">
            <a:avLst/>
          </a:prstGeom>
        </p:spPr>
      </p:pic>
      <p:pic>
        <p:nvPicPr>
          <p:cNvPr id="37" name="Picture 36"/>
          <p:cNvPicPr>
            <a:picLocks noChangeAspect="1"/>
          </p:cNvPicPr>
          <p:nvPr userDrawn="1"/>
        </p:nvPicPr>
        <p:blipFill>
          <a:blip r:embed="rId8" cstate="email">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2160735" y="3311993"/>
            <a:ext cx="511907" cy="438023"/>
          </a:xfrm>
          <a:prstGeom prst="rect">
            <a:avLst/>
          </a:prstGeom>
        </p:spPr>
      </p:pic>
      <p:pic>
        <p:nvPicPr>
          <p:cNvPr id="38" name="Picture 37"/>
          <p:cNvPicPr>
            <a:picLocks noChangeAspect="1"/>
          </p:cNvPicPr>
          <p:nvPr userDrawn="1"/>
        </p:nvPicPr>
        <p:blipFill>
          <a:blip r:embed="rId9" cstate="email">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3521046" y="2809737"/>
            <a:ext cx="440334" cy="421596"/>
          </a:xfrm>
          <a:prstGeom prst="rect">
            <a:avLst/>
          </a:prstGeom>
        </p:spPr>
      </p:pic>
      <p:pic>
        <p:nvPicPr>
          <p:cNvPr id="39" name="Picture 38"/>
          <p:cNvPicPr>
            <a:picLocks noChangeAspect="1"/>
          </p:cNvPicPr>
          <p:nvPr userDrawn="1"/>
        </p:nvPicPr>
        <p:blipFill>
          <a:blip r:embed="rId10" cstate="email">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897175" y="3452677"/>
            <a:ext cx="538543" cy="532492"/>
          </a:xfrm>
          <a:prstGeom prst="rect">
            <a:avLst/>
          </a:prstGeom>
        </p:spPr>
      </p:pic>
      <p:pic>
        <p:nvPicPr>
          <p:cNvPr id="40" name="Picture 39"/>
          <p:cNvPicPr>
            <a:picLocks noChangeAspect="1"/>
          </p:cNvPicPr>
          <p:nvPr userDrawn="1"/>
        </p:nvPicPr>
        <p:blipFill>
          <a:blip r:embed="rId11" cstate="email">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1472465" y="3381425"/>
            <a:ext cx="466498" cy="466498"/>
          </a:xfrm>
          <a:prstGeom prst="rect">
            <a:avLst/>
          </a:prstGeom>
        </p:spPr>
      </p:pic>
      <p:pic>
        <p:nvPicPr>
          <p:cNvPr id="41" name="Picture 40"/>
          <p:cNvPicPr>
            <a:picLocks noChangeAspect="1"/>
          </p:cNvPicPr>
          <p:nvPr userDrawn="1"/>
        </p:nvPicPr>
        <p:blipFill>
          <a:blip r:embed="rId12" cstate="email">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1627984" y="2247916"/>
            <a:ext cx="497116" cy="497116"/>
          </a:xfrm>
          <a:prstGeom prst="rect">
            <a:avLst/>
          </a:prstGeom>
        </p:spPr>
      </p:pic>
      <p:pic>
        <p:nvPicPr>
          <p:cNvPr id="42" name="Picture 41"/>
          <p:cNvPicPr>
            <a:picLocks noChangeAspect="1"/>
          </p:cNvPicPr>
          <p:nvPr userDrawn="1"/>
        </p:nvPicPr>
        <p:blipFill>
          <a:blip r:embed="rId13" cstate="email">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3019151" y="2310114"/>
            <a:ext cx="308964" cy="372719"/>
          </a:xfrm>
          <a:prstGeom prst="rect">
            <a:avLst/>
          </a:prstGeom>
        </p:spPr>
      </p:pic>
      <p:pic>
        <p:nvPicPr>
          <p:cNvPr id="43" name="Picture 42"/>
          <p:cNvPicPr>
            <a:picLocks noChangeAspect="1"/>
          </p:cNvPicPr>
          <p:nvPr userDrawn="1"/>
        </p:nvPicPr>
        <p:blipFill>
          <a:blip r:embed="rId14" cstate="email">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2877073" y="2809737"/>
            <a:ext cx="451042" cy="380880"/>
          </a:xfrm>
          <a:prstGeom prst="rect">
            <a:avLst/>
          </a:prstGeom>
        </p:spPr>
      </p:pic>
      <p:pic>
        <p:nvPicPr>
          <p:cNvPr id="44" name="Picture 43"/>
          <p:cNvPicPr>
            <a:picLocks noChangeAspect="1"/>
          </p:cNvPicPr>
          <p:nvPr userDrawn="1"/>
        </p:nvPicPr>
        <p:blipFill>
          <a:blip r:embed="rId15" cstate="screen">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2310989" y="2809737"/>
            <a:ext cx="458025" cy="342488"/>
          </a:xfrm>
          <a:prstGeom prst="rect">
            <a:avLst/>
          </a:prstGeom>
        </p:spPr>
      </p:pic>
      <p:pic>
        <p:nvPicPr>
          <p:cNvPr id="45" name="Picture 44"/>
          <p:cNvPicPr>
            <a:picLocks noChangeAspect="1"/>
          </p:cNvPicPr>
          <p:nvPr userDrawn="1"/>
        </p:nvPicPr>
        <p:blipFill>
          <a:blip r:embed="rId16" cstate="email">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1358756" y="3943197"/>
            <a:ext cx="517786" cy="517786"/>
          </a:xfrm>
          <a:prstGeom prst="rect">
            <a:avLst/>
          </a:prstGeom>
        </p:spPr>
      </p:pic>
      <p:pic>
        <p:nvPicPr>
          <p:cNvPr id="46" name="Picture 45"/>
          <p:cNvPicPr>
            <a:picLocks noChangeAspect="1"/>
          </p:cNvPicPr>
          <p:nvPr userDrawn="1"/>
        </p:nvPicPr>
        <p:blipFill>
          <a:blip r:embed="rId17" cstate="email">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3165457" y="3887837"/>
            <a:ext cx="415943" cy="486102"/>
          </a:xfrm>
          <a:prstGeom prst="rect">
            <a:avLst/>
          </a:prstGeom>
        </p:spPr>
      </p:pic>
      <p:pic>
        <p:nvPicPr>
          <p:cNvPr id="47" name="Picture 46"/>
          <p:cNvPicPr>
            <a:picLocks noChangeAspect="1"/>
          </p:cNvPicPr>
          <p:nvPr userDrawn="1"/>
        </p:nvPicPr>
        <p:blipFill>
          <a:blip r:embed="rId18" cstate="screen">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2499179" y="3870874"/>
            <a:ext cx="462826" cy="400798"/>
          </a:xfrm>
          <a:prstGeom prst="rect">
            <a:avLst/>
          </a:prstGeom>
        </p:spPr>
      </p:pic>
      <p:pic>
        <p:nvPicPr>
          <p:cNvPr id="48" name="Picture 47"/>
          <p:cNvPicPr>
            <a:picLocks noChangeAspect="1"/>
          </p:cNvPicPr>
          <p:nvPr userDrawn="1"/>
        </p:nvPicPr>
        <p:blipFill>
          <a:blip r:embed="rId19" cstate="email">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2894414" y="3308223"/>
            <a:ext cx="402883" cy="402883"/>
          </a:xfrm>
          <a:prstGeom prst="rect">
            <a:avLst/>
          </a:prstGeom>
        </p:spPr>
      </p:pic>
      <p:pic>
        <p:nvPicPr>
          <p:cNvPr id="49" name="Picture 48"/>
          <p:cNvPicPr>
            <a:picLocks noChangeAspect="1"/>
          </p:cNvPicPr>
          <p:nvPr userDrawn="1"/>
        </p:nvPicPr>
        <p:blipFill>
          <a:blip r:embed="rId20" cstate="email">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1049631" y="2877890"/>
            <a:ext cx="416723" cy="416723"/>
          </a:xfrm>
          <a:prstGeom prst="rect">
            <a:avLst/>
          </a:prstGeom>
        </p:spPr>
      </p:pic>
      <p:pic>
        <p:nvPicPr>
          <p:cNvPr id="50" name="Picture 49"/>
          <p:cNvPicPr>
            <a:picLocks noChangeAspect="1"/>
          </p:cNvPicPr>
          <p:nvPr userDrawn="1"/>
        </p:nvPicPr>
        <p:blipFill>
          <a:blip r:embed="rId21" cstate="email">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2358165" y="2362514"/>
            <a:ext cx="410849" cy="306123"/>
          </a:xfrm>
          <a:prstGeom prst="rect">
            <a:avLst/>
          </a:prstGeom>
        </p:spPr>
      </p:pic>
      <p:pic>
        <p:nvPicPr>
          <p:cNvPr id="51" name="Picture 50"/>
          <p:cNvPicPr>
            <a:picLocks noChangeAspect="1"/>
          </p:cNvPicPr>
          <p:nvPr userDrawn="1"/>
        </p:nvPicPr>
        <p:blipFill>
          <a:blip r:embed="rId22" cstate="email">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1554369" y="2790216"/>
            <a:ext cx="456317" cy="399947"/>
          </a:xfrm>
          <a:prstGeom prst="rect">
            <a:avLst/>
          </a:prstGeom>
        </p:spPr>
      </p:pic>
      <p:pic>
        <p:nvPicPr>
          <p:cNvPr id="52" name="Picture 51"/>
          <p:cNvPicPr>
            <a:picLocks noChangeAspect="1"/>
          </p:cNvPicPr>
          <p:nvPr userDrawn="1"/>
        </p:nvPicPr>
        <p:blipFill>
          <a:blip r:embed="rId23" cstate="email">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549131" y="3311993"/>
            <a:ext cx="411892" cy="406930"/>
          </a:xfrm>
          <a:prstGeom prst="rect">
            <a:avLst/>
          </a:prstGeom>
        </p:spPr>
      </p:pic>
      <p:pic>
        <p:nvPicPr>
          <p:cNvPr id="53" name="Picture 52"/>
          <p:cNvPicPr>
            <a:picLocks noChangeAspect="1"/>
          </p:cNvPicPr>
          <p:nvPr userDrawn="1"/>
        </p:nvPicPr>
        <p:blipFill>
          <a:blip r:embed="rId24" cstate="email">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353647" y="3814630"/>
            <a:ext cx="454632" cy="454632"/>
          </a:xfrm>
          <a:prstGeom prst="rect">
            <a:avLst/>
          </a:prstGeom>
        </p:spPr>
      </p:pic>
      <p:pic>
        <p:nvPicPr>
          <p:cNvPr id="54" name="Picture 53"/>
          <p:cNvPicPr>
            <a:picLocks noChangeAspect="1"/>
          </p:cNvPicPr>
          <p:nvPr userDrawn="1"/>
        </p:nvPicPr>
        <p:blipFill>
          <a:blip r:embed="rId25" cstate="email">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836585" y="4032415"/>
            <a:ext cx="445805" cy="381462"/>
          </a:xfrm>
          <a:prstGeom prst="rect">
            <a:avLst/>
          </a:prstGeom>
        </p:spPr>
      </p:pic>
      <p:pic>
        <p:nvPicPr>
          <p:cNvPr id="55" name="Picture 54"/>
          <p:cNvPicPr>
            <a:picLocks noChangeAspect="1"/>
          </p:cNvPicPr>
          <p:nvPr userDrawn="1"/>
        </p:nvPicPr>
        <p:blipFill>
          <a:blip r:embed="rId26" cstate="email">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2059600" y="3841794"/>
            <a:ext cx="278523" cy="412810"/>
          </a:xfrm>
          <a:prstGeom prst="rect">
            <a:avLst/>
          </a:prstGeom>
        </p:spPr>
      </p:pic>
      <p:pic>
        <p:nvPicPr>
          <p:cNvPr id="56" name="Picture 55"/>
          <p:cNvPicPr>
            <a:picLocks noChangeAspect="1"/>
          </p:cNvPicPr>
          <p:nvPr userDrawn="1"/>
        </p:nvPicPr>
        <p:blipFill>
          <a:blip r:embed="rId27" cstate="email">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3482175" y="3361550"/>
            <a:ext cx="402348" cy="407196"/>
          </a:xfrm>
          <a:prstGeom prst="rect">
            <a:avLst/>
          </a:prstGeom>
        </p:spPr>
      </p:pic>
    </p:spTree>
    <p:extLst>
      <p:ext uri="{BB962C8B-B14F-4D97-AF65-F5344CB8AC3E}">
        <p14:creationId xmlns:p14="http://schemas.microsoft.com/office/powerpoint/2010/main" val="217573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2CBAFD-F9DA-CD4F-B0BA-0D889ED2AD5A}" type="slidenum">
              <a:rPr lang="en-US" smtClean="0"/>
              <a:t>‹#›</a:t>
            </a:fld>
            <a:endParaRPr lang="en-US" dirty="0"/>
          </a:p>
        </p:txBody>
      </p:sp>
    </p:spTree>
    <p:extLst>
      <p:ext uri="{BB962C8B-B14F-4D97-AF65-F5344CB8AC3E}">
        <p14:creationId xmlns:p14="http://schemas.microsoft.com/office/powerpoint/2010/main" val="1748849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708301"/>
          </a:xfrm>
          <a:prstGeom prst="rect">
            <a:avLst/>
          </a:prstGeom>
        </p:spPr>
        <p:txBody>
          <a:bodyPr vert="horz" wrap="none"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202635"/>
            <a:ext cx="10515600" cy="4974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b="0" i="0">
                <a:solidFill>
                  <a:schemeClr val="bg2">
                    <a:lumMod val="20000"/>
                    <a:lumOff val="80000"/>
                  </a:schemeClr>
                </a:solidFill>
                <a:latin typeface="Helvetica Neue" charset="0"/>
                <a:ea typeface="Helvetica Neue" charset="0"/>
                <a:cs typeface="Helvetica Neue" charset="0"/>
              </a:defRPr>
            </a:lvl1pPr>
          </a:lstStyle>
          <a:p>
            <a:fld id="{5F2CBAFD-F9DA-CD4F-B0BA-0D889ED2AD5A}" type="slidenum">
              <a:rPr lang="en-US" smtClean="0"/>
              <a:pPr/>
              <a:t>‹#›</a:t>
            </a:fld>
            <a:endParaRPr lang="en-US" dirty="0"/>
          </a:p>
        </p:txBody>
      </p:sp>
    </p:spTree>
    <p:extLst>
      <p:ext uri="{BB962C8B-B14F-4D97-AF65-F5344CB8AC3E}">
        <p14:creationId xmlns:p14="http://schemas.microsoft.com/office/powerpoint/2010/main" val="85392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3" r:id="rId5"/>
    <p:sldLayoutId id="2147483654" r:id="rId6"/>
    <p:sldLayoutId id="2147483652" r:id="rId7"/>
    <p:sldLayoutId id="2147483655" r:id="rId8"/>
    <p:sldLayoutId id="2147483656" r:id="rId9"/>
    <p:sldLayoutId id="2147483657" r:id="rId10"/>
    <p:sldLayoutId id="2147483658" r:id="rId11"/>
    <p:sldLayoutId id="2147483659" r:id="rId12"/>
    <p:sldLayoutId id="2147483661" r:id="rId13"/>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mj-lt"/>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Clr>
          <a:schemeClr val="tx2">
            <a:lumMod val="60000"/>
            <a:lumOff val="40000"/>
          </a:schemeClr>
        </a:buClr>
        <a:buSzPct val="125000"/>
        <a:buFont typeface="Arial"/>
        <a:buChar char="•"/>
        <a:defRPr sz="2800" b="0" i="0" kern="1200">
          <a:solidFill>
            <a:schemeClr val="tx1"/>
          </a:solidFill>
          <a:latin typeface="+mj-lt"/>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2400" b="0" i="0" kern="1200">
          <a:solidFill>
            <a:schemeClr val="tx1"/>
          </a:solidFill>
          <a:latin typeface="+mj-lt"/>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2000" b="0" i="0" kern="1200">
          <a:solidFill>
            <a:schemeClr val="tx1"/>
          </a:solidFill>
          <a:latin typeface="+mj-lt"/>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1800" b="0" i="0" kern="1200">
          <a:solidFill>
            <a:schemeClr val="tx1"/>
          </a:solidFill>
          <a:latin typeface="+mj-lt"/>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1800" b="0" i="0" kern="1200">
          <a:solidFill>
            <a:schemeClr val="tx1"/>
          </a:solidFill>
          <a:latin typeface="+mj-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1.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1.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7" Type="http://schemas.microsoft.com/office/2007/relationships/hdphoto" Target="../media/hdphoto4.wdp"/><Relationship Id="rId2" Type="http://schemas.openxmlformats.org/officeDocument/2006/relationships/chart" Target="../charts/chart9.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4" name="Rectangle 3"/>
          <p:cNvSpPr/>
          <p:nvPr/>
        </p:nvSpPr>
        <p:spPr>
          <a:xfrm>
            <a:off x="0" y="0"/>
            <a:ext cx="12192000" cy="6879771"/>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99142" y="3072108"/>
            <a:ext cx="10993715" cy="1938992"/>
          </a:xfrm>
          <a:prstGeom prst="rect">
            <a:avLst/>
          </a:prstGeom>
        </p:spPr>
        <p:txBody>
          <a:bodyPr wrap="none">
            <a:spAutoFit/>
          </a:bodyPr>
          <a:lstStyle/>
          <a:p>
            <a:r>
              <a:rPr lang="en-US" sz="6000" dirty="0">
                <a:solidFill>
                  <a:schemeClr val="bg1"/>
                </a:solidFill>
                <a:latin typeface="Calibri Light" panose="020F0302020204030204" pitchFamily="34" charset="0"/>
                <a:cs typeface="Calibri Light" panose="020F0302020204030204" pitchFamily="34" charset="0"/>
              </a:rPr>
              <a:t>Benchmarking the User Experience</a:t>
            </a:r>
          </a:p>
          <a:p>
            <a:r>
              <a:rPr lang="en-US" sz="6000" dirty="0">
                <a:solidFill>
                  <a:schemeClr val="bg1"/>
                </a:solidFill>
                <a:latin typeface="Calibri Light" panose="020F0302020204030204" pitchFamily="34" charset="0"/>
                <a:cs typeface="Calibri Light" panose="020F0302020204030204" pitchFamily="34" charset="0"/>
              </a:rPr>
              <a:t>Sample Data</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758" y="1105409"/>
            <a:ext cx="4218563" cy="861290"/>
          </a:xfrm>
          <a:prstGeom prst="rect">
            <a:avLst/>
          </a:prstGeom>
        </p:spPr>
      </p:pic>
      <p:sp>
        <p:nvSpPr>
          <p:cNvPr id="7" name="Rectangle 6">
            <a:extLst>
              <a:ext uri="{FF2B5EF4-FFF2-40B4-BE49-F238E27FC236}">
                <a16:creationId xmlns:a16="http://schemas.microsoft.com/office/drawing/2014/main" id="{DCAB10E2-4EFD-4C20-BC89-8782BC6141DE}"/>
              </a:ext>
            </a:extLst>
          </p:cNvPr>
          <p:cNvSpPr/>
          <p:nvPr/>
        </p:nvSpPr>
        <p:spPr>
          <a:xfrm>
            <a:off x="668615" y="4997779"/>
            <a:ext cx="2679708" cy="584775"/>
          </a:xfrm>
          <a:prstGeom prst="rect">
            <a:avLst/>
          </a:prstGeom>
        </p:spPr>
        <p:txBody>
          <a:bodyPr wrap="none">
            <a:spAutoFit/>
          </a:bodyPr>
          <a:lstStyle/>
          <a:p>
            <a:r>
              <a:rPr lang="en-US" sz="3200" dirty="0">
                <a:solidFill>
                  <a:schemeClr val="bg1"/>
                </a:solidFill>
                <a:latin typeface="+mj-lt"/>
                <a:cs typeface="Calibri Light" panose="020F0302020204030204" pitchFamily="34" charset="0"/>
              </a:rPr>
              <a:t>Jeff </a:t>
            </a:r>
            <a:r>
              <a:rPr lang="en-US" sz="3200" dirty="0" err="1">
                <a:solidFill>
                  <a:schemeClr val="bg1"/>
                </a:solidFill>
                <a:latin typeface="+mj-lt"/>
                <a:cs typeface="Calibri Light" panose="020F0302020204030204" pitchFamily="34" charset="0"/>
              </a:rPr>
              <a:t>Sauro</a:t>
            </a:r>
            <a:r>
              <a:rPr lang="en-US" sz="3200" dirty="0">
                <a:solidFill>
                  <a:schemeClr val="bg1"/>
                </a:solidFill>
                <a:latin typeface="+mj-lt"/>
                <a:cs typeface="Calibri Light" panose="020F0302020204030204" pitchFamily="34" charset="0"/>
              </a:rPr>
              <a:t>, PhD</a:t>
            </a:r>
          </a:p>
        </p:txBody>
      </p:sp>
    </p:spTree>
    <p:extLst>
      <p:ext uri="{BB962C8B-B14F-4D97-AF65-F5344CB8AC3E}">
        <p14:creationId xmlns:p14="http://schemas.microsoft.com/office/powerpoint/2010/main" val="237202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ABD10-09DF-47C1-A74E-6DA9FDFEB724}"/>
              </a:ext>
            </a:extLst>
          </p:cNvPr>
          <p:cNvSpPr>
            <a:spLocks noGrp="1"/>
          </p:cNvSpPr>
          <p:nvPr>
            <p:ph type="title"/>
          </p:nvPr>
        </p:nvSpPr>
        <p:spPr/>
        <p:txBody>
          <a:bodyPr>
            <a:normAutofit/>
          </a:bodyPr>
          <a:lstStyle/>
          <a:p>
            <a:r>
              <a:rPr lang="en-US" sz="3200" dirty="0"/>
              <a:t>SUPR-Q – Standardized UX Percentile Rank Questionnaire</a:t>
            </a:r>
          </a:p>
        </p:txBody>
      </p:sp>
      <p:graphicFrame>
        <p:nvGraphicFramePr>
          <p:cNvPr id="6" name="Chart 5">
            <a:extLst>
              <a:ext uri="{FF2B5EF4-FFF2-40B4-BE49-F238E27FC236}">
                <a16:creationId xmlns:a16="http://schemas.microsoft.com/office/drawing/2014/main" id="{5C387B91-0A4E-43C0-8FB5-E3BAAA7776A8}"/>
              </a:ext>
            </a:extLst>
          </p:cNvPr>
          <p:cNvGraphicFramePr>
            <a:graphicFrameLocks/>
          </p:cNvGraphicFramePr>
          <p:nvPr>
            <p:extLst>
              <p:ext uri="{D42A27DB-BD31-4B8C-83A1-F6EECF244321}">
                <p14:modId xmlns:p14="http://schemas.microsoft.com/office/powerpoint/2010/main" val="1814423688"/>
              </p:ext>
            </p:extLst>
          </p:nvPr>
        </p:nvGraphicFramePr>
        <p:xfrm>
          <a:off x="1352170" y="1457325"/>
          <a:ext cx="9963151" cy="421005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93D28F0-6AA3-4211-BC93-75EDB670E2B8}"/>
              </a:ext>
            </a:extLst>
          </p:cNvPr>
          <p:cNvSpPr/>
          <p:nvPr/>
        </p:nvSpPr>
        <p:spPr>
          <a:xfrm>
            <a:off x="2038165" y="5691134"/>
            <a:ext cx="8049436" cy="338554"/>
          </a:xfrm>
          <a:prstGeom prst="rect">
            <a:avLst/>
          </a:prstGeom>
          <a:solidFill>
            <a:schemeClr val="tx2"/>
          </a:solidFill>
          <a:ln>
            <a:noFill/>
          </a:ln>
        </p:spPr>
        <p:txBody>
          <a:bodyPr wrap="square">
            <a:spAutoFit/>
          </a:bodyPr>
          <a:lstStyle/>
          <a:p>
            <a:pPr algn="ctr"/>
            <a:r>
              <a:rPr lang="en-US" sz="1600" dirty="0">
                <a:solidFill>
                  <a:schemeClr val="bg1"/>
                </a:solidFill>
                <a:latin typeface="+mj-lt"/>
              </a:rPr>
              <a:t>Overall SUPR-Q scores did not significantly differ between hotels.</a:t>
            </a:r>
          </a:p>
        </p:txBody>
      </p:sp>
      <p:sp>
        <p:nvSpPr>
          <p:cNvPr id="8" name="Slide Number Placeholder 3">
            <a:extLst>
              <a:ext uri="{FF2B5EF4-FFF2-40B4-BE49-F238E27FC236}">
                <a16:creationId xmlns:a16="http://schemas.microsoft.com/office/drawing/2014/main" id="{9305C435-739D-42AA-954C-3A46247A1D45}"/>
              </a:ext>
            </a:extLst>
          </p:cNvPr>
          <p:cNvSpPr>
            <a:spLocks noGrp="1"/>
          </p:cNvSpPr>
          <p:nvPr>
            <p:ph type="sldNum" sz="quarter" idx="4"/>
          </p:nvPr>
        </p:nvSpPr>
        <p:spPr>
          <a:xfrm>
            <a:off x="5887371" y="6371474"/>
            <a:ext cx="646523" cy="331932"/>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F2CBAFD-F9DA-CD4F-B0BA-0D889ED2AD5A}" type="slidenum">
              <a:rPr kumimoji="0" lang="en-US" sz="1200" b="0" i="0" u="none" strike="noStrike" kern="1200" cap="none" spc="0" normalizeH="0" baseline="0" noProof="0" smtClean="0">
                <a:ln>
                  <a:noFill/>
                </a:ln>
                <a:solidFill>
                  <a:srgbClr val="8C8A85"/>
                </a:solidFill>
                <a:effectLst/>
                <a:uLnTx/>
                <a:uFillTx/>
                <a:latin typeface="Calibri"/>
              </a:rPr>
              <a:pPr marL="0" marR="0" lvl="0" indent="0" algn="r" defTabSz="91437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8C8A85"/>
              </a:solidFill>
              <a:effectLst/>
              <a:uLnTx/>
              <a:uFillTx/>
              <a:latin typeface="Calibri"/>
            </a:endParaRPr>
          </a:p>
        </p:txBody>
      </p:sp>
    </p:spTree>
    <p:extLst>
      <p:ext uri="{BB962C8B-B14F-4D97-AF65-F5344CB8AC3E}">
        <p14:creationId xmlns:p14="http://schemas.microsoft.com/office/powerpoint/2010/main" val="241269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9F64-F567-4078-BAB7-993DD3F2CB13}"/>
              </a:ext>
            </a:extLst>
          </p:cNvPr>
          <p:cNvSpPr>
            <a:spLocks noGrp="1"/>
          </p:cNvSpPr>
          <p:nvPr>
            <p:ph type="title"/>
          </p:nvPr>
        </p:nvSpPr>
        <p:spPr/>
        <p:txBody>
          <a:bodyPr/>
          <a:lstStyle/>
          <a:p>
            <a:r>
              <a:rPr lang="en-US" dirty="0"/>
              <a:t>Diagnostics on Marriott</a:t>
            </a:r>
          </a:p>
        </p:txBody>
      </p:sp>
      <p:pic>
        <p:nvPicPr>
          <p:cNvPr id="7" name="Content Placeholder 6">
            <a:extLst>
              <a:ext uri="{FF2B5EF4-FFF2-40B4-BE49-F238E27FC236}">
                <a16:creationId xmlns:a16="http://schemas.microsoft.com/office/drawing/2014/main" id="{358AF1FA-350A-4DED-A0C4-CBFF5E96466A}"/>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7172325" y="1486942"/>
            <a:ext cx="4591050" cy="3568421"/>
          </a:xfrm>
          <a:prstGeom prst="rect">
            <a:avLst/>
          </a:prstGeom>
        </p:spPr>
      </p:pic>
      <p:sp>
        <p:nvSpPr>
          <p:cNvPr id="4" name="Slide Number Placeholder 3">
            <a:extLst>
              <a:ext uri="{FF2B5EF4-FFF2-40B4-BE49-F238E27FC236}">
                <a16:creationId xmlns:a16="http://schemas.microsoft.com/office/drawing/2014/main" id="{9B285B4A-30A7-44DA-A1D7-BD1E1F65563D}"/>
              </a:ext>
            </a:extLst>
          </p:cNvPr>
          <p:cNvSpPr>
            <a:spLocks noGrp="1"/>
          </p:cNvSpPr>
          <p:nvPr>
            <p:ph type="sldNum" sz="quarter" idx="4"/>
          </p:nvPr>
        </p:nvSpPr>
        <p:spPr/>
        <p:txBody>
          <a:bodyPr/>
          <a:lstStyle/>
          <a:p>
            <a:pPr defTabSz="914377"/>
            <a:fld id="{5F2CBAFD-F9DA-CD4F-B0BA-0D889ED2AD5A}" type="slidenum">
              <a:rPr lang="en-US" kern="1200" smtClean="0">
                <a:solidFill>
                  <a:srgbClr val="8C8A85"/>
                </a:solidFill>
              </a:rPr>
              <a:pPr defTabSz="914377"/>
              <a:t>11</a:t>
            </a:fld>
            <a:endParaRPr lang="en-US" kern="1200" dirty="0">
              <a:solidFill>
                <a:srgbClr val="8C8A85"/>
              </a:solidFill>
            </a:endParaRPr>
          </a:p>
        </p:txBody>
      </p:sp>
      <p:pic>
        <p:nvPicPr>
          <p:cNvPr id="6" name="Picture 5">
            <a:extLst>
              <a:ext uri="{FF2B5EF4-FFF2-40B4-BE49-F238E27FC236}">
                <a16:creationId xmlns:a16="http://schemas.microsoft.com/office/drawing/2014/main" id="{C3198C56-967E-434E-B2F3-6CA2A76DC2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60"/>
          <a:stretch/>
        </p:blipFill>
        <p:spPr>
          <a:xfrm>
            <a:off x="333829" y="1318411"/>
            <a:ext cx="6724262" cy="3042120"/>
          </a:xfrm>
          <a:prstGeom prst="rect">
            <a:avLst/>
          </a:prstGeom>
        </p:spPr>
      </p:pic>
      <p:cxnSp>
        <p:nvCxnSpPr>
          <p:cNvPr id="9" name="Straight Arrow Connector 8">
            <a:extLst>
              <a:ext uri="{FF2B5EF4-FFF2-40B4-BE49-F238E27FC236}">
                <a16:creationId xmlns:a16="http://schemas.microsoft.com/office/drawing/2014/main" id="{28A91A37-3575-4AE6-A891-A80E62073600}"/>
              </a:ext>
            </a:extLst>
          </p:cNvPr>
          <p:cNvCxnSpPr/>
          <p:nvPr/>
        </p:nvCxnSpPr>
        <p:spPr>
          <a:xfrm flipV="1">
            <a:off x="2391765" y="2704891"/>
            <a:ext cx="2431737" cy="692879"/>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9809940-9133-4754-8260-8F15D4AEE58A}"/>
              </a:ext>
            </a:extLst>
          </p:cNvPr>
          <p:cNvSpPr txBox="1"/>
          <p:nvPr/>
        </p:nvSpPr>
        <p:spPr>
          <a:xfrm>
            <a:off x="736600" y="3220270"/>
            <a:ext cx="1942341" cy="43088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defTabSz="1625275" hangingPunct="0"/>
            <a:r>
              <a:rPr lang="en-US" sz="2000" dirty="0">
                <a:latin typeface="+mj-lt"/>
                <a:cs typeface="Helvetica Neue Light"/>
                <a:sym typeface="Helvetica Neue"/>
              </a:rPr>
              <a:t>Non-Clickable</a:t>
            </a:r>
          </a:p>
        </p:txBody>
      </p:sp>
    </p:spTree>
    <p:extLst>
      <p:ext uri="{BB962C8B-B14F-4D97-AF65-F5344CB8AC3E}">
        <p14:creationId xmlns:p14="http://schemas.microsoft.com/office/powerpoint/2010/main" val="38564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0D5B9-7FFD-4C9D-A64C-826C080F5DEE}"/>
              </a:ext>
            </a:extLst>
          </p:cNvPr>
          <p:cNvSpPr>
            <a:spLocks noGrp="1"/>
          </p:cNvSpPr>
          <p:nvPr>
            <p:ph type="title"/>
          </p:nvPr>
        </p:nvSpPr>
        <p:spPr/>
        <p:txBody>
          <a:bodyPr/>
          <a:lstStyle/>
          <a:p>
            <a:r>
              <a:rPr lang="en-US" dirty="0"/>
              <a:t>SEQ Verbatim Responses: Search</a:t>
            </a:r>
          </a:p>
        </p:txBody>
      </p:sp>
      <p:sp>
        <p:nvSpPr>
          <p:cNvPr id="3" name="Content Placeholder 2">
            <a:extLst>
              <a:ext uri="{FF2B5EF4-FFF2-40B4-BE49-F238E27FC236}">
                <a16:creationId xmlns:a16="http://schemas.microsoft.com/office/drawing/2014/main" id="{4F86297B-1E1F-41FC-841E-A2F4ADD461C6}"/>
              </a:ext>
            </a:extLst>
          </p:cNvPr>
          <p:cNvSpPr>
            <a:spLocks noGrp="1"/>
          </p:cNvSpPr>
          <p:nvPr>
            <p:ph idx="1"/>
          </p:nvPr>
        </p:nvSpPr>
        <p:spPr>
          <a:xfrm>
            <a:off x="813750" y="2844293"/>
            <a:ext cx="5040000" cy="3624263"/>
          </a:xfrm>
        </p:spPr>
        <p:txBody>
          <a:bodyPr>
            <a:normAutofit/>
          </a:bodyPr>
          <a:lstStyle/>
          <a:p>
            <a:pPr>
              <a:buClr>
                <a:schemeClr val="tx2"/>
              </a:buClr>
              <a:buSzPct val="100000"/>
              <a:buFont typeface="Wingdings" panose="05000000000000000000" pitchFamily="2" charset="2"/>
              <a:buChar char="§"/>
            </a:pPr>
            <a:r>
              <a:rPr lang="en-US" sz="1800" i="1" dirty="0"/>
              <a:t>“Finding the room was easy, but finding member rates was unnecessarily difficult.”</a:t>
            </a:r>
          </a:p>
          <a:p>
            <a:pPr>
              <a:buClr>
                <a:schemeClr val="tx2"/>
              </a:buClr>
              <a:buSzPct val="100000"/>
              <a:buFont typeface="Wingdings" panose="05000000000000000000" pitchFamily="2" charset="2"/>
              <a:buChar char="§"/>
            </a:pPr>
            <a:r>
              <a:rPr lang="en-US" sz="1800" i="1" dirty="0"/>
              <a:t>“I was looking at the rate for just one night not all three nights.”</a:t>
            </a:r>
          </a:p>
          <a:p>
            <a:pPr>
              <a:buClr>
                <a:schemeClr val="tx2"/>
              </a:buClr>
              <a:buSzPct val="100000"/>
              <a:buFont typeface="Wingdings" panose="05000000000000000000" pitchFamily="2" charset="2"/>
              <a:buChar char="§"/>
            </a:pPr>
            <a:r>
              <a:rPr lang="en-US" sz="1800" i="1" dirty="0"/>
              <a:t>“It was a little difficult to figure out which hotel was at the city center.”</a:t>
            </a:r>
          </a:p>
          <a:p>
            <a:pPr>
              <a:buClr>
                <a:schemeClr val="tx2"/>
              </a:buClr>
              <a:buSzPct val="100000"/>
              <a:buFont typeface="Wingdings" panose="05000000000000000000" pitchFamily="2" charset="2"/>
              <a:buChar char="§"/>
            </a:pPr>
            <a:r>
              <a:rPr lang="en-US" sz="1800" i="1" dirty="0"/>
              <a:t>“The member rate was not clear. Also, there are multiple room types for the king room, which added confusion.”</a:t>
            </a:r>
          </a:p>
        </p:txBody>
      </p:sp>
      <p:pic>
        <p:nvPicPr>
          <p:cNvPr id="1026" name="Picture 2" descr="Image result for marriott logo">
            <a:extLst>
              <a:ext uri="{FF2B5EF4-FFF2-40B4-BE49-F238E27FC236}">
                <a16:creationId xmlns:a16="http://schemas.microsoft.com/office/drawing/2014/main" id="{AAD52682-A62C-4D8F-AE7D-D1D1BAC6588A}"/>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164758" y="1751842"/>
            <a:ext cx="2337985" cy="97263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mage result for best western logo">
            <a:extLst>
              <a:ext uri="{FF2B5EF4-FFF2-40B4-BE49-F238E27FC236}">
                <a16:creationId xmlns:a16="http://schemas.microsoft.com/office/drawing/2014/main" id="{886999B4-41E4-45EE-82E6-AE0EBA69F46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154164" y="1472682"/>
            <a:ext cx="3327400" cy="153095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2">
            <a:extLst>
              <a:ext uri="{FF2B5EF4-FFF2-40B4-BE49-F238E27FC236}">
                <a16:creationId xmlns:a16="http://schemas.microsoft.com/office/drawing/2014/main" id="{741ECCB2-F06E-4C7F-B000-C6C16EE1953C}"/>
              </a:ext>
            </a:extLst>
          </p:cNvPr>
          <p:cNvSpPr txBox="1">
            <a:spLocks/>
          </p:cNvSpPr>
          <p:nvPr/>
        </p:nvSpPr>
        <p:spPr>
          <a:xfrm>
            <a:off x="6338250" y="2844291"/>
            <a:ext cx="5040000" cy="3624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lumMod val="60000"/>
                  <a:lumOff val="40000"/>
                </a:schemeClr>
              </a:buClr>
              <a:buSzPct val="125000"/>
              <a:buFont typeface="Arial"/>
              <a:buChar char="•"/>
              <a:defRPr sz="2800" b="0" i="0" kern="1200">
                <a:solidFill>
                  <a:schemeClr val="bg2">
                    <a:lumMod val="75000"/>
                  </a:schemeClr>
                </a:solidFill>
                <a:latin typeface="Helvetica Neue Light" charset="0"/>
                <a:ea typeface="Helvetica Neue Light" charset="0"/>
                <a:cs typeface="Helvetica Neue Light" charset="0"/>
              </a:defRPr>
            </a:lvl1pPr>
            <a:lvl2pPr marL="6858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2400" b="0" i="0" kern="1200">
                <a:solidFill>
                  <a:schemeClr val="bg2">
                    <a:lumMod val="75000"/>
                  </a:schemeClr>
                </a:solidFill>
                <a:latin typeface="Helvetica Neue Light" charset="0"/>
                <a:ea typeface="Helvetica Neue Light" charset="0"/>
                <a:cs typeface="Helvetica Neue Light" charset="0"/>
              </a:defRPr>
            </a:lvl2pPr>
            <a:lvl3pPr marL="11430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2000" b="0" i="0" kern="1200">
                <a:solidFill>
                  <a:schemeClr val="bg2">
                    <a:lumMod val="75000"/>
                  </a:schemeClr>
                </a:solidFill>
                <a:latin typeface="Helvetica Neue Light" charset="0"/>
                <a:ea typeface="Helvetica Neue Light" charset="0"/>
                <a:cs typeface="Helvetica Neue Light" charset="0"/>
              </a:defRPr>
            </a:lvl3pPr>
            <a:lvl4pPr marL="16002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1800" b="0" i="0" kern="1200">
                <a:solidFill>
                  <a:schemeClr val="bg2">
                    <a:lumMod val="75000"/>
                  </a:schemeClr>
                </a:solidFill>
                <a:latin typeface="Helvetica Neue Light" charset="0"/>
                <a:ea typeface="Helvetica Neue Light" charset="0"/>
                <a:cs typeface="Helvetica Neue Light" charset="0"/>
              </a:defRPr>
            </a:lvl4pPr>
            <a:lvl5pPr marL="20574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1800" b="0" i="0" kern="1200">
                <a:solidFill>
                  <a:schemeClr val="bg2">
                    <a:lumMod val="75000"/>
                  </a:schemeClr>
                </a:solidFill>
                <a:latin typeface="Helvetica Neue Light" charset="0"/>
                <a:ea typeface="Helvetica Neue Light" charset="0"/>
                <a:cs typeface="Helvetica Neue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chemeClr val="tx2"/>
              </a:buClr>
              <a:buSzPct val="100000"/>
              <a:buFont typeface="Wingdings" panose="05000000000000000000" pitchFamily="2" charset="2"/>
              <a:buChar char="§"/>
            </a:pPr>
            <a:r>
              <a:rPr lang="en-US" sz="1800" i="1" dirty="0">
                <a:latin typeface="+mj-lt"/>
              </a:rPr>
              <a:t>“The website was too busy so it was hard to focus and determine the actual rate. Also, the website did not present all available options, e.g., "flexible rate," until after performing the initial search.”</a:t>
            </a:r>
          </a:p>
          <a:p>
            <a:pPr>
              <a:buClr>
                <a:schemeClr val="tx2"/>
              </a:buClr>
              <a:buSzPct val="100000"/>
              <a:buFont typeface="Wingdings" panose="05000000000000000000" pitchFamily="2" charset="2"/>
              <a:buChar char="§"/>
            </a:pPr>
            <a:r>
              <a:rPr lang="en-US" sz="1800" i="1" dirty="0">
                <a:latin typeface="+mj-lt"/>
              </a:rPr>
              <a:t>“I didn't see how to get the 1 King bed option. I looked around but I might have missed it.”</a:t>
            </a:r>
          </a:p>
          <a:p>
            <a:pPr>
              <a:buClr>
                <a:schemeClr val="tx2"/>
              </a:buClr>
              <a:buSzPct val="100000"/>
              <a:buFont typeface="Wingdings" panose="05000000000000000000" pitchFamily="2" charset="2"/>
              <a:buChar char="§"/>
            </a:pPr>
            <a:r>
              <a:rPr lang="en-US" sz="1800" i="1" dirty="0">
                <a:latin typeface="+mj-lt"/>
              </a:rPr>
              <a:t>“The interface was as easy to use as before but it didn't show the total price for three days so I had to do the math by my own.”</a:t>
            </a:r>
          </a:p>
          <a:p>
            <a:pPr>
              <a:buClr>
                <a:schemeClr val="tx2"/>
              </a:buClr>
              <a:buSzPct val="100000"/>
              <a:buFont typeface="Wingdings" panose="05000000000000000000" pitchFamily="2" charset="2"/>
              <a:buChar char="§"/>
            </a:pPr>
            <a:r>
              <a:rPr lang="en-US" sz="1800" i="1" dirty="0">
                <a:latin typeface="+mj-lt"/>
              </a:rPr>
              <a:t>“I am not sure if I saw the per night rate or the rate for all three nights.”</a:t>
            </a:r>
          </a:p>
        </p:txBody>
      </p:sp>
      <p:sp>
        <p:nvSpPr>
          <p:cNvPr id="8" name="Rectangle 7">
            <a:extLst>
              <a:ext uri="{FF2B5EF4-FFF2-40B4-BE49-F238E27FC236}">
                <a16:creationId xmlns:a16="http://schemas.microsoft.com/office/drawing/2014/main" id="{615D0C6D-4417-474E-8A1F-07D66B5DD946}"/>
              </a:ext>
            </a:extLst>
          </p:cNvPr>
          <p:cNvSpPr/>
          <p:nvPr/>
        </p:nvSpPr>
        <p:spPr>
          <a:xfrm>
            <a:off x="736599" y="1173597"/>
            <a:ext cx="7547865" cy="437043"/>
          </a:xfrm>
          <a:prstGeom prst="rect">
            <a:avLst/>
          </a:prstGeom>
        </p:spPr>
        <p:txBody>
          <a:bodyPr wrap="square">
            <a:spAutoFit/>
          </a:bodyPr>
          <a:lstStyle/>
          <a:p>
            <a:pPr lvl="0">
              <a:lnSpc>
                <a:spcPct val="120000"/>
              </a:lnSpc>
              <a:spcBef>
                <a:spcPts val="600"/>
              </a:spcBef>
              <a:buClr>
                <a:schemeClr val="tx2"/>
              </a:buClr>
            </a:pPr>
            <a:r>
              <a:rPr lang="en-US" sz="2000" i="1" dirty="0">
                <a:solidFill>
                  <a:schemeClr val="bg1">
                    <a:lumMod val="75000"/>
                  </a:schemeClr>
                </a:solidFill>
              </a:rPr>
              <a:t>Please describe why you rated the difficulty the way you did</a:t>
            </a:r>
          </a:p>
        </p:txBody>
      </p:sp>
      <p:sp>
        <p:nvSpPr>
          <p:cNvPr id="9" name="Slide Number Placeholder 3">
            <a:extLst>
              <a:ext uri="{FF2B5EF4-FFF2-40B4-BE49-F238E27FC236}">
                <a16:creationId xmlns:a16="http://schemas.microsoft.com/office/drawing/2014/main" id="{EF7200D8-C399-401D-98AE-891A0B5CA6F2}"/>
              </a:ext>
            </a:extLst>
          </p:cNvPr>
          <p:cNvSpPr>
            <a:spLocks noGrp="1"/>
          </p:cNvSpPr>
          <p:nvPr>
            <p:ph type="sldNum" sz="quarter" idx="4"/>
          </p:nvPr>
        </p:nvSpPr>
        <p:spPr>
          <a:xfrm>
            <a:off x="5887371" y="6371474"/>
            <a:ext cx="646523" cy="331932"/>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F2CBAFD-F9DA-CD4F-B0BA-0D889ED2AD5A}" type="slidenum">
              <a:rPr kumimoji="0" lang="en-US" sz="1200" b="0" i="0" u="none" strike="noStrike" kern="1200" cap="none" spc="0" normalizeH="0" baseline="0" noProof="0" smtClean="0">
                <a:ln>
                  <a:noFill/>
                </a:ln>
                <a:solidFill>
                  <a:srgbClr val="8C8A85"/>
                </a:solidFill>
                <a:effectLst/>
                <a:uLnTx/>
                <a:uFillTx/>
                <a:latin typeface="Calibri"/>
              </a:rPr>
              <a:pPr marL="0" marR="0" lvl="0" indent="0" algn="r" defTabSz="91437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8C8A85"/>
              </a:solidFill>
              <a:effectLst/>
              <a:uLnTx/>
              <a:uFillTx/>
              <a:latin typeface="Calibri"/>
            </a:endParaRPr>
          </a:p>
        </p:txBody>
      </p:sp>
    </p:spTree>
    <p:extLst>
      <p:ext uri="{BB962C8B-B14F-4D97-AF65-F5344CB8AC3E}">
        <p14:creationId xmlns:p14="http://schemas.microsoft.com/office/powerpoint/2010/main" val="34157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0D5B9-7FFD-4C9D-A64C-826C080F5DEE}"/>
              </a:ext>
            </a:extLst>
          </p:cNvPr>
          <p:cNvSpPr>
            <a:spLocks noGrp="1"/>
          </p:cNvSpPr>
          <p:nvPr>
            <p:ph type="title"/>
          </p:nvPr>
        </p:nvSpPr>
        <p:spPr/>
        <p:txBody>
          <a:bodyPr/>
          <a:lstStyle/>
          <a:p>
            <a:r>
              <a:rPr lang="en-US" dirty="0"/>
              <a:t>SEQ Verbatim Responses: Browse</a:t>
            </a:r>
          </a:p>
        </p:txBody>
      </p:sp>
      <p:sp>
        <p:nvSpPr>
          <p:cNvPr id="8" name="Content Placeholder 2">
            <a:extLst>
              <a:ext uri="{FF2B5EF4-FFF2-40B4-BE49-F238E27FC236}">
                <a16:creationId xmlns:a16="http://schemas.microsoft.com/office/drawing/2014/main" id="{853F4606-59C8-4B40-916A-792E8BF10A1F}"/>
              </a:ext>
            </a:extLst>
          </p:cNvPr>
          <p:cNvSpPr txBox="1">
            <a:spLocks/>
          </p:cNvSpPr>
          <p:nvPr/>
        </p:nvSpPr>
        <p:spPr>
          <a:xfrm>
            <a:off x="813750" y="2825243"/>
            <a:ext cx="5040000" cy="36242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tx2">
                  <a:lumMod val="60000"/>
                  <a:lumOff val="40000"/>
                </a:schemeClr>
              </a:buClr>
              <a:buSzPct val="125000"/>
              <a:buFont typeface="Arial"/>
              <a:buChar char="•"/>
              <a:defRPr sz="2800" b="0" i="0" kern="1200">
                <a:solidFill>
                  <a:schemeClr val="tx1"/>
                </a:solidFill>
                <a:latin typeface="+mj-lt"/>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2400" b="0" i="0" kern="1200">
                <a:solidFill>
                  <a:schemeClr val="tx1"/>
                </a:solidFill>
                <a:latin typeface="+mj-lt"/>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2000" b="0" i="0" kern="1200">
                <a:solidFill>
                  <a:schemeClr val="tx1"/>
                </a:solidFill>
                <a:latin typeface="+mj-lt"/>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1800" b="0" i="0" kern="1200">
                <a:solidFill>
                  <a:schemeClr val="tx1"/>
                </a:solidFill>
                <a:latin typeface="+mj-lt"/>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1800" b="0" i="0" kern="1200">
                <a:solidFill>
                  <a:schemeClr val="tx1"/>
                </a:solidFill>
                <a:latin typeface="+mj-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chemeClr val="tx2"/>
              </a:buClr>
              <a:buSzPct val="100000"/>
              <a:buFont typeface="Wingdings" panose="05000000000000000000" pitchFamily="2" charset="2"/>
              <a:buChar char="§"/>
            </a:pPr>
            <a:r>
              <a:rPr lang="en-US" sz="1800" i="1" dirty="0"/>
              <a:t>“I had to use the sidebar to find a hotel with a pool that was also pet friendly. They weren't listed together under any hotel in the search bar.”</a:t>
            </a:r>
          </a:p>
          <a:p>
            <a:pPr>
              <a:buClr>
                <a:schemeClr val="tx2"/>
              </a:buClr>
              <a:buSzPct val="100000"/>
              <a:buFont typeface="Wingdings" panose="05000000000000000000" pitchFamily="2" charset="2"/>
              <a:buChar char="§"/>
            </a:pPr>
            <a:r>
              <a:rPr lang="en-US" sz="1800" i="1" dirty="0"/>
              <a:t>“I'm used to navigation being on the left, but it wasn't difficult to find the boxes to refine the search.”</a:t>
            </a:r>
          </a:p>
          <a:p>
            <a:pPr>
              <a:buClr>
                <a:schemeClr val="tx2"/>
              </a:buClr>
              <a:buSzPct val="100000"/>
              <a:buFont typeface="Wingdings" panose="05000000000000000000" pitchFamily="2" charset="2"/>
              <a:buChar char="§"/>
            </a:pPr>
            <a:r>
              <a:rPr lang="en-US" sz="1800" i="1" dirty="0"/>
              <a:t>“I had a hard time selecting the dates that I wanted to search for.”</a:t>
            </a:r>
          </a:p>
          <a:p>
            <a:pPr>
              <a:buClr>
                <a:schemeClr val="tx2"/>
              </a:buClr>
              <a:buSzPct val="100000"/>
              <a:buFont typeface="Wingdings" panose="05000000000000000000" pitchFamily="2" charset="2"/>
              <a:buChar char="§"/>
            </a:pPr>
            <a:r>
              <a:rPr lang="en-US" sz="1800" i="1" dirty="0"/>
              <a:t>“I didn't think the website was user friendly at all. I'm pretty good at finding information on the internet and I had a difficult time finding exactly what I needed. I could see someone, like my parents, having an incredibly difficult time with that site. That site is 10 years out of date.”</a:t>
            </a:r>
          </a:p>
        </p:txBody>
      </p:sp>
      <p:pic>
        <p:nvPicPr>
          <p:cNvPr id="9" name="Picture 2" descr="Image result for marriott logo">
            <a:extLst>
              <a:ext uri="{FF2B5EF4-FFF2-40B4-BE49-F238E27FC236}">
                <a16:creationId xmlns:a16="http://schemas.microsoft.com/office/drawing/2014/main" id="{BA2ED7AB-BC80-40EF-B8FD-5D281E3EE8D1}"/>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164758" y="1732792"/>
            <a:ext cx="2337985" cy="97263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Image result for best western logo">
            <a:extLst>
              <a:ext uri="{FF2B5EF4-FFF2-40B4-BE49-F238E27FC236}">
                <a16:creationId xmlns:a16="http://schemas.microsoft.com/office/drawing/2014/main" id="{2EAB925A-99BD-43E7-91E5-E8FD5F5BF47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154164" y="1453632"/>
            <a:ext cx="3327400" cy="153095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Content Placeholder 2">
            <a:extLst>
              <a:ext uri="{FF2B5EF4-FFF2-40B4-BE49-F238E27FC236}">
                <a16:creationId xmlns:a16="http://schemas.microsoft.com/office/drawing/2014/main" id="{46C8550E-0D16-4610-B555-026ABF206966}"/>
              </a:ext>
            </a:extLst>
          </p:cNvPr>
          <p:cNvSpPr txBox="1">
            <a:spLocks/>
          </p:cNvSpPr>
          <p:nvPr/>
        </p:nvSpPr>
        <p:spPr>
          <a:xfrm>
            <a:off x="6338250" y="2825241"/>
            <a:ext cx="5040000" cy="3624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lumMod val="60000"/>
                  <a:lumOff val="40000"/>
                </a:schemeClr>
              </a:buClr>
              <a:buSzPct val="125000"/>
              <a:buFont typeface="Arial"/>
              <a:buChar char="•"/>
              <a:defRPr sz="2800" b="0" i="0" kern="1200">
                <a:solidFill>
                  <a:schemeClr val="bg2">
                    <a:lumMod val="75000"/>
                  </a:schemeClr>
                </a:solidFill>
                <a:latin typeface="Helvetica Neue Light" charset="0"/>
                <a:ea typeface="Helvetica Neue Light" charset="0"/>
                <a:cs typeface="Helvetica Neue Light" charset="0"/>
              </a:defRPr>
            </a:lvl1pPr>
            <a:lvl2pPr marL="6858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2400" b="0" i="0" kern="1200">
                <a:solidFill>
                  <a:schemeClr val="bg2">
                    <a:lumMod val="75000"/>
                  </a:schemeClr>
                </a:solidFill>
                <a:latin typeface="Helvetica Neue Light" charset="0"/>
                <a:ea typeface="Helvetica Neue Light" charset="0"/>
                <a:cs typeface="Helvetica Neue Light" charset="0"/>
              </a:defRPr>
            </a:lvl2pPr>
            <a:lvl3pPr marL="11430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2000" b="0" i="0" kern="1200">
                <a:solidFill>
                  <a:schemeClr val="bg2">
                    <a:lumMod val="75000"/>
                  </a:schemeClr>
                </a:solidFill>
                <a:latin typeface="Helvetica Neue Light" charset="0"/>
                <a:ea typeface="Helvetica Neue Light" charset="0"/>
                <a:cs typeface="Helvetica Neue Light" charset="0"/>
              </a:defRPr>
            </a:lvl3pPr>
            <a:lvl4pPr marL="16002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1800" b="0" i="0" kern="1200">
                <a:solidFill>
                  <a:schemeClr val="bg2">
                    <a:lumMod val="75000"/>
                  </a:schemeClr>
                </a:solidFill>
                <a:latin typeface="Helvetica Neue Light" charset="0"/>
                <a:ea typeface="Helvetica Neue Light" charset="0"/>
                <a:cs typeface="Helvetica Neue Light" charset="0"/>
              </a:defRPr>
            </a:lvl4pPr>
            <a:lvl5pPr marL="20574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1800" b="0" i="0" kern="1200">
                <a:solidFill>
                  <a:schemeClr val="bg2">
                    <a:lumMod val="75000"/>
                  </a:schemeClr>
                </a:solidFill>
                <a:latin typeface="Helvetica Neue Light" charset="0"/>
                <a:ea typeface="Helvetica Neue Light" charset="0"/>
                <a:cs typeface="Helvetica Neue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chemeClr val="tx2"/>
              </a:buClr>
              <a:buSzPct val="100000"/>
              <a:buFont typeface="Wingdings" panose="05000000000000000000" pitchFamily="2" charset="2"/>
              <a:buChar char="§"/>
            </a:pPr>
            <a:r>
              <a:rPr lang="en-US" sz="1800" i="1" dirty="0">
                <a:latin typeface="+mj-lt"/>
              </a:rPr>
              <a:t>“It was easy to use. All I had to do was enter my information and click on the amenities I wanted.”</a:t>
            </a:r>
          </a:p>
          <a:p>
            <a:pPr>
              <a:buClr>
                <a:schemeClr val="tx2"/>
              </a:buClr>
              <a:buSzPct val="100000"/>
              <a:buFont typeface="Wingdings" panose="05000000000000000000" pitchFamily="2" charset="2"/>
              <a:buChar char="§"/>
            </a:pPr>
            <a:r>
              <a:rPr lang="en-US" sz="1800" i="1" dirty="0">
                <a:latin typeface="+mj-lt"/>
              </a:rPr>
              <a:t>“The filtering was odd but easy.”</a:t>
            </a:r>
          </a:p>
          <a:p>
            <a:pPr>
              <a:buClr>
                <a:schemeClr val="tx2"/>
              </a:buClr>
              <a:buSzPct val="100000"/>
              <a:buFont typeface="Wingdings" panose="05000000000000000000" pitchFamily="2" charset="2"/>
              <a:buChar char="§"/>
            </a:pPr>
            <a:r>
              <a:rPr lang="en-US" sz="1800" i="1" dirty="0">
                <a:latin typeface="+mj-lt"/>
              </a:rPr>
              <a:t>“The website was simple and easy to use. I loved the interface because after I added the dates and location I was quickly, with two clicks, able to filter the search to only show me hotels that had a pool and were pet friendly. Also right next to the rating was the number of people that rated it. It made the process very streamlined.”</a:t>
            </a:r>
          </a:p>
        </p:txBody>
      </p:sp>
      <p:sp>
        <p:nvSpPr>
          <p:cNvPr id="12" name="Rectangle 11">
            <a:extLst>
              <a:ext uri="{FF2B5EF4-FFF2-40B4-BE49-F238E27FC236}">
                <a16:creationId xmlns:a16="http://schemas.microsoft.com/office/drawing/2014/main" id="{0154B372-A619-4A22-BD89-02353C76B2DB}"/>
              </a:ext>
            </a:extLst>
          </p:cNvPr>
          <p:cNvSpPr/>
          <p:nvPr/>
        </p:nvSpPr>
        <p:spPr>
          <a:xfrm>
            <a:off x="736599" y="1173597"/>
            <a:ext cx="7547865" cy="437043"/>
          </a:xfrm>
          <a:prstGeom prst="rect">
            <a:avLst/>
          </a:prstGeom>
        </p:spPr>
        <p:txBody>
          <a:bodyPr wrap="square">
            <a:spAutoFit/>
          </a:bodyPr>
          <a:lstStyle/>
          <a:p>
            <a:pPr lvl="0">
              <a:lnSpc>
                <a:spcPct val="120000"/>
              </a:lnSpc>
              <a:spcBef>
                <a:spcPts val="600"/>
              </a:spcBef>
              <a:buClr>
                <a:schemeClr val="tx2"/>
              </a:buClr>
            </a:pPr>
            <a:r>
              <a:rPr lang="en-US" sz="2000" i="1" dirty="0">
                <a:solidFill>
                  <a:schemeClr val="bg1">
                    <a:lumMod val="75000"/>
                  </a:schemeClr>
                </a:solidFill>
              </a:rPr>
              <a:t>Please describe why you rated the difficulty the way you did</a:t>
            </a:r>
          </a:p>
        </p:txBody>
      </p:sp>
      <p:sp>
        <p:nvSpPr>
          <p:cNvPr id="15" name="Slide Number Placeholder 3">
            <a:extLst>
              <a:ext uri="{FF2B5EF4-FFF2-40B4-BE49-F238E27FC236}">
                <a16:creationId xmlns:a16="http://schemas.microsoft.com/office/drawing/2014/main" id="{51D33F39-EE8D-4730-998E-1E58050ABCF2}"/>
              </a:ext>
            </a:extLst>
          </p:cNvPr>
          <p:cNvSpPr>
            <a:spLocks noGrp="1"/>
          </p:cNvSpPr>
          <p:nvPr>
            <p:ph type="sldNum" sz="quarter" idx="4"/>
          </p:nvPr>
        </p:nvSpPr>
        <p:spPr>
          <a:xfrm>
            <a:off x="5887371" y="6371474"/>
            <a:ext cx="646523" cy="331932"/>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F2CBAFD-F9DA-CD4F-B0BA-0D889ED2AD5A}" type="slidenum">
              <a:rPr kumimoji="0" lang="en-US" sz="1200" b="0" i="0" u="none" strike="noStrike" kern="1200" cap="none" spc="0" normalizeH="0" baseline="0" noProof="0" smtClean="0">
                <a:ln>
                  <a:noFill/>
                </a:ln>
                <a:solidFill>
                  <a:srgbClr val="8C8A85"/>
                </a:solidFill>
                <a:effectLst/>
                <a:uLnTx/>
                <a:uFillTx/>
                <a:latin typeface="Calibri"/>
              </a:rPr>
              <a:pPr marL="0" marR="0" lvl="0" indent="0" algn="r" defTabSz="91437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8C8A85"/>
              </a:solidFill>
              <a:effectLst/>
              <a:uLnTx/>
              <a:uFillTx/>
              <a:latin typeface="Calibri"/>
            </a:endParaRPr>
          </a:p>
        </p:txBody>
      </p:sp>
    </p:spTree>
    <p:extLst>
      <p:ext uri="{BB962C8B-B14F-4D97-AF65-F5344CB8AC3E}">
        <p14:creationId xmlns:p14="http://schemas.microsoft.com/office/powerpoint/2010/main" val="258995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BA2D-3EF8-48F3-83D1-20B633D47F05}"/>
              </a:ext>
            </a:extLst>
          </p:cNvPr>
          <p:cNvSpPr>
            <a:spLocks noGrp="1"/>
          </p:cNvSpPr>
          <p:nvPr>
            <p:ph type="title"/>
          </p:nvPr>
        </p:nvSpPr>
        <p:spPr/>
        <p:txBody>
          <a:bodyPr/>
          <a:lstStyle/>
          <a:p>
            <a:r>
              <a:rPr lang="en-US" dirty="0"/>
              <a:t>Total Task Time</a:t>
            </a:r>
          </a:p>
        </p:txBody>
      </p:sp>
      <p:graphicFrame>
        <p:nvGraphicFramePr>
          <p:cNvPr id="6" name="Chart 5">
            <a:extLst>
              <a:ext uri="{FF2B5EF4-FFF2-40B4-BE49-F238E27FC236}">
                <a16:creationId xmlns:a16="http://schemas.microsoft.com/office/drawing/2014/main" id="{34320AF8-3DA9-4A46-B5D3-21AD64A66514}"/>
              </a:ext>
            </a:extLst>
          </p:cNvPr>
          <p:cNvGraphicFramePr>
            <a:graphicFrameLocks/>
          </p:cNvGraphicFramePr>
          <p:nvPr>
            <p:extLst>
              <p:ext uri="{D42A27DB-BD31-4B8C-83A1-F6EECF244321}">
                <p14:modId xmlns:p14="http://schemas.microsoft.com/office/powerpoint/2010/main" val="3709447817"/>
              </p:ext>
            </p:extLst>
          </p:nvPr>
        </p:nvGraphicFramePr>
        <p:xfrm>
          <a:off x="1758494" y="1403557"/>
          <a:ext cx="9245573" cy="416012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E078E7B6-347C-49DE-BF6B-5EAE89B8C011}"/>
              </a:ext>
            </a:extLst>
          </p:cNvPr>
          <p:cNvSpPr/>
          <p:nvPr/>
        </p:nvSpPr>
        <p:spPr>
          <a:xfrm>
            <a:off x="2038165" y="5691134"/>
            <a:ext cx="8049436" cy="338554"/>
          </a:xfrm>
          <a:prstGeom prst="rect">
            <a:avLst/>
          </a:prstGeom>
          <a:solidFill>
            <a:schemeClr val="tx2"/>
          </a:solidFill>
          <a:ln>
            <a:noFill/>
          </a:ln>
        </p:spPr>
        <p:txBody>
          <a:bodyPr wrap="square">
            <a:spAutoFit/>
          </a:bodyPr>
          <a:lstStyle/>
          <a:p>
            <a:pPr algn="ctr"/>
            <a:r>
              <a:rPr lang="en-US" sz="1600" dirty="0">
                <a:solidFill>
                  <a:schemeClr val="bg1"/>
                </a:solidFill>
                <a:latin typeface="+mj-lt"/>
              </a:rPr>
              <a:t>Median time spent on task did not significantly differ between hotels across tasks.</a:t>
            </a:r>
          </a:p>
        </p:txBody>
      </p:sp>
      <p:sp>
        <p:nvSpPr>
          <p:cNvPr id="8" name="Slide Number Placeholder 3">
            <a:extLst>
              <a:ext uri="{FF2B5EF4-FFF2-40B4-BE49-F238E27FC236}">
                <a16:creationId xmlns:a16="http://schemas.microsoft.com/office/drawing/2014/main" id="{7BEF7504-75E1-4752-A4CB-B3E0F2C82010}"/>
              </a:ext>
            </a:extLst>
          </p:cNvPr>
          <p:cNvSpPr>
            <a:spLocks noGrp="1"/>
          </p:cNvSpPr>
          <p:nvPr>
            <p:ph type="sldNum" sz="quarter" idx="4"/>
          </p:nvPr>
        </p:nvSpPr>
        <p:spPr>
          <a:xfrm>
            <a:off x="5887371" y="6371474"/>
            <a:ext cx="646523" cy="331932"/>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F2CBAFD-F9DA-CD4F-B0BA-0D889ED2AD5A}" type="slidenum">
              <a:rPr kumimoji="0" lang="en-US" sz="1200" b="0" i="0" u="none" strike="noStrike" kern="1200" cap="none" spc="0" normalizeH="0" baseline="0" noProof="0" smtClean="0">
                <a:ln>
                  <a:noFill/>
                </a:ln>
                <a:solidFill>
                  <a:srgbClr val="8C8A85"/>
                </a:solidFill>
                <a:effectLst/>
                <a:uLnTx/>
                <a:uFillTx/>
                <a:latin typeface="Calibri"/>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8C8A85"/>
              </a:solidFill>
              <a:effectLst/>
              <a:uLnTx/>
              <a:uFillTx/>
              <a:latin typeface="Calibri"/>
            </a:endParaRPr>
          </a:p>
        </p:txBody>
      </p:sp>
    </p:spTree>
    <p:extLst>
      <p:ext uri="{BB962C8B-B14F-4D97-AF65-F5344CB8AC3E}">
        <p14:creationId xmlns:p14="http://schemas.microsoft.com/office/powerpoint/2010/main" val="355378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4268335095"/>
              </p:ext>
            </p:extLst>
          </p:nvPr>
        </p:nvGraphicFramePr>
        <p:xfrm>
          <a:off x="1180404" y="768878"/>
          <a:ext cx="4110551" cy="26029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a:graphicFrameLocks/>
          </p:cNvGraphicFramePr>
          <p:nvPr>
            <p:extLst>
              <p:ext uri="{D42A27DB-BD31-4B8C-83A1-F6EECF244321}">
                <p14:modId xmlns:p14="http://schemas.microsoft.com/office/powerpoint/2010/main" val="2643499645"/>
              </p:ext>
            </p:extLst>
          </p:nvPr>
        </p:nvGraphicFramePr>
        <p:xfrm>
          <a:off x="1216980" y="3713904"/>
          <a:ext cx="4227295" cy="25932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extLst>
              <p:ext uri="{D42A27DB-BD31-4B8C-83A1-F6EECF244321}">
                <p14:modId xmlns:p14="http://schemas.microsoft.com/office/powerpoint/2010/main" val="4130977760"/>
              </p:ext>
            </p:extLst>
          </p:nvPr>
        </p:nvGraphicFramePr>
        <p:xfrm>
          <a:off x="6542905" y="3470169"/>
          <a:ext cx="4363509" cy="2593243"/>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806CF43F-626E-47E8-8E09-635F2BC69C2D}"/>
              </a:ext>
            </a:extLst>
          </p:cNvPr>
          <p:cNvSpPr txBox="1">
            <a:spLocks/>
          </p:cNvSpPr>
          <p:nvPr/>
        </p:nvSpPr>
        <p:spPr>
          <a:xfrm>
            <a:off x="1916471" y="365125"/>
            <a:ext cx="4902200" cy="465885"/>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mj-lt"/>
                <a:ea typeface="Calibri" panose="020F0502020204030204" pitchFamily="34" charset="0"/>
                <a:cs typeface="Calibri" panose="020F0502020204030204" pitchFamily="34" charset="0"/>
              </a:defRPr>
            </a:lvl1pPr>
          </a:lstStyle>
          <a:p>
            <a:r>
              <a:rPr lang="en-US" sz="2400" dirty="0">
                <a:solidFill>
                  <a:schemeClr val="tx2"/>
                </a:solidFill>
              </a:rPr>
              <a:t>AGE</a:t>
            </a:r>
          </a:p>
        </p:txBody>
      </p:sp>
      <p:cxnSp>
        <p:nvCxnSpPr>
          <p:cNvPr id="2" name="Straight Connector 1"/>
          <p:cNvCxnSpPr/>
          <p:nvPr/>
        </p:nvCxnSpPr>
        <p:spPr>
          <a:xfrm>
            <a:off x="1916471" y="855762"/>
            <a:ext cx="308609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6962263" y="831010"/>
            <a:ext cx="308609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916471" y="3756896"/>
            <a:ext cx="308609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4BF2207-A2D4-420A-A19D-AE68C1766FA5}"/>
              </a:ext>
            </a:extLst>
          </p:cNvPr>
          <p:cNvSpPr/>
          <p:nvPr/>
        </p:nvSpPr>
        <p:spPr>
          <a:xfrm>
            <a:off x="7227572" y="2405578"/>
            <a:ext cx="897744"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effectLst/>
                <a:uLnTx/>
                <a:uFillTx/>
                <a:latin typeface="+mj-lt"/>
                <a:ea typeface="+mn-ea"/>
                <a:cs typeface="Helvetica Neue Light"/>
              </a:rPr>
              <a:t>57%</a:t>
            </a:r>
            <a:endParaRPr kumimoji="0" lang="ja-JP" altLang="en-US" sz="2400" b="0" i="0" u="none" strike="noStrike" kern="1200" cap="none" spc="0" normalizeH="0" baseline="0" noProof="0" dirty="0">
              <a:ln>
                <a:noFill/>
              </a:ln>
              <a:effectLst/>
              <a:uLnTx/>
              <a:uFillTx/>
              <a:latin typeface="+mj-lt"/>
              <a:ea typeface="+mn-ea"/>
              <a:cs typeface="Helvetica Neue Light"/>
            </a:endParaRPr>
          </a:p>
        </p:txBody>
      </p:sp>
      <p:sp>
        <p:nvSpPr>
          <p:cNvPr id="13" name="Rectangle 12">
            <a:extLst>
              <a:ext uri="{FF2B5EF4-FFF2-40B4-BE49-F238E27FC236}">
                <a16:creationId xmlns:a16="http://schemas.microsoft.com/office/drawing/2014/main" id="{B0B77A21-572D-4855-897B-068C0A00D4B1}"/>
              </a:ext>
            </a:extLst>
          </p:cNvPr>
          <p:cNvSpPr/>
          <p:nvPr/>
        </p:nvSpPr>
        <p:spPr>
          <a:xfrm>
            <a:off x="8742948" y="2380203"/>
            <a:ext cx="1011136"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effectLst/>
                <a:uLnTx/>
                <a:uFillTx/>
                <a:latin typeface="+mj-lt"/>
                <a:ea typeface="+mn-ea"/>
                <a:cs typeface="Helvetica Neue Light"/>
              </a:rPr>
              <a:t>43%</a:t>
            </a:r>
            <a:endParaRPr kumimoji="0" lang="ja-JP" altLang="en-US" sz="2400" b="0" i="0" u="none" strike="noStrike" kern="1200" cap="none" spc="0" normalizeH="0" baseline="0" noProof="0" dirty="0">
              <a:ln>
                <a:noFill/>
              </a:ln>
              <a:effectLst/>
              <a:uLnTx/>
              <a:uFillTx/>
              <a:latin typeface="+mj-lt"/>
              <a:ea typeface="+mn-ea"/>
              <a:cs typeface="Helvetica Neue Light"/>
            </a:endParaRPr>
          </a:p>
        </p:txBody>
      </p:sp>
      <p:pic>
        <p:nvPicPr>
          <p:cNvPr id="14" name="Picture 13" descr="http://dribbble.s3.amazonaws.com/users/16986/screenshots/1087138/gender.png">
            <a:extLst>
              <a:ext uri="{FF2B5EF4-FFF2-40B4-BE49-F238E27FC236}">
                <a16:creationId xmlns:a16="http://schemas.microsoft.com/office/drawing/2014/main" id="{2A057192-3CC3-4770-A786-AFF852EE4EB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658580" y="1363950"/>
            <a:ext cx="1095504" cy="1072143"/>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descr="http://dribbble.s3.amazonaws.com/users/16986/screenshots/1087138/gender.png">
            <a:extLst>
              <a:ext uri="{FF2B5EF4-FFF2-40B4-BE49-F238E27FC236}">
                <a16:creationId xmlns:a16="http://schemas.microsoft.com/office/drawing/2014/main" id="{7A38D986-4415-4EBD-821B-ECF608A212AB}"/>
              </a:ext>
            </a:extLst>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rcRect/>
          <a:stretch/>
        </p:blipFill>
        <p:spPr bwMode="auto">
          <a:xfrm>
            <a:off x="7164287" y="1358808"/>
            <a:ext cx="1024319" cy="101625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0" name="Straight Connector 19"/>
          <p:cNvCxnSpPr/>
          <p:nvPr/>
        </p:nvCxnSpPr>
        <p:spPr>
          <a:xfrm>
            <a:off x="6962263" y="3788935"/>
            <a:ext cx="308609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4FF9C168-EC00-4361-9FAC-1C1A6CDDA31A}"/>
              </a:ext>
            </a:extLst>
          </p:cNvPr>
          <p:cNvSpPr txBox="1">
            <a:spLocks/>
          </p:cNvSpPr>
          <p:nvPr/>
        </p:nvSpPr>
        <p:spPr>
          <a:xfrm>
            <a:off x="6962263" y="365125"/>
            <a:ext cx="4902200" cy="465885"/>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mj-lt"/>
                <a:ea typeface="Calibri" panose="020F0502020204030204" pitchFamily="34" charset="0"/>
                <a:cs typeface="Calibri" panose="020F0502020204030204" pitchFamily="34" charset="0"/>
              </a:defRPr>
            </a:lvl1pPr>
          </a:lstStyle>
          <a:p>
            <a:r>
              <a:rPr lang="en-US" sz="2400" dirty="0">
                <a:solidFill>
                  <a:schemeClr val="tx2"/>
                </a:solidFill>
              </a:rPr>
              <a:t>GENDER</a:t>
            </a:r>
          </a:p>
        </p:txBody>
      </p:sp>
      <p:sp>
        <p:nvSpPr>
          <p:cNvPr id="24" name="Title 1">
            <a:extLst>
              <a:ext uri="{FF2B5EF4-FFF2-40B4-BE49-F238E27FC236}">
                <a16:creationId xmlns:a16="http://schemas.microsoft.com/office/drawing/2014/main" id="{8AFF66B3-5DF2-4C01-BEDE-5F3C97B479E4}"/>
              </a:ext>
            </a:extLst>
          </p:cNvPr>
          <p:cNvSpPr txBox="1">
            <a:spLocks/>
          </p:cNvSpPr>
          <p:nvPr/>
        </p:nvSpPr>
        <p:spPr>
          <a:xfrm>
            <a:off x="1916471" y="3309493"/>
            <a:ext cx="4902200" cy="465885"/>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mj-lt"/>
                <a:ea typeface="Calibri" panose="020F0502020204030204" pitchFamily="34" charset="0"/>
                <a:cs typeface="Calibri" panose="020F0502020204030204" pitchFamily="34" charset="0"/>
              </a:defRPr>
            </a:lvl1pPr>
          </a:lstStyle>
          <a:p>
            <a:r>
              <a:rPr lang="en-US" sz="2400" dirty="0">
                <a:solidFill>
                  <a:schemeClr val="tx2"/>
                </a:solidFill>
              </a:rPr>
              <a:t>INCOME</a:t>
            </a:r>
          </a:p>
        </p:txBody>
      </p:sp>
      <p:sp>
        <p:nvSpPr>
          <p:cNvPr id="26" name="Title 1">
            <a:extLst>
              <a:ext uri="{FF2B5EF4-FFF2-40B4-BE49-F238E27FC236}">
                <a16:creationId xmlns:a16="http://schemas.microsoft.com/office/drawing/2014/main" id="{23F78714-4A64-4C17-A318-CEC0D6503E72}"/>
              </a:ext>
            </a:extLst>
          </p:cNvPr>
          <p:cNvSpPr txBox="1">
            <a:spLocks/>
          </p:cNvSpPr>
          <p:nvPr/>
        </p:nvSpPr>
        <p:spPr>
          <a:xfrm>
            <a:off x="6962263" y="3309493"/>
            <a:ext cx="4902200" cy="465885"/>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mj-lt"/>
                <a:ea typeface="Calibri" panose="020F0502020204030204" pitchFamily="34" charset="0"/>
                <a:cs typeface="Calibri" panose="020F0502020204030204" pitchFamily="34" charset="0"/>
              </a:defRPr>
            </a:lvl1pPr>
          </a:lstStyle>
          <a:p>
            <a:r>
              <a:rPr lang="en-US" sz="2400" dirty="0">
                <a:solidFill>
                  <a:schemeClr val="tx2"/>
                </a:solidFill>
              </a:rPr>
              <a:t>EDUCATION</a:t>
            </a:r>
          </a:p>
        </p:txBody>
      </p:sp>
      <p:sp>
        <p:nvSpPr>
          <p:cNvPr id="27" name="Slide Number Placeholder 3">
            <a:extLst>
              <a:ext uri="{FF2B5EF4-FFF2-40B4-BE49-F238E27FC236}">
                <a16:creationId xmlns:a16="http://schemas.microsoft.com/office/drawing/2014/main" id="{303A1A16-666D-4943-8200-62B18C0E0203}"/>
              </a:ext>
            </a:extLst>
          </p:cNvPr>
          <p:cNvSpPr>
            <a:spLocks noGrp="1"/>
          </p:cNvSpPr>
          <p:nvPr>
            <p:ph type="sldNum" sz="quarter" idx="4"/>
          </p:nvPr>
        </p:nvSpPr>
        <p:spPr>
          <a:xfrm>
            <a:off x="5887371" y="6371474"/>
            <a:ext cx="646523" cy="331932"/>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F2CBAFD-F9DA-CD4F-B0BA-0D889ED2AD5A}" type="slidenum">
              <a:rPr kumimoji="0" lang="en-US" sz="1200" b="0" i="0" u="none" strike="noStrike" kern="1200" cap="none" spc="0" normalizeH="0" baseline="0" noProof="0" smtClean="0">
                <a:ln>
                  <a:noFill/>
                </a:ln>
                <a:solidFill>
                  <a:srgbClr val="8C8A85"/>
                </a:solidFill>
                <a:effectLst/>
                <a:uLnTx/>
                <a:uFillTx/>
                <a:latin typeface="Calibri"/>
              </a:rPr>
              <a:pPr marL="0" marR="0" lvl="0" indent="0" algn="r" defTabSz="91437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8C8A85"/>
              </a:solidFill>
              <a:effectLst/>
              <a:uLnTx/>
              <a:uFillTx/>
              <a:latin typeface="Calibri"/>
            </a:endParaRPr>
          </a:p>
        </p:txBody>
      </p:sp>
    </p:spTree>
    <p:extLst>
      <p:ext uri="{BB962C8B-B14F-4D97-AF65-F5344CB8AC3E}">
        <p14:creationId xmlns:p14="http://schemas.microsoft.com/office/powerpoint/2010/main" val="193559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AFD4-1087-4F89-9EB7-CAB435C64FFD}"/>
              </a:ext>
            </a:extLst>
          </p:cNvPr>
          <p:cNvSpPr>
            <a:spLocks noGrp="1"/>
          </p:cNvSpPr>
          <p:nvPr>
            <p:ph type="title"/>
          </p:nvPr>
        </p:nvSpPr>
        <p:spPr/>
        <p:txBody>
          <a:bodyPr/>
          <a:lstStyle/>
          <a:p>
            <a:r>
              <a:rPr lang="en-US" dirty="0"/>
              <a:t>NPS - Net Promoter Scores</a:t>
            </a:r>
          </a:p>
        </p:txBody>
      </p:sp>
      <p:sp>
        <p:nvSpPr>
          <p:cNvPr id="5" name="TextBox 4">
            <a:extLst>
              <a:ext uri="{FF2B5EF4-FFF2-40B4-BE49-F238E27FC236}">
                <a16:creationId xmlns:a16="http://schemas.microsoft.com/office/drawing/2014/main" id="{2B5977E4-117F-45AF-8213-761C5B86001C}"/>
              </a:ext>
            </a:extLst>
          </p:cNvPr>
          <p:cNvSpPr txBox="1"/>
          <p:nvPr/>
        </p:nvSpPr>
        <p:spPr>
          <a:xfrm>
            <a:off x="838200" y="7530068"/>
            <a:ext cx="10484171" cy="276997"/>
          </a:xfrm>
          <a:prstGeom prst="rect">
            <a:avLst/>
          </a:prstGeom>
          <a:solidFill>
            <a:schemeClr val="bg1">
              <a:lumMod val="8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C8A85">
                    <a:lumMod val="50000"/>
                  </a:srgbClr>
                </a:solidFill>
                <a:effectLst/>
                <a:uLnTx/>
                <a:uFillTx/>
                <a:latin typeface="Helvetica Neue Light" charset="0"/>
                <a:ea typeface="Helvetica Neue Light" charset="0"/>
                <a:cs typeface="Helvetica Neue Light" charset="0"/>
              </a:rPr>
              <a:t>There is no significant difference between the breakdown of promoters, passives, and detractors between Marriott and Best Western.</a:t>
            </a:r>
          </a:p>
        </p:txBody>
      </p:sp>
      <p:sp>
        <p:nvSpPr>
          <p:cNvPr id="6" name="TextBox 5">
            <a:extLst>
              <a:ext uri="{FF2B5EF4-FFF2-40B4-BE49-F238E27FC236}">
                <a16:creationId xmlns:a16="http://schemas.microsoft.com/office/drawing/2014/main" id="{4D22E39E-0341-4036-8875-0F31DB4BF989}"/>
              </a:ext>
            </a:extLst>
          </p:cNvPr>
          <p:cNvSpPr txBox="1"/>
          <p:nvPr/>
        </p:nvSpPr>
        <p:spPr>
          <a:xfrm>
            <a:off x="9994393" y="2219581"/>
            <a:ext cx="1055287" cy="2308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1218956" rtl="0" eaLnBrk="1" fontAlgn="auto" latinLnBrk="0" hangingPunct="0">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333"/>
                </a:solidFill>
                <a:effectLst/>
                <a:uLnTx/>
                <a:uFillTx/>
                <a:latin typeface="+mj-lt"/>
                <a:ea typeface="+mn-ea"/>
                <a:cs typeface="Helvetica Neue Light"/>
              </a:rPr>
              <a:t>NPS = 8%</a:t>
            </a:r>
          </a:p>
        </p:txBody>
      </p:sp>
      <p:sp>
        <p:nvSpPr>
          <p:cNvPr id="9" name="TextBox 8">
            <a:extLst>
              <a:ext uri="{FF2B5EF4-FFF2-40B4-BE49-F238E27FC236}">
                <a16:creationId xmlns:a16="http://schemas.microsoft.com/office/drawing/2014/main" id="{DA471CFE-ADCF-4FCE-8A52-164C61ABBE4D}"/>
              </a:ext>
            </a:extLst>
          </p:cNvPr>
          <p:cNvSpPr txBox="1"/>
          <p:nvPr/>
        </p:nvSpPr>
        <p:spPr>
          <a:xfrm>
            <a:off x="9994393" y="3881185"/>
            <a:ext cx="1055287" cy="2308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1218956" rtl="0" eaLnBrk="1" fontAlgn="auto" latinLnBrk="0" hangingPunct="0">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333"/>
                </a:solidFill>
                <a:effectLst/>
                <a:uLnTx/>
                <a:uFillTx/>
                <a:latin typeface="+mj-lt"/>
                <a:ea typeface="+mn-ea"/>
                <a:cs typeface="Helvetica Neue Light"/>
              </a:rPr>
              <a:t>NPS = 5%</a:t>
            </a:r>
          </a:p>
        </p:txBody>
      </p:sp>
      <p:graphicFrame>
        <p:nvGraphicFramePr>
          <p:cNvPr id="10" name="Chart 9">
            <a:extLst>
              <a:ext uri="{FF2B5EF4-FFF2-40B4-BE49-F238E27FC236}">
                <a16:creationId xmlns:a16="http://schemas.microsoft.com/office/drawing/2014/main" id="{30CCAAEB-119C-4CD3-B820-657C03F6F8E7}"/>
              </a:ext>
            </a:extLst>
          </p:cNvPr>
          <p:cNvGraphicFramePr>
            <a:graphicFrameLocks/>
          </p:cNvGraphicFramePr>
          <p:nvPr>
            <p:extLst>
              <p:ext uri="{D42A27DB-BD31-4B8C-83A1-F6EECF244321}">
                <p14:modId xmlns:p14="http://schemas.microsoft.com/office/powerpoint/2010/main" val="2646403679"/>
              </p:ext>
            </p:extLst>
          </p:nvPr>
        </p:nvGraphicFramePr>
        <p:xfrm>
          <a:off x="1701547" y="1387257"/>
          <a:ext cx="8258175" cy="409575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887409B9-5D0B-4294-B5F6-9554020A93D7}"/>
              </a:ext>
            </a:extLst>
          </p:cNvPr>
          <p:cNvSpPr/>
          <p:nvPr/>
        </p:nvSpPr>
        <p:spPr>
          <a:xfrm>
            <a:off x="458022" y="5691134"/>
            <a:ext cx="11209722" cy="338554"/>
          </a:xfrm>
          <a:prstGeom prst="rect">
            <a:avLst/>
          </a:prstGeom>
          <a:solidFill>
            <a:schemeClr val="tx2"/>
          </a:solidFill>
          <a:ln>
            <a:noFill/>
          </a:ln>
        </p:spPr>
        <p:txBody>
          <a:bodyPr wrap="square">
            <a:spAutoFit/>
          </a:bodyPr>
          <a:lstStyle/>
          <a:p>
            <a:pPr algn="ctr"/>
            <a:r>
              <a:rPr lang="en-US" sz="1600" dirty="0">
                <a:solidFill>
                  <a:schemeClr val="bg1"/>
                </a:solidFill>
                <a:latin typeface="+mj-lt"/>
              </a:rPr>
              <a:t>There is no significant difference between the breakdown of promoters, passives, and detractors between Marriott and Best Western.</a:t>
            </a:r>
          </a:p>
        </p:txBody>
      </p:sp>
      <p:sp>
        <p:nvSpPr>
          <p:cNvPr id="8" name="Slide Number Placeholder 3">
            <a:extLst>
              <a:ext uri="{FF2B5EF4-FFF2-40B4-BE49-F238E27FC236}">
                <a16:creationId xmlns:a16="http://schemas.microsoft.com/office/drawing/2014/main" id="{CB607587-9620-4579-965E-11B1D20F9DF0}"/>
              </a:ext>
            </a:extLst>
          </p:cNvPr>
          <p:cNvSpPr>
            <a:spLocks noGrp="1"/>
          </p:cNvSpPr>
          <p:nvPr>
            <p:ph type="sldNum" sz="quarter" idx="4"/>
          </p:nvPr>
        </p:nvSpPr>
        <p:spPr>
          <a:xfrm>
            <a:off x="5887371" y="6371474"/>
            <a:ext cx="646523" cy="331932"/>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F2CBAFD-F9DA-CD4F-B0BA-0D889ED2AD5A}" type="slidenum">
              <a:rPr kumimoji="0" lang="en-US" sz="1200" b="0" i="0" u="none" strike="noStrike" kern="1200" cap="none" spc="0" normalizeH="0" baseline="0" noProof="0" smtClean="0">
                <a:ln>
                  <a:noFill/>
                </a:ln>
                <a:solidFill>
                  <a:srgbClr val="8C8A85"/>
                </a:solidFill>
                <a:effectLst/>
                <a:uLnTx/>
                <a:uFillTx/>
                <a:latin typeface="Calibri"/>
              </a:rPr>
              <a:pPr marL="0" marR="0" lvl="0" indent="0" algn="r" defTabSz="91437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8C8A85"/>
              </a:solidFill>
              <a:effectLst/>
              <a:uLnTx/>
              <a:uFillTx/>
              <a:latin typeface="Calibri"/>
            </a:endParaRPr>
          </a:p>
        </p:txBody>
      </p:sp>
    </p:spTree>
    <p:extLst>
      <p:ext uri="{BB962C8B-B14F-4D97-AF65-F5344CB8AC3E}">
        <p14:creationId xmlns:p14="http://schemas.microsoft.com/office/powerpoint/2010/main" val="350554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501E45C-5C81-4FA7-BFF7-E831EA5F2901}"/>
              </a:ext>
            </a:extLst>
          </p:cNvPr>
          <p:cNvSpPr/>
          <p:nvPr/>
        </p:nvSpPr>
        <p:spPr>
          <a:xfrm>
            <a:off x="1755980" y="3652406"/>
            <a:ext cx="4050224" cy="1421928"/>
          </a:xfrm>
          <a:prstGeom prst="rect">
            <a:avLst/>
          </a:prstGeom>
        </p:spPr>
        <p:txBody>
          <a:bodyPr wrap="square">
            <a:spAutoFit/>
          </a:bodyPr>
          <a:lstStyle/>
          <a:p>
            <a:pPr lvl="0" algn="ctr">
              <a:lnSpc>
                <a:spcPct val="120000"/>
              </a:lnSpc>
              <a:spcBef>
                <a:spcPts val="1800"/>
              </a:spcBef>
              <a:spcAft>
                <a:spcPts val="1800"/>
              </a:spcAft>
              <a:buClr>
                <a:schemeClr val="tx2"/>
              </a:buClr>
            </a:pPr>
            <a:r>
              <a:rPr lang="en-US" sz="2400" dirty="0">
                <a:solidFill>
                  <a:srgbClr val="333333"/>
                </a:solidFill>
              </a:rPr>
              <a:t>Identify a website to benchmark, think about</a:t>
            </a:r>
            <a:br>
              <a:rPr lang="uk-UA" sz="2400" dirty="0">
                <a:solidFill>
                  <a:srgbClr val="333333"/>
                </a:solidFill>
              </a:rPr>
            </a:br>
            <a:r>
              <a:rPr lang="en-US" sz="2400" dirty="0">
                <a:solidFill>
                  <a:srgbClr val="333333"/>
                </a:solidFill>
              </a:rPr>
              <a:t> users, tasks and metrics</a:t>
            </a:r>
          </a:p>
        </p:txBody>
      </p:sp>
      <p:sp>
        <p:nvSpPr>
          <p:cNvPr id="2" name="Title 1">
            <a:extLst>
              <a:ext uri="{FF2B5EF4-FFF2-40B4-BE49-F238E27FC236}">
                <a16:creationId xmlns:a16="http://schemas.microsoft.com/office/drawing/2014/main" id="{5933B433-3483-4647-B36E-7D26D599ABA9}"/>
              </a:ext>
            </a:extLst>
          </p:cNvPr>
          <p:cNvSpPr>
            <a:spLocks noGrp="1"/>
          </p:cNvSpPr>
          <p:nvPr>
            <p:ph type="title"/>
          </p:nvPr>
        </p:nvSpPr>
        <p:spPr/>
        <p:txBody>
          <a:bodyPr/>
          <a:lstStyle/>
          <a:p>
            <a:r>
              <a:rPr lang="en-US" dirty="0"/>
              <a:t>Assignment For Next Week</a:t>
            </a:r>
          </a:p>
        </p:txBody>
      </p:sp>
      <p:sp>
        <p:nvSpPr>
          <p:cNvPr id="4" name="Slide Number Placeholder 3">
            <a:extLst>
              <a:ext uri="{FF2B5EF4-FFF2-40B4-BE49-F238E27FC236}">
                <a16:creationId xmlns:a16="http://schemas.microsoft.com/office/drawing/2014/main" id="{08563646-1F89-4E98-9829-F38D4F3E8DB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2CBAFD-F9DA-CD4F-B0BA-0D889ED2AD5A}" type="slidenum">
              <a:rPr kumimoji="0" lang="en-US" sz="1200" b="0" i="0" u="none" strike="noStrike" kern="1200" cap="none" spc="0" normalizeH="0" baseline="0" noProof="0" smtClean="0">
                <a:ln>
                  <a:noFill/>
                </a:ln>
                <a:solidFill>
                  <a:srgbClr val="8C8A85"/>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8C8A85"/>
              </a:solidFill>
              <a:effectLst/>
              <a:uLnTx/>
              <a:uFillTx/>
              <a:latin typeface="Calibri"/>
            </a:endParaRPr>
          </a:p>
        </p:txBody>
      </p:sp>
      <p:sp>
        <p:nvSpPr>
          <p:cNvPr id="5" name="Rectangle 4">
            <a:extLst>
              <a:ext uri="{FF2B5EF4-FFF2-40B4-BE49-F238E27FC236}">
                <a16:creationId xmlns:a16="http://schemas.microsoft.com/office/drawing/2014/main" id="{87E391DC-BFC0-414A-BA70-0A0D998DAF7E}"/>
              </a:ext>
            </a:extLst>
          </p:cNvPr>
          <p:cNvSpPr/>
          <p:nvPr/>
        </p:nvSpPr>
        <p:spPr>
          <a:xfrm>
            <a:off x="6305882" y="3652406"/>
            <a:ext cx="3695368" cy="1922962"/>
          </a:xfrm>
          <a:prstGeom prst="rect">
            <a:avLst/>
          </a:prstGeom>
        </p:spPr>
        <p:txBody>
          <a:bodyPr wrap="square">
            <a:spAutoFit/>
          </a:bodyPr>
          <a:lstStyle/>
          <a:p>
            <a:pPr lvl="0">
              <a:lnSpc>
                <a:spcPct val="120000"/>
              </a:lnSpc>
              <a:spcBef>
                <a:spcPts val="1800"/>
              </a:spcBef>
              <a:spcAft>
                <a:spcPts val="1800"/>
              </a:spcAft>
              <a:buClr>
                <a:schemeClr val="tx2"/>
              </a:buClr>
            </a:pPr>
            <a:r>
              <a:rPr lang="en-US" sz="2400" dirty="0"/>
              <a:t>Design a benchmark study using the test plan template</a:t>
            </a:r>
          </a:p>
          <a:p>
            <a:pPr lvl="0" algn="ctr">
              <a:lnSpc>
                <a:spcPct val="120000"/>
              </a:lnSpc>
              <a:spcBef>
                <a:spcPts val="1800"/>
              </a:spcBef>
              <a:spcAft>
                <a:spcPts val="1800"/>
              </a:spcAft>
              <a:buClr>
                <a:schemeClr val="tx2"/>
              </a:buClr>
            </a:pPr>
            <a:r>
              <a:rPr lang="en-US" sz="2400" dirty="0">
                <a:solidFill>
                  <a:srgbClr val="FF0000"/>
                </a:solidFill>
              </a:rPr>
              <a:t>DUE 10/17 </a:t>
            </a:r>
            <a:endParaRPr lang="en-US" sz="2800" dirty="0">
              <a:solidFill>
                <a:srgbClr val="FF0000"/>
              </a:solidFill>
            </a:endParaRPr>
          </a:p>
        </p:txBody>
      </p:sp>
      <p:grpSp>
        <p:nvGrpSpPr>
          <p:cNvPr id="21" name="Group 30">
            <a:extLst>
              <a:ext uri="{FF2B5EF4-FFF2-40B4-BE49-F238E27FC236}">
                <a16:creationId xmlns:a16="http://schemas.microsoft.com/office/drawing/2014/main" id="{D1155876-3E51-437F-A873-BC376309DCC2}"/>
              </a:ext>
            </a:extLst>
          </p:cNvPr>
          <p:cNvGrpSpPr>
            <a:grpSpLocks noChangeAspect="1"/>
          </p:cNvGrpSpPr>
          <p:nvPr/>
        </p:nvGrpSpPr>
        <p:grpSpPr bwMode="auto">
          <a:xfrm>
            <a:off x="3236333" y="2332144"/>
            <a:ext cx="1089518" cy="1092430"/>
            <a:chOff x="2339" y="658"/>
            <a:chExt cx="2992" cy="3000"/>
          </a:xfrm>
          <a:solidFill>
            <a:schemeClr val="tx2"/>
          </a:solidFill>
        </p:grpSpPr>
        <p:sp>
          <p:nvSpPr>
            <p:cNvPr id="22" name="Freeform 31">
              <a:extLst>
                <a:ext uri="{FF2B5EF4-FFF2-40B4-BE49-F238E27FC236}">
                  <a16:creationId xmlns:a16="http://schemas.microsoft.com/office/drawing/2014/main" id="{07677412-EED1-48C5-B10D-051E5DA448FF}"/>
                </a:ext>
              </a:extLst>
            </p:cNvPr>
            <p:cNvSpPr>
              <a:spLocks noEditPoints="1"/>
            </p:cNvSpPr>
            <p:nvPr/>
          </p:nvSpPr>
          <p:spPr bwMode="auto">
            <a:xfrm>
              <a:off x="3510" y="1831"/>
              <a:ext cx="654" cy="656"/>
            </a:xfrm>
            <a:custGeom>
              <a:avLst/>
              <a:gdLst>
                <a:gd name="T0" fmla="*/ 374 w 654"/>
                <a:gd name="T1" fmla="*/ 0 h 656"/>
                <a:gd name="T2" fmla="*/ 280 w 654"/>
                <a:gd name="T3" fmla="*/ 0 h 656"/>
                <a:gd name="T4" fmla="*/ 280 w 654"/>
                <a:gd name="T5" fmla="*/ 281 h 656"/>
                <a:gd name="T6" fmla="*/ 0 w 654"/>
                <a:gd name="T7" fmla="*/ 281 h 656"/>
                <a:gd name="T8" fmla="*/ 0 w 654"/>
                <a:gd name="T9" fmla="*/ 375 h 656"/>
                <a:gd name="T10" fmla="*/ 280 w 654"/>
                <a:gd name="T11" fmla="*/ 375 h 656"/>
                <a:gd name="T12" fmla="*/ 280 w 654"/>
                <a:gd name="T13" fmla="*/ 656 h 656"/>
                <a:gd name="T14" fmla="*/ 374 w 654"/>
                <a:gd name="T15" fmla="*/ 656 h 656"/>
                <a:gd name="T16" fmla="*/ 374 w 654"/>
                <a:gd name="T17" fmla="*/ 375 h 656"/>
                <a:gd name="T18" fmla="*/ 654 w 654"/>
                <a:gd name="T19" fmla="*/ 375 h 656"/>
                <a:gd name="T20" fmla="*/ 654 w 654"/>
                <a:gd name="T21" fmla="*/ 281 h 656"/>
                <a:gd name="T22" fmla="*/ 374 w 654"/>
                <a:gd name="T23" fmla="*/ 281 h 656"/>
                <a:gd name="T24" fmla="*/ 374 w 654"/>
                <a:gd name="T25" fmla="*/ 0 h 656"/>
                <a:gd name="T26" fmla="*/ 374 w 654"/>
                <a:gd name="T27" fmla="*/ 0 h 656"/>
                <a:gd name="T28" fmla="*/ 374 w 654"/>
                <a:gd name="T29"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 h="656">
                  <a:moveTo>
                    <a:pt x="374" y="0"/>
                  </a:moveTo>
                  <a:lnTo>
                    <a:pt x="280" y="0"/>
                  </a:lnTo>
                  <a:lnTo>
                    <a:pt x="280" y="281"/>
                  </a:lnTo>
                  <a:lnTo>
                    <a:pt x="0" y="281"/>
                  </a:lnTo>
                  <a:lnTo>
                    <a:pt x="0" y="375"/>
                  </a:lnTo>
                  <a:lnTo>
                    <a:pt x="280" y="375"/>
                  </a:lnTo>
                  <a:lnTo>
                    <a:pt x="280" y="656"/>
                  </a:lnTo>
                  <a:lnTo>
                    <a:pt x="374" y="656"/>
                  </a:lnTo>
                  <a:lnTo>
                    <a:pt x="374" y="375"/>
                  </a:lnTo>
                  <a:lnTo>
                    <a:pt x="654" y="375"/>
                  </a:lnTo>
                  <a:lnTo>
                    <a:pt x="654" y="281"/>
                  </a:lnTo>
                  <a:lnTo>
                    <a:pt x="374" y="281"/>
                  </a:lnTo>
                  <a:lnTo>
                    <a:pt x="374" y="0"/>
                  </a:lnTo>
                  <a:close/>
                  <a:moveTo>
                    <a:pt x="374" y="0"/>
                  </a:moveTo>
                  <a:lnTo>
                    <a:pt x="374" y="0"/>
                  </a:lnTo>
                  <a:close/>
                </a:path>
              </a:pathLst>
            </a:custGeom>
            <a:grpFill/>
            <a:ln w="12700">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23" name="Freeform 32">
              <a:extLst>
                <a:ext uri="{FF2B5EF4-FFF2-40B4-BE49-F238E27FC236}">
                  <a16:creationId xmlns:a16="http://schemas.microsoft.com/office/drawing/2014/main" id="{7BBAA3D0-62DA-42CE-B613-EAA0A96B9E90}"/>
                </a:ext>
              </a:extLst>
            </p:cNvPr>
            <p:cNvSpPr>
              <a:spLocks noEditPoints="1"/>
            </p:cNvSpPr>
            <p:nvPr/>
          </p:nvSpPr>
          <p:spPr bwMode="auto">
            <a:xfrm>
              <a:off x="3510" y="1831"/>
              <a:ext cx="654" cy="656"/>
            </a:xfrm>
            <a:custGeom>
              <a:avLst/>
              <a:gdLst>
                <a:gd name="T0" fmla="*/ 374 w 654"/>
                <a:gd name="T1" fmla="*/ 0 h 656"/>
                <a:gd name="T2" fmla="*/ 280 w 654"/>
                <a:gd name="T3" fmla="*/ 0 h 656"/>
                <a:gd name="T4" fmla="*/ 280 w 654"/>
                <a:gd name="T5" fmla="*/ 281 h 656"/>
                <a:gd name="T6" fmla="*/ 0 w 654"/>
                <a:gd name="T7" fmla="*/ 281 h 656"/>
                <a:gd name="T8" fmla="*/ 0 w 654"/>
                <a:gd name="T9" fmla="*/ 375 h 656"/>
                <a:gd name="T10" fmla="*/ 280 w 654"/>
                <a:gd name="T11" fmla="*/ 375 h 656"/>
                <a:gd name="T12" fmla="*/ 280 w 654"/>
                <a:gd name="T13" fmla="*/ 656 h 656"/>
                <a:gd name="T14" fmla="*/ 374 w 654"/>
                <a:gd name="T15" fmla="*/ 656 h 656"/>
                <a:gd name="T16" fmla="*/ 374 w 654"/>
                <a:gd name="T17" fmla="*/ 375 h 656"/>
                <a:gd name="T18" fmla="*/ 654 w 654"/>
                <a:gd name="T19" fmla="*/ 375 h 656"/>
                <a:gd name="T20" fmla="*/ 654 w 654"/>
                <a:gd name="T21" fmla="*/ 281 h 656"/>
                <a:gd name="T22" fmla="*/ 374 w 654"/>
                <a:gd name="T23" fmla="*/ 281 h 656"/>
                <a:gd name="T24" fmla="*/ 374 w 654"/>
                <a:gd name="T25" fmla="*/ 0 h 656"/>
                <a:gd name="T26" fmla="*/ 374 w 654"/>
                <a:gd name="T27" fmla="*/ 0 h 656"/>
                <a:gd name="T28" fmla="*/ 374 w 654"/>
                <a:gd name="T29"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 h="656">
                  <a:moveTo>
                    <a:pt x="374" y="0"/>
                  </a:moveTo>
                  <a:lnTo>
                    <a:pt x="280" y="0"/>
                  </a:lnTo>
                  <a:lnTo>
                    <a:pt x="280" y="281"/>
                  </a:lnTo>
                  <a:lnTo>
                    <a:pt x="0" y="281"/>
                  </a:lnTo>
                  <a:lnTo>
                    <a:pt x="0" y="375"/>
                  </a:lnTo>
                  <a:lnTo>
                    <a:pt x="280" y="375"/>
                  </a:lnTo>
                  <a:lnTo>
                    <a:pt x="280" y="656"/>
                  </a:lnTo>
                  <a:lnTo>
                    <a:pt x="374" y="656"/>
                  </a:lnTo>
                  <a:lnTo>
                    <a:pt x="374" y="375"/>
                  </a:lnTo>
                  <a:lnTo>
                    <a:pt x="654" y="375"/>
                  </a:lnTo>
                  <a:lnTo>
                    <a:pt x="654" y="281"/>
                  </a:lnTo>
                  <a:lnTo>
                    <a:pt x="374" y="281"/>
                  </a:lnTo>
                  <a:lnTo>
                    <a:pt x="374" y="0"/>
                  </a:lnTo>
                  <a:moveTo>
                    <a:pt x="374" y="0"/>
                  </a:moveTo>
                  <a:lnTo>
                    <a:pt x="374" y="0"/>
                  </a:lnTo>
                </a:path>
              </a:pathLst>
            </a:custGeom>
            <a:grpFill/>
            <a:ln w="12700">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uk-UA"/>
            </a:p>
          </p:txBody>
        </p:sp>
        <p:sp>
          <p:nvSpPr>
            <p:cNvPr id="24" name="Freeform 33">
              <a:extLst>
                <a:ext uri="{FF2B5EF4-FFF2-40B4-BE49-F238E27FC236}">
                  <a16:creationId xmlns:a16="http://schemas.microsoft.com/office/drawing/2014/main" id="{C299CAF1-5AC5-4747-8FC3-9E178D54F965}"/>
                </a:ext>
              </a:extLst>
            </p:cNvPr>
            <p:cNvSpPr>
              <a:spLocks noEditPoints="1"/>
            </p:cNvSpPr>
            <p:nvPr/>
          </p:nvSpPr>
          <p:spPr bwMode="auto">
            <a:xfrm>
              <a:off x="2339" y="658"/>
              <a:ext cx="1034" cy="1037"/>
            </a:xfrm>
            <a:custGeom>
              <a:avLst/>
              <a:gdLst>
                <a:gd name="T0" fmla="*/ 0 w 1034"/>
                <a:gd name="T1" fmla="*/ 1037 h 1037"/>
                <a:gd name="T2" fmla="*/ 94 w 1034"/>
                <a:gd name="T3" fmla="*/ 1037 h 1037"/>
                <a:gd name="T4" fmla="*/ 94 w 1034"/>
                <a:gd name="T5" fmla="*/ 94 h 1037"/>
                <a:gd name="T6" fmla="*/ 1034 w 1034"/>
                <a:gd name="T7" fmla="*/ 94 h 1037"/>
                <a:gd name="T8" fmla="*/ 1034 w 1034"/>
                <a:gd name="T9" fmla="*/ 0 h 1037"/>
                <a:gd name="T10" fmla="*/ 0 w 1034"/>
                <a:gd name="T11" fmla="*/ 0 h 1037"/>
                <a:gd name="T12" fmla="*/ 0 w 1034"/>
                <a:gd name="T13" fmla="*/ 1037 h 1037"/>
                <a:gd name="T14" fmla="*/ 0 w 1034"/>
                <a:gd name="T15" fmla="*/ 1037 h 1037"/>
                <a:gd name="T16" fmla="*/ 0 w 1034"/>
                <a:gd name="T17" fmla="*/ 1037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4" h="1037">
                  <a:moveTo>
                    <a:pt x="0" y="1037"/>
                  </a:moveTo>
                  <a:lnTo>
                    <a:pt x="94" y="1037"/>
                  </a:lnTo>
                  <a:lnTo>
                    <a:pt x="94" y="94"/>
                  </a:lnTo>
                  <a:lnTo>
                    <a:pt x="1034" y="94"/>
                  </a:lnTo>
                  <a:lnTo>
                    <a:pt x="1034" y="0"/>
                  </a:lnTo>
                  <a:lnTo>
                    <a:pt x="0" y="0"/>
                  </a:lnTo>
                  <a:lnTo>
                    <a:pt x="0" y="1037"/>
                  </a:lnTo>
                  <a:close/>
                  <a:moveTo>
                    <a:pt x="0" y="1037"/>
                  </a:moveTo>
                  <a:lnTo>
                    <a:pt x="0" y="1037"/>
                  </a:lnTo>
                  <a:close/>
                </a:path>
              </a:pathLst>
            </a:custGeom>
            <a:grpFill/>
            <a:ln w="12700">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25" name="Freeform 34">
              <a:extLst>
                <a:ext uri="{FF2B5EF4-FFF2-40B4-BE49-F238E27FC236}">
                  <a16:creationId xmlns:a16="http://schemas.microsoft.com/office/drawing/2014/main" id="{33A76993-44C4-4922-AA83-B7BD3C06496C}"/>
                </a:ext>
              </a:extLst>
            </p:cNvPr>
            <p:cNvSpPr>
              <a:spLocks noEditPoints="1"/>
            </p:cNvSpPr>
            <p:nvPr/>
          </p:nvSpPr>
          <p:spPr bwMode="auto">
            <a:xfrm>
              <a:off x="2339" y="658"/>
              <a:ext cx="1034" cy="1037"/>
            </a:xfrm>
            <a:custGeom>
              <a:avLst/>
              <a:gdLst>
                <a:gd name="T0" fmla="*/ 0 w 1034"/>
                <a:gd name="T1" fmla="*/ 1037 h 1037"/>
                <a:gd name="T2" fmla="*/ 94 w 1034"/>
                <a:gd name="T3" fmla="*/ 1037 h 1037"/>
                <a:gd name="T4" fmla="*/ 94 w 1034"/>
                <a:gd name="T5" fmla="*/ 94 h 1037"/>
                <a:gd name="T6" fmla="*/ 1034 w 1034"/>
                <a:gd name="T7" fmla="*/ 94 h 1037"/>
                <a:gd name="T8" fmla="*/ 1034 w 1034"/>
                <a:gd name="T9" fmla="*/ 0 h 1037"/>
                <a:gd name="T10" fmla="*/ 0 w 1034"/>
                <a:gd name="T11" fmla="*/ 0 h 1037"/>
                <a:gd name="T12" fmla="*/ 0 w 1034"/>
                <a:gd name="T13" fmla="*/ 1037 h 1037"/>
                <a:gd name="T14" fmla="*/ 0 w 1034"/>
                <a:gd name="T15" fmla="*/ 1037 h 1037"/>
                <a:gd name="T16" fmla="*/ 0 w 1034"/>
                <a:gd name="T17" fmla="*/ 1037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4" h="1037">
                  <a:moveTo>
                    <a:pt x="0" y="1037"/>
                  </a:moveTo>
                  <a:lnTo>
                    <a:pt x="94" y="1037"/>
                  </a:lnTo>
                  <a:lnTo>
                    <a:pt x="94" y="94"/>
                  </a:lnTo>
                  <a:lnTo>
                    <a:pt x="1034" y="94"/>
                  </a:lnTo>
                  <a:lnTo>
                    <a:pt x="1034" y="0"/>
                  </a:lnTo>
                  <a:lnTo>
                    <a:pt x="0" y="0"/>
                  </a:lnTo>
                  <a:lnTo>
                    <a:pt x="0" y="1037"/>
                  </a:lnTo>
                  <a:moveTo>
                    <a:pt x="0" y="1037"/>
                  </a:moveTo>
                  <a:lnTo>
                    <a:pt x="0" y="1037"/>
                  </a:lnTo>
                </a:path>
              </a:pathLst>
            </a:custGeom>
            <a:grpFill/>
            <a:ln w="12700">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uk-UA"/>
            </a:p>
          </p:txBody>
        </p:sp>
        <p:sp>
          <p:nvSpPr>
            <p:cNvPr id="26" name="Freeform 35">
              <a:extLst>
                <a:ext uri="{FF2B5EF4-FFF2-40B4-BE49-F238E27FC236}">
                  <a16:creationId xmlns:a16="http://schemas.microsoft.com/office/drawing/2014/main" id="{1462D21C-CFEC-4941-9264-D355944E6B01}"/>
                </a:ext>
              </a:extLst>
            </p:cNvPr>
            <p:cNvSpPr>
              <a:spLocks noEditPoints="1"/>
            </p:cNvSpPr>
            <p:nvPr/>
          </p:nvSpPr>
          <p:spPr bwMode="auto">
            <a:xfrm>
              <a:off x="2339" y="2621"/>
              <a:ext cx="1034" cy="1037"/>
            </a:xfrm>
            <a:custGeom>
              <a:avLst/>
              <a:gdLst>
                <a:gd name="T0" fmla="*/ 94 w 1034"/>
                <a:gd name="T1" fmla="*/ 0 h 1037"/>
                <a:gd name="T2" fmla="*/ 0 w 1034"/>
                <a:gd name="T3" fmla="*/ 0 h 1037"/>
                <a:gd name="T4" fmla="*/ 0 w 1034"/>
                <a:gd name="T5" fmla="*/ 1037 h 1037"/>
                <a:gd name="T6" fmla="*/ 1034 w 1034"/>
                <a:gd name="T7" fmla="*/ 1037 h 1037"/>
                <a:gd name="T8" fmla="*/ 1034 w 1034"/>
                <a:gd name="T9" fmla="*/ 944 h 1037"/>
                <a:gd name="T10" fmla="*/ 94 w 1034"/>
                <a:gd name="T11" fmla="*/ 944 h 1037"/>
                <a:gd name="T12" fmla="*/ 94 w 1034"/>
                <a:gd name="T13" fmla="*/ 0 h 1037"/>
                <a:gd name="T14" fmla="*/ 94 w 1034"/>
                <a:gd name="T15" fmla="*/ 0 h 1037"/>
                <a:gd name="T16" fmla="*/ 94 w 1034"/>
                <a:gd name="T17" fmla="*/ 0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4" h="1037">
                  <a:moveTo>
                    <a:pt x="94" y="0"/>
                  </a:moveTo>
                  <a:lnTo>
                    <a:pt x="0" y="0"/>
                  </a:lnTo>
                  <a:lnTo>
                    <a:pt x="0" y="1037"/>
                  </a:lnTo>
                  <a:lnTo>
                    <a:pt x="1034" y="1037"/>
                  </a:lnTo>
                  <a:lnTo>
                    <a:pt x="1034" y="944"/>
                  </a:lnTo>
                  <a:lnTo>
                    <a:pt x="94" y="944"/>
                  </a:lnTo>
                  <a:lnTo>
                    <a:pt x="94" y="0"/>
                  </a:lnTo>
                  <a:close/>
                  <a:moveTo>
                    <a:pt x="94" y="0"/>
                  </a:moveTo>
                  <a:lnTo>
                    <a:pt x="94" y="0"/>
                  </a:lnTo>
                  <a:close/>
                </a:path>
              </a:pathLst>
            </a:custGeom>
            <a:grpFill/>
            <a:ln w="12700">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27" name="Freeform 36">
              <a:extLst>
                <a:ext uri="{FF2B5EF4-FFF2-40B4-BE49-F238E27FC236}">
                  <a16:creationId xmlns:a16="http://schemas.microsoft.com/office/drawing/2014/main" id="{C21CB077-23F8-4478-8589-368BBA506FF7}"/>
                </a:ext>
              </a:extLst>
            </p:cNvPr>
            <p:cNvSpPr>
              <a:spLocks noEditPoints="1"/>
            </p:cNvSpPr>
            <p:nvPr/>
          </p:nvSpPr>
          <p:spPr bwMode="auto">
            <a:xfrm>
              <a:off x="2339" y="2621"/>
              <a:ext cx="1034" cy="1037"/>
            </a:xfrm>
            <a:custGeom>
              <a:avLst/>
              <a:gdLst>
                <a:gd name="T0" fmla="*/ 94 w 1034"/>
                <a:gd name="T1" fmla="*/ 0 h 1037"/>
                <a:gd name="T2" fmla="*/ 0 w 1034"/>
                <a:gd name="T3" fmla="*/ 0 h 1037"/>
                <a:gd name="T4" fmla="*/ 0 w 1034"/>
                <a:gd name="T5" fmla="*/ 1037 h 1037"/>
                <a:gd name="T6" fmla="*/ 1034 w 1034"/>
                <a:gd name="T7" fmla="*/ 1037 h 1037"/>
                <a:gd name="T8" fmla="*/ 1034 w 1034"/>
                <a:gd name="T9" fmla="*/ 944 h 1037"/>
                <a:gd name="T10" fmla="*/ 94 w 1034"/>
                <a:gd name="T11" fmla="*/ 944 h 1037"/>
                <a:gd name="T12" fmla="*/ 94 w 1034"/>
                <a:gd name="T13" fmla="*/ 0 h 1037"/>
                <a:gd name="T14" fmla="*/ 94 w 1034"/>
                <a:gd name="T15" fmla="*/ 0 h 1037"/>
                <a:gd name="T16" fmla="*/ 94 w 1034"/>
                <a:gd name="T17" fmla="*/ 0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4" h="1037">
                  <a:moveTo>
                    <a:pt x="94" y="0"/>
                  </a:moveTo>
                  <a:lnTo>
                    <a:pt x="0" y="0"/>
                  </a:lnTo>
                  <a:lnTo>
                    <a:pt x="0" y="1037"/>
                  </a:lnTo>
                  <a:lnTo>
                    <a:pt x="1034" y="1037"/>
                  </a:lnTo>
                  <a:lnTo>
                    <a:pt x="1034" y="944"/>
                  </a:lnTo>
                  <a:lnTo>
                    <a:pt x="94" y="944"/>
                  </a:lnTo>
                  <a:lnTo>
                    <a:pt x="94" y="0"/>
                  </a:lnTo>
                  <a:moveTo>
                    <a:pt x="94" y="0"/>
                  </a:moveTo>
                  <a:lnTo>
                    <a:pt x="94" y="0"/>
                  </a:lnTo>
                </a:path>
              </a:pathLst>
            </a:custGeom>
            <a:grpFill/>
            <a:ln w="12700">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uk-UA"/>
            </a:p>
          </p:txBody>
        </p:sp>
        <p:sp>
          <p:nvSpPr>
            <p:cNvPr id="28" name="Freeform 37">
              <a:extLst>
                <a:ext uri="{FF2B5EF4-FFF2-40B4-BE49-F238E27FC236}">
                  <a16:creationId xmlns:a16="http://schemas.microsoft.com/office/drawing/2014/main" id="{9897716D-E5EF-43A5-8DC8-4355C8EB01D3}"/>
                </a:ext>
              </a:extLst>
            </p:cNvPr>
            <p:cNvSpPr>
              <a:spLocks noEditPoints="1"/>
            </p:cNvSpPr>
            <p:nvPr/>
          </p:nvSpPr>
          <p:spPr bwMode="auto">
            <a:xfrm>
              <a:off x="4298" y="658"/>
              <a:ext cx="1033" cy="1037"/>
            </a:xfrm>
            <a:custGeom>
              <a:avLst/>
              <a:gdLst>
                <a:gd name="T0" fmla="*/ 0 w 1033"/>
                <a:gd name="T1" fmla="*/ 0 h 1037"/>
                <a:gd name="T2" fmla="*/ 0 w 1033"/>
                <a:gd name="T3" fmla="*/ 94 h 1037"/>
                <a:gd name="T4" fmla="*/ 940 w 1033"/>
                <a:gd name="T5" fmla="*/ 94 h 1037"/>
                <a:gd name="T6" fmla="*/ 940 w 1033"/>
                <a:gd name="T7" fmla="*/ 1037 h 1037"/>
                <a:gd name="T8" fmla="*/ 1033 w 1033"/>
                <a:gd name="T9" fmla="*/ 1037 h 1037"/>
                <a:gd name="T10" fmla="*/ 1033 w 1033"/>
                <a:gd name="T11" fmla="*/ 0 h 1037"/>
                <a:gd name="T12" fmla="*/ 0 w 1033"/>
                <a:gd name="T13" fmla="*/ 0 h 1037"/>
                <a:gd name="T14" fmla="*/ 0 w 1033"/>
                <a:gd name="T15" fmla="*/ 0 h 1037"/>
                <a:gd name="T16" fmla="*/ 0 w 1033"/>
                <a:gd name="T17" fmla="*/ 0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3" h="1037">
                  <a:moveTo>
                    <a:pt x="0" y="0"/>
                  </a:moveTo>
                  <a:lnTo>
                    <a:pt x="0" y="94"/>
                  </a:lnTo>
                  <a:lnTo>
                    <a:pt x="940" y="94"/>
                  </a:lnTo>
                  <a:lnTo>
                    <a:pt x="940" y="1037"/>
                  </a:lnTo>
                  <a:lnTo>
                    <a:pt x="1033" y="1037"/>
                  </a:lnTo>
                  <a:lnTo>
                    <a:pt x="1033" y="0"/>
                  </a:lnTo>
                  <a:lnTo>
                    <a:pt x="0" y="0"/>
                  </a:lnTo>
                  <a:close/>
                  <a:moveTo>
                    <a:pt x="0" y="0"/>
                  </a:moveTo>
                  <a:lnTo>
                    <a:pt x="0" y="0"/>
                  </a:lnTo>
                  <a:close/>
                </a:path>
              </a:pathLst>
            </a:custGeom>
            <a:grpFill/>
            <a:ln w="12700">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29" name="Freeform 38">
              <a:extLst>
                <a:ext uri="{FF2B5EF4-FFF2-40B4-BE49-F238E27FC236}">
                  <a16:creationId xmlns:a16="http://schemas.microsoft.com/office/drawing/2014/main" id="{099E525F-99B1-45AE-87F2-5E84E4C8A888}"/>
                </a:ext>
              </a:extLst>
            </p:cNvPr>
            <p:cNvSpPr>
              <a:spLocks noEditPoints="1"/>
            </p:cNvSpPr>
            <p:nvPr/>
          </p:nvSpPr>
          <p:spPr bwMode="auto">
            <a:xfrm>
              <a:off x="4298" y="658"/>
              <a:ext cx="1033" cy="1037"/>
            </a:xfrm>
            <a:custGeom>
              <a:avLst/>
              <a:gdLst>
                <a:gd name="T0" fmla="*/ 0 w 1033"/>
                <a:gd name="T1" fmla="*/ 0 h 1037"/>
                <a:gd name="T2" fmla="*/ 0 w 1033"/>
                <a:gd name="T3" fmla="*/ 94 h 1037"/>
                <a:gd name="T4" fmla="*/ 940 w 1033"/>
                <a:gd name="T5" fmla="*/ 94 h 1037"/>
                <a:gd name="T6" fmla="*/ 940 w 1033"/>
                <a:gd name="T7" fmla="*/ 1037 h 1037"/>
                <a:gd name="T8" fmla="*/ 1033 w 1033"/>
                <a:gd name="T9" fmla="*/ 1037 h 1037"/>
                <a:gd name="T10" fmla="*/ 1033 w 1033"/>
                <a:gd name="T11" fmla="*/ 0 h 1037"/>
                <a:gd name="T12" fmla="*/ 0 w 1033"/>
                <a:gd name="T13" fmla="*/ 0 h 1037"/>
                <a:gd name="T14" fmla="*/ 0 w 1033"/>
                <a:gd name="T15" fmla="*/ 0 h 1037"/>
                <a:gd name="T16" fmla="*/ 0 w 1033"/>
                <a:gd name="T17" fmla="*/ 0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3" h="1037">
                  <a:moveTo>
                    <a:pt x="0" y="0"/>
                  </a:moveTo>
                  <a:lnTo>
                    <a:pt x="0" y="94"/>
                  </a:lnTo>
                  <a:lnTo>
                    <a:pt x="940" y="94"/>
                  </a:lnTo>
                  <a:lnTo>
                    <a:pt x="940" y="1037"/>
                  </a:lnTo>
                  <a:lnTo>
                    <a:pt x="1033" y="1037"/>
                  </a:lnTo>
                  <a:lnTo>
                    <a:pt x="1033" y="0"/>
                  </a:lnTo>
                  <a:lnTo>
                    <a:pt x="0" y="0"/>
                  </a:lnTo>
                  <a:moveTo>
                    <a:pt x="0" y="0"/>
                  </a:moveTo>
                  <a:lnTo>
                    <a:pt x="0" y="0"/>
                  </a:lnTo>
                </a:path>
              </a:pathLst>
            </a:custGeom>
            <a:grpFill/>
            <a:ln w="12700">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uk-UA"/>
            </a:p>
          </p:txBody>
        </p:sp>
        <p:sp>
          <p:nvSpPr>
            <p:cNvPr id="30" name="Freeform 39">
              <a:extLst>
                <a:ext uri="{FF2B5EF4-FFF2-40B4-BE49-F238E27FC236}">
                  <a16:creationId xmlns:a16="http://schemas.microsoft.com/office/drawing/2014/main" id="{BD919213-7EFE-4974-B21A-DD6935BE32F1}"/>
                </a:ext>
              </a:extLst>
            </p:cNvPr>
            <p:cNvSpPr>
              <a:spLocks noEditPoints="1"/>
            </p:cNvSpPr>
            <p:nvPr/>
          </p:nvSpPr>
          <p:spPr bwMode="auto">
            <a:xfrm>
              <a:off x="4298" y="2621"/>
              <a:ext cx="1033" cy="1037"/>
            </a:xfrm>
            <a:custGeom>
              <a:avLst/>
              <a:gdLst>
                <a:gd name="T0" fmla="*/ 940 w 1033"/>
                <a:gd name="T1" fmla="*/ 944 h 1037"/>
                <a:gd name="T2" fmla="*/ 0 w 1033"/>
                <a:gd name="T3" fmla="*/ 944 h 1037"/>
                <a:gd name="T4" fmla="*/ 0 w 1033"/>
                <a:gd name="T5" fmla="*/ 1037 h 1037"/>
                <a:gd name="T6" fmla="*/ 1033 w 1033"/>
                <a:gd name="T7" fmla="*/ 1037 h 1037"/>
                <a:gd name="T8" fmla="*/ 1033 w 1033"/>
                <a:gd name="T9" fmla="*/ 0 h 1037"/>
                <a:gd name="T10" fmla="*/ 940 w 1033"/>
                <a:gd name="T11" fmla="*/ 0 h 1037"/>
                <a:gd name="T12" fmla="*/ 940 w 1033"/>
                <a:gd name="T13" fmla="*/ 944 h 1037"/>
                <a:gd name="T14" fmla="*/ 940 w 1033"/>
                <a:gd name="T15" fmla="*/ 944 h 1037"/>
                <a:gd name="T16" fmla="*/ 940 w 1033"/>
                <a:gd name="T17" fmla="*/ 944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3" h="1037">
                  <a:moveTo>
                    <a:pt x="940" y="944"/>
                  </a:moveTo>
                  <a:lnTo>
                    <a:pt x="0" y="944"/>
                  </a:lnTo>
                  <a:lnTo>
                    <a:pt x="0" y="1037"/>
                  </a:lnTo>
                  <a:lnTo>
                    <a:pt x="1033" y="1037"/>
                  </a:lnTo>
                  <a:lnTo>
                    <a:pt x="1033" y="0"/>
                  </a:lnTo>
                  <a:lnTo>
                    <a:pt x="940" y="0"/>
                  </a:lnTo>
                  <a:lnTo>
                    <a:pt x="940" y="944"/>
                  </a:lnTo>
                  <a:close/>
                  <a:moveTo>
                    <a:pt x="940" y="944"/>
                  </a:moveTo>
                  <a:lnTo>
                    <a:pt x="940" y="944"/>
                  </a:lnTo>
                  <a:close/>
                </a:path>
              </a:pathLst>
            </a:custGeom>
            <a:grpFill/>
            <a:ln w="12700">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31" name="Freeform 40">
              <a:extLst>
                <a:ext uri="{FF2B5EF4-FFF2-40B4-BE49-F238E27FC236}">
                  <a16:creationId xmlns:a16="http://schemas.microsoft.com/office/drawing/2014/main" id="{B2473F10-F0E8-46CD-951E-870BE69AD5EA}"/>
                </a:ext>
              </a:extLst>
            </p:cNvPr>
            <p:cNvSpPr>
              <a:spLocks noEditPoints="1"/>
            </p:cNvSpPr>
            <p:nvPr/>
          </p:nvSpPr>
          <p:spPr bwMode="auto">
            <a:xfrm>
              <a:off x="4298" y="2621"/>
              <a:ext cx="1033" cy="1037"/>
            </a:xfrm>
            <a:custGeom>
              <a:avLst/>
              <a:gdLst>
                <a:gd name="T0" fmla="*/ 940 w 1033"/>
                <a:gd name="T1" fmla="*/ 944 h 1037"/>
                <a:gd name="T2" fmla="*/ 0 w 1033"/>
                <a:gd name="T3" fmla="*/ 944 h 1037"/>
                <a:gd name="T4" fmla="*/ 0 w 1033"/>
                <a:gd name="T5" fmla="*/ 1037 h 1037"/>
                <a:gd name="T6" fmla="*/ 1033 w 1033"/>
                <a:gd name="T7" fmla="*/ 1037 h 1037"/>
                <a:gd name="T8" fmla="*/ 1033 w 1033"/>
                <a:gd name="T9" fmla="*/ 0 h 1037"/>
                <a:gd name="T10" fmla="*/ 940 w 1033"/>
                <a:gd name="T11" fmla="*/ 0 h 1037"/>
                <a:gd name="T12" fmla="*/ 940 w 1033"/>
                <a:gd name="T13" fmla="*/ 944 h 1037"/>
                <a:gd name="T14" fmla="*/ 940 w 1033"/>
                <a:gd name="T15" fmla="*/ 944 h 1037"/>
                <a:gd name="T16" fmla="*/ 940 w 1033"/>
                <a:gd name="T17" fmla="*/ 944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3" h="1037">
                  <a:moveTo>
                    <a:pt x="940" y="944"/>
                  </a:moveTo>
                  <a:lnTo>
                    <a:pt x="0" y="944"/>
                  </a:lnTo>
                  <a:lnTo>
                    <a:pt x="0" y="1037"/>
                  </a:lnTo>
                  <a:lnTo>
                    <a:pt x="1033" y="1037"/>
                  </a:lnTo>
                  <a:lnTo>
                    <a:pt x="1033" y="0"/>
                  </a:lnTo>
                  <a:lnTo>
                    <a:pt x="940" y="0"/>
                  </a:lnTo>
                  <a:lnTo>
                    <a:pt x="940" y="944"/>
                  </a:lnTo>
                  <a:moveTo>
                    <a:pt x="940" y="944"/>
                  </a:moveTo>
                  <a:lnTo>
                    <a:pt x="940" y="944"/>
                  </a:lnTo>
                </a:path>
              </a:pathLst>
            </a:custGeom>
            <a:grpFill/>
            <a:ln w="12700">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uk-UA"/>
            </a:p>
          </p:txBody>
        </p:sp>
      </p:grpSp>
      <p:grpSp>
        <p:nvGrpSpPr>
          <p:cNvPr id="34" name="Group 14">
            <a:extLst>
              <a:ext uri="{FF2B5EF4-FFF2-40B4-BE49-F238E27FC236}">
                <a16:creationId xmlns:a16="http://schemas.microsoft.com/office/drawing/2014/main" id="{76EA2D2D-13A2-41B4-A21C-7733F102429D}"/>
              </a:ext>
            </a:extLst>
          </p:cNvPr>
          <p:cNvGrpSpPr>
            <a:grpSpLocks noChangeAspect="1"/>
          </p:cNvGrpSpPr>
          <p:nvPr/>
        </p:nvGrpSpPr>
        <p:grpSpPr bwMode="auto">
          <a:xfrm>
            <a:off x="7574505" y="2293667"/>
            <a:ext cx="959895" cy="1198257"/>
            <a:chOff x="3690" y="1974"/>
            <a:chExt cx="298" cy="372"/>
          </a:xfrm>
          <a:solidFill>
            <a:schemeClr val="tx2"/>
          </a:solidFill>
        </p:grpSpPr>
        <p:sp>
          <p:nvSpPr>
            <p:cNvPr id="35" name="Freeform 15">
              <a:extLst>
                <a:ext uri="{FF2B5EF4-FFF2-40B4-BE49-F238E27FC236}">
                  <a16:creationId xmlns:a16="http://schemas.microsoft.com/office/drawing/2014/main" id="{EBE3AB1A-D49F-495E-A4ED-E574CD9EBB44}"/>
                </a:ext>
              </a:extLst>
            </p:cNvPr>
            <p:cNvSpPr>
              <a:spLocks noEditPoints="1"/>
            </p:cNvSpPr>
            <p:nvPr/>
          </p:nvSpPr>
          <p:spPr bwMode="auto">
            <a:xfrm>
              <a:off x="3771" y="2129"/>
              <a:ext cx="167" cy="12"/>
            </a:xfrm>
            <a:custGeom>
              <a:avLst/>
              <a:gdLst>
                <a:gd name="T0" fmla="*/ 83 w 86"/>
                <a:gd name="T1" fmla="*/ 0 h 6"/>
                <a:gd name="T2" fmla="*/ 3 w 86"/>
                <a:gd name="T3" fmla="*/ 0 h 6"/>
                <a:gd name="T4" fmla="*/ 0 w 86"/>
                <a:gd name="T5" fmla="*/ 3 h 6"/>
                <a:gd name="T6" fmla="*/ 3 w 86"/>
                <a:gd name="T7" fmla="*/ 6 h 6"/>
                <a:gd name="T8" fmla="*/ 83 w 86"/>
                <a:gd name="T9" fmla="*/ 6 h 6"/>
                <a:gd name="T10" fmla="*/ 86 w 86"/>
                <a:gd name="T11" fmla="*/ 3 h 6"/>
                <a:gd name="T12" fmla="*/ 83 w 86"/>
                <a:gd name="T13" fmla="*/ 0 h 6"/>
                <a:gd name="T14" fmla="*/ 83 w 86"/>
                <a:gd name="T15" fmla="*/ 0 h 6"/>
                <a:gd name="T16" fmla="*/ 83 w 8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6">
                  <a:moveTo>
                    <a:pt x="83" y="0"/>
                  </a:moveTo>
                  <a:cubicBezTo>
                    <a:pt x="3" y="0"/>
                    <a:pt x="3" y="0"/>
                    <a:pt x="3" y="0"/>
                  </a:cubicBezTo>
                  <a:cubicBezTo>
                    <a:pt x="1" y="0"/>
                    <a:pt x="0" y="1"/>
                    <a:pt x="0" y="3"/>
                  </a:cubicBezTo>
                  <a:cubicBezTo>
                    <a:pt x="0" y="5"/>
                    <a:pt x="1" y="6"/>
                    <a:pt x="3" y="6"/>
                  </a:cubicBezTo>
                  <a:cubicBezTo>
                    <a:pt x="83" y="6"/>
                    <a:pt x="83" y="6"/>
                    <a:pt x="83" y="6"/>
                  </a:cubicBezTo>
                  <a:cubicBezTo>
                    <a:pt x="85" y="6"/>
                    <a:pt x="86" y="5"/>
                    <a:pt x="86" y="3"/>
                  </a:cubicBezTo>
                  <a:cubicBezTo>
                    <a:pt x="86" y="1"/>
                    <a:pt x="85" y="0"/>
                    <a:pt x="83" y="0"/>
                  </a:cubicBezTo>
                  <a:close/>
                  <a:moveTo>
                    <a:pt x="83" y="0"/>
                  </a:moveTo>
                  <a:cubicBezTo>
                    <a:pt x="83" y="0"/>
                    <a:pt x="83" y="0"/>
                    <a:pt x="8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6" name="Freeform 16">
              <a:extLst>
                <a:ext uri="{FF2B5EF4-FFF2-40B4-BE49-F238E27FC236}">
                  <a16:creationId xmlns:a16="http://schemas.microsoft.com/office/drawing/2014/main" id="{6704AAAA-C3B1-4D7A-B939-0BEB61F7CCD6}"/>
                </a:ext>
              </a:extLst>
            </p:cNvPr>
            <p:cNvSpPr>
              <a:spLocks noEditPoints="1"/>
            </p:cNvSpPr>
            <p:nvPr/>
          </p:nvSpPr>
          <p:spPr bwMode="auto">
            <a:xfrm>
              <a:off x="3771" y="2079"/>
              <a:ext cx="74" cy="13"/>
            </a:xfrm>
            <a:custGeom>
              <a:avLst/>
              <a:gdLst>
                <a:gd name="T0" fmla="*/ 3 w 38"/>
                <a:gd name="T1" fmla="*/ 7 h 7"/>
                <a:gd name="T2" fmla="*/ 35 w 38"/>
                <a:gd name="T3" fmla="*/ 7 h 7"/>
                <a:gd name="T4" fmla="*/ 38 w 38"/>
                <a:gd name="T5" fmla="*/ 4 h 7"/>
                <a:gd name="T6" fmla="*/ 35 w 38"/>
                <a:gd name="T7" fmla="*/ 0 h 7"/>
                <a:gd name="T8" fmla="*/ 3 w 38"/>
                <a:gd name="T9" fmla="*/ 0 h 7"/>
                <a:gd name="T10" fmla="*/ 0 w 38"/>
                <a:gd name="T11" fmla="*/ 4 h 7"/>
                <a:gd name="T12" fmla="*/ 3 w 38"/>
                <a:gd name="T13" fmla="*/ 7 h 7"/>
                <a:gd name="T14" fmla="*/ 3 w 38"/>
                <a:gd name="T15" fmla="*/ 7 h 7"/>
                <a:gd name="T16" fmla="*/ 3 w 38"/>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
                  <a:moveTo>
                    <a:pt x="3" y="7"/>
                  </a:moveTo>
                  <a:cubicBezTo>
                    <a:pt x="35" y="7"/>
                    <a:pt x="35" y="7"/>
                    <a:pt x="35" y="7"/>
                  </a:cubicBezTo>
                  <a:cubicBezTo>
                    <a:pt x="37" y="7"/>
                    <a:pt x="38" y="5"/>
                    <a:pt x="38" y="4"/>
                  </a:cubicBezTo>
                  <a:cubicBezTo>
                    <a:pt x="38" y="2"/>
                    <a:pt x="37" y="0"/>
                    <a:pt x="35" y="0"/>
                  </a:cubicBezTo>
                  <a:cubicBezTo>
                    <a:pt x="3" y="0"/>
                    <a:pt x="3" y="0"/>
                    <a:pt x="3" y="0"/>
                  </a:cubicBezTo>
                  <a:cubicBezTo>
                    <a:pt x="1" y="0"/>
                    <a:pt x="0" y="2"/>
                    <a:pt x="0" y="4"/>
                  </a:cubicBezTo>
                  <a:cubicBezTo>
                    <a:pt x="0" y="5"/>
                    <a:pt x="1" y="7"/>
                    <a:pt x="3" y="7"/>
                  </a:cubicBezTo>
                  <a:close/>
                  <a:moveTo>
                    <a:pt x="3" y="7"/>
                  </a:moveTo>
                  <a:cubicBezTo>
                    <a:pt x="3" y="7"/>
                    <a:pt x="3" y="7"/>
                    <a:pt x="3"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7" name="Freeform 17">
              <a:extLst>
                <a:ext uri="{FF2B5EF4-FFF2-40B4-BE49-F238E27FC236}">
                  <a16:creationId xmlns:a16="http://schemas.microsoft.com/office/drawing/2014/main" id="{B73FF902-33A9-42B8-A8F8-4EABF8AB8024}"/>
                </a:ext>
              </a:extLst>
            </p:cNvPr>
            <p:cNvSpPr>
              <a:spLocks noEditPoints="1"/>
            </p:cNvSpPr>
            <p:nvPr/>
          </p:nvSpPr>
          <p:spPr bwMode="auto">
            <a:xfrm>
              <a:off x="3771" y="2179"/>
              <a:ext cx="167" cy="12"/>
            </a:xfrm>
            <a:custGeom>
              <a:avLst/>
              <a:gdLst>
                <a:gd name="T0" fmla="*/ 83 w 86"/>
                <a:gd name="T1" fmla="*/ 0 h 6"/>
                <a:gd name="T2" fmla="*/ 3 w 86"/>
                <a:gd name="T3" fmla="*/ 0 h 6"/>
                <a:gd name="T4" fmla="*/ 0 w 86"/>
                <a:gd name="T5" fmla="*/ 3 h 6"/>
                <a:gd name="T6" fmla="*/ 3 w 86"/>
                <a:gd name="T7" fmla="*/ 6 h 6"/>
                <a:gd name="T8" fmla="*/ 83 w 86"/>
                <a:gd name="T9" fmla="*/ 6 h 6"/>
                <a:gd name="T10" fmla="*/ 86 w 86"/>
                <a:gd name="T11" fmla="*/ 3 h 6"/>
                <a:gd name="T12" fmla="*/ 83 w 86"/>
                <a:gd name="T13" fmla="*/ 0 h 6"/>
                <a:gd name="T14" fmla="*/ 83 w 86"/>
                <a:gd name="T15" fmla="*/ 0 h 6"/>
                <a:gd name="T16" fmla="*/ 83 w 8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6">
                  <a:moveTo>
                    <a:pt x="83" y="0"/>
                  </a:moveTo>
                  <a:cubicBezTo>
                    <a:pt x="3" y="0"/>
                    <a:pt x="3" y="0"/>
                    <a:pt x="3" y="0"/>
                  </a:cubicBezTo>
                  <a:cubicBezTo>
                    <a:pt x="1" y="0"/>
                    <a:pt x="0" y="1"/>
                    <a:pt x="0" y="3"/>
                  </a:cubicBezTo>
                  <a:cubicBezTo>
                    <a:pt x="0" y="5"/>
                    <a:pt x="1" y="6"/>
                    <a:pt x="3" y="6"/>
                  </a:cubicBezTo>
                  <a:cubicBezTo>
                    <a:pt x="83" y="6"/>
                    <a:pt x="83" y="6"/>
                    <a:pt x="83" y="6"/>
                  </a:cubicBezTo>
                  <a:cubicBezTo>
                    <a:pt x="85" y="6"/>
                    <a:pt x="86" y="5"/>
                    <a:pt x="86" y="3"/>
                  </a:cubicBezTo>
                  <a:cubicBezTo>
                    <a:pt x="86" y="1"/>
                    <a:pt x="85" y="0"/>
                    <a:pt x="83" y="0"/>
                  </a:cubicBezTo>
                  <a:close/>
                  <a:moveTo>
                    <a:pt x="83" y="0"/>
                  </a:moveTo>
                  <a:cubicBezTo>
                    <a:pt x="83" y="0"/>
                    <a:pt x="83" y="0"/>
                    <a:pt x="8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8" name="Freeform 18">
              <a:extLst>
                <a:ext uri="{FF2B5EF4-FFF2-40B4-BE49-F238E27FC236}">
                  <a16:creationId xmlns:a16="http://schemas.microsoft.com/office/drawing/2014/main" id="{F6CC2142-32C6-47FF-A3C2-45E642ADBB4A}"/>
                </a:ext>
              </a:extLst>
            </p:cNvPr>
            <p:cNvSpPr>
              <a:spLocks noEditPoints="1"/>
            </p:cNvSpPr>
            <p:nvPr/>
          </p:nvSpPr>
          <p:spPr bwMode="auto">
            <a:xfrm>
              <a:off x="3771" y="2228"/>
              <a:ext cx="167" cy="13"/>
            </a:xfrm>
            <a:custGeom>
              <a:avLst/>
              <a:gdLst>
                <a:gd name="T0" fmla="*/ 83 w 86"/>
                <a:gd name="T1" fmla="*/ 0 h 7"/>
                <a:gd name="T2" fmla="*/ 3 w 86"/>
                <a:gd name="T3" fmla="*/ 0 h 7"/>
                <a:gd name="T4" fmla="*/ 0 w 86"/>
                <a:gd name="T5" fmla="*/ 3 h 7"/>
                <a:gd name="T6" fmla="*/ 3 w 86"/>
                <a:gd name="T7" fmla="*/ 7 h 7"/>
                <a:gd name="T8" fmla="*/ 83 w 86"/>
                <a:gd name="T9" fmla="*/ 7 h 7"/>
                <a:gd name="T10" fmla="*/ 86 w 86"/>
                <a:gd name="T11" fmla="*/ 3 h 7"/>
                <a:gd name="T12" fmla="*/ 83 w 86"/>
                <a:gd name="T13" fmla="*/ 0 h 7"/>
                <a:gd name="T14" fmla="*/ 83 w 86"/>
                <a:gd name="T15" fmla="*/ 0 h 7"/>
                <a:gd name="T16" fmla="*/ 83 w 8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7">
                  <a:moveTo>
                    <a:pt x="83" y="0"/>
                  </a:moveTo>
                  <a:cubicBezTo>
                    <a:pt x="3" y="0"/>
                    <a:pt x="3" y="0"/>
                    <a:pt x="3" y="0"/>
                  </a:cubicBezTo>
                  <a:cubicBezTo>
                    <a:pt x="1" y="0"/>
                    <a:pt x="0" y="2"/>
                    <a:pt x="0" y="3"/>
                  </a:cubicBezTo>
                  <a:cubicBezTo>
                    <a:pt x="0" y="5"/>
                    <a:pt x="1" y="7"/>
                    <a:pt x="3" y="7"/>
                  </a:cubicBezTo>
                  <a:cubicBezTo>
                    <a:pt x="83" y="7"/>
                    <a:pt x="83" y="7"/>
                    <a:pt x="83" y="7"/>
                  </a:cubicBezTo>
                  <a:cubicBezTo>
                    <a:pt x="85" y="7"/>
                    <a:pt x="86" y="5"/>
                    <a:pt x="86" y="3"/>
                  </a:cubicBezTo>
                  <a:cubicBezTo>
                    <a:pt x="86" y="2"/>
                    <a:pt x="85" y="0"/>
                    <a:pt x="83" y="0"/>
                  </a:cubicBezTo>
                  <a:close/>
                  <a:moveTo>
                    <a:pt x="83" y="0"/>
                  </a:moveTo>
                  <a:cubicBezTo>
                    <a:pt x="83" y="0"/>
                    <a:pt x="83" y="0"/>
                    <a:pt x="8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9" name="Freeform 19">
              <a:extLst>
                <a:ext uri="{FF2B5EF4-FFF2-40B4-BE49-F238E27FC236}">
                  <a16:creationId xmlns:a16="http://schemas.microsoft.com/office/drawing/2014/main" id="{D0680676-FB69-426B-AF98-4418555EC3F7}"/>
                </a:ext>
              </a:extLst>
            </p:cNvPr>
            <p:cNvSpPr>
              <a:spLocks noEditPoints="1"/>
            </p:cNvSpPr>
            <p:nvPr/>
          </p:nvSpPr>
          <p:spPr bwMode="auto">
            <a:xfrm>
              <a:off x="3771" y="2278"/>
              <a:ext cx="167" cy="12"/>
            </a:xfrm>
            <a:custGeom>
              <a:avLst/>
              <a:gdLst>
                <a:gd name="T0" fmla="*/ 83 w 86"/>
                <a:gd name="T1" fmla="*/ 0 h 6"/>
                <a:gd name="T2" fmla="*/ 3 w 86"/>
                <a:gd name="T3" fmla="*/ 0 h 6"/>
                <a:gd name="T4" fmla="*/ 0 w 86"/>
                <a:gd name="T5" fmla="*/ 3 h 6"/>
                <a:gd name="T6" fmla="*/ 3 w 86"/>
                <a:gd name="T7" fmla="*/ 6 h 6"/>
                <a:gd name="T8" fmla="*/ 83 w 86"/>
                <a:gd name="T9" fmla="*/ 6 h 6"/>
                <a:gd name="T10" fmla="*/ 86 w 86"/>
                <a:gd name="T11" fmla="*/ 3 h 6"/>
                <a:gd name="T12" fmla="*/ 83 w 86"/>
                <a:gd name="T13" fmla="*/ 0 h 6"/>
                <a:gd name="T14" fmla="*/ 83 w 86"/>
                <a:gd name="T15" fmla="*/ 0 h 6"/>
                <a:gd name="T16" fmla="*/ 83 w 8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6">
                  <a:moveTo>
                    <a:pt x="83" y="0"/>
                  </a:moveTo>
                  <a:cubicBezTo>
                    <a:pt x="3" y="0"/>
                    <a:pt x="3" y="0"/>
                    <a:pt x="3" y="0"/>
                  </a:cubicBezTo>
                  <a:cubicBezTo>
                    <a:pt x="1" y="0"/>
                    <a:pt x="0" y="1"/>
                    <a:pt x="0" y="3"/>
                  </a:cubicBezTo>
                  <a:cubicBezTo>
                    <a:pt x="0" y="5"/>
                    <a:pt x="1" y="6"/>
                    <a:pt x="3" y="6"/>
                  </a:cubicBezTo>
                  <a:cubicBezTo>
                    <a:pt x="83" y="6"/>
                    <a:pt x="83" y="6"/>
                    <a:pt x="83" y="6"/>
                  </a:cubicBezTo>
                  <a:cubicBezTo>
                    <a:pt x="85" y="6"/>
                    <a:pt x="86" y="5"/>
                    <a:pt x="86" y="3"/>
                  </a:cubicBezTo>
                  <a:cubicBezTo>
                    <a:pt x="86" y="1"/>
                    <a:pt x="85" y="0"/>
                    <a:pt x="83" y="0"/>
                  </a:cubicBezTo>
                  <a:close/>
                  <a:moveTo>
                    <a:pt x="83" y="0"/>
                  </a:moveTo>
                  <a:cubicBezTo>
                    <a:pt x="83" y="0"/>
                    <a:pt x="83" y="0"/>
                    <a:pt x="8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0" name="Freeform 20">
              <a:extLst>
                <a:ext uri="{FF2B5EF4-FFF2-40B4-BE49-F238E27FC236}">
                  <a16:creationId xmlns:a16="http://schemas.microsoft.com/office/drawing/2014/main" id="{94B1F4A3-06A4-4D07-A82B-3AECFB9DCE75}"/>
                </a:ext>
              </a:extLst>
            </p:cNvPr>
            <p:cNvSpPr>
              <a:spLocks noEditPoints="1"/>
            </p:cNvSpPr>
            <p:nvPr/>
          </p:nvSpPr>
          <p:spPr bwMode="auto">
            <a:xfrm>
              <a:off x="3690" y="1974"/>
              <a:ext cx="298" cy="372"/>
            </a:xfrm>
            <a:custGeom>
              <a:avLst/>
              <a:gdLst>
                <a:gd name="T0" fmla="*/ 267 w 298"/>
                <a:gd name="T1" fmla="*/ 91 h 372"/>
                <a:gd name="T2" fmla="*/ 267 w 298"/>
                <a:gd name="T3" fmla="*/ 0 h 372"/>
                <a:gd name="T4" fmla="*/ 0 w 298"/>
                <a:gd name="T5" fmla="*/ 0 h 372"/>
                <a:gd name="T6" fmla="*/ 0 w 298"/>
                <a:gd name="T7" fmla="*/ 341 h 372"/>
                <a:gd name="T8" fmla="*/ 31 w 298"/>
                <a:gd name="T9" fmla="*/ 341 h 372"/>
                <a:gd name="T10" fmla="*/ 31 w 298"/>
                <a:gd name="T11" fmla="*/ 372 h 372"/>
                <a:gd name="T12" fmla="*/ 298 w 298"/>
                <a:gd name="T13" fmla="*/ 372 h 372"/>
                <a:gd name="T14" fmla="*/ 298 w 298"/>
                <a:gd name="T15" fmla="*/ 122 h 372"/>
                <a:gd name="T16" fmla="*/ 267 w 298"/>
                <a:gd name="T17" fmla="*/ 91 h 372"/>
                <a:gd name="T18" fmla="*/ 211 w 298"/>
                <a:gd name="T19" fmla="*/ 52 h 372"/>
                <a:gd name="T20" fmla="*/ 277 w 298"/>
                <a:gd name="T21" fmla="*/ 118 h 372"/>
                <a:gd name="T22" fmla="*/ 211 w 298"/>
                <a:gd name="T23" fmla="*/ 118 h 372"/>
                <a:gd name="T24" fmla="*/ 211 w 298"/>
                <a:gd name="T25" fmla="*/ 52 h 372"/>
                <a:gd name="T26" fmla="*/ 12 w 298"/>
                <a:gd name="T27" fmla="*/ 329 h 372"/>
                <a:gd name="T28" fmla="*/ 12 w 298"/>
                <a:gd name="T29" fmla="*/ 12 h 372"/>
                <a:gd name="T30" fmla="*/ 253 w 298"/>
                <a:gd name="T31" fmla="*/ 12 h 372"/>
                <a:gd name="T32" fmla="*/ 253 w 298"/>
                <a:gd name="T33" fmla="*/ 78 h 372"/>
                <a:gd name="T34" fmla="*/ 207 w 298"/>
                <a:gd name="T35" fmla="*/ 31 h 372"/>
                <a:gd name="T36" fmla="*/ 31 w 298"/>
                <a:gd name="T37" fmla="*/ 31 h 372"/>
                <a:gd name="T38" fmla="*/ 31 w 298"/>
                <a:gd name="T39" fmla="*/ 329 h 372"/>
                <a:gd name="T40" fmla="*/ 12 w 298"/>
                <a:gd name="T41" fmla="*/ 329 h 372"/>
                <a:gd name="T42" fmla="*/ 43 w 298"/>
                <a:gd name="T43" fmla="*/ 360 h 372"/>
                <a:gd name="T44" fmla="*/ 43 w 298"/>
                <a:gd name="T45" fmla="*/ 43 h 372"/>
                <a:gd name="T46" fmla="*/ 197 w 298"/>
                <a:gd name="T47" fmla="*/ 43 h 372"/>
                <a:gd name="T48" fmla="*/ 197 w 298"/>
                <a:gd name="T49" fmla="*/ 130 h 372"/>
                <a:gd name="T50" fmla="*/ 284 w 298"/>
                <a:gd name="T51" fmla="*/ 130 h 372"/>
                <a:gd name="T52" fmla="*/ 284 w 298"/>
                <a:gd name="T53" fmla="*/ 360 h 372"/>
                <a:gd name="T54" fmla="*/ 43 w 298"/>
                <a:gd name="T55" fmla="*/ 360 h 372"/>
                <a:gd name="T56" fmla="*/ 43 w 298"/>
                <a:gd name="T57" fmla="*/ 360 h 372"/>
                <a:gd name="T58" fmla="*/ 43 w 298"/>
                <a:gd name="T59" fmla="*/ 36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8" h="372">
                  <a:moveTo>
                    <a:pt x="267" y="91"/>
                  </a:moveTo>
                  <a:lnTo>
                    <a:pt x="267" y="0"/>
                  </a:lnTo>
                  <a:lnTo>
                    <a:pt x="0" y="0"/>
                  </a:lnTo>
                  <a:lnTo>
                    <a:pt x="0" y="341"/>
                  </a:lnTo>
                  <a:lnTo>
                    <a:pt x="31" y="341"/>
                  </a:lnTo>
                  <a:lnTo>
                    <a:pt x="31" y="372"/>
                  </a:lnTo>
                  <a:lnTo>
                    <a:pt x="298" y="372"/>
                  </a:lnTo>
                  <a:lnTo>
                    <a:pt x="298" y="122"/>
                  </a:lnTo>
                  <a:lnTo>
                    <a:pt x="267" y="91"/>
                  </a:lnTo>
                  <a:close/>
                  <a:moveTo>
                    <a:pt x="211" y="52"/>
                  </a:moveTo>
                  <a:lnTo>
                    <a:pt x="277" y="118"/>
                  </a:lnTo>
                  <a:lnTo>
                    <a:pt x="211" y="118"/>
                  </a:lnTo>
                  <a:lnTo>
                    <a:pt x="211" y="52"/>
                  </a:lnTo>
                  <a:close/>
                  <a:moveTo>
                    <a:pt x="12" y="329"/>
                  </a:moveTo>
                  <a:lnTo>
                    <a:pt x="12" y="12"/>
                  </a:lnTo>
                  <a:lnTo>
                    <a:pt x="253" y="12"/>
                  </a:lnTo>
                  <a:lnTo>
                    <a:pt x="253" y="78"/>
                  </a:lnTo>
                  <a:lnTo>
                    <a:pt x="207" y="31"/>
                  </a:lnTo>
                  <a:lnTo>
                    <a:pt x="31" y="31"/>
                  </a:lnTo>
                  <a:lnTo>
                    <a:pt x="31" y="329"/>
                  </a:lnTo>
                  <a:lnTo>
                    <a:pt x="12" y="329"/>
                  </a:lnTo>
                  <a:close/>
                  <a:moveTo>
                    <a:pt x="43" y="360"/>
                  </a:moveTo>
                  <a:lnTo>
                    <a:pt x="43" y="43"/>
                  </a:lnTo>
                  <a:lnTo>
                    <a:pt x="197" y="43"/>
                  </a:lnTo>
                  <a:lnTo>
                    <a:pt x="197" y="130"/>
                  </a:lnTo>
                  <a:lnTo>
                    <a:pt x="284" y="130"/>
                  </a:lnTo>
                  <a:lnTo>
                    <a:pt x="284" y="360"/>
                  </a:lnTo>
                  <a:lnTo>
                    <a:pt x="43" y="360"/>
                  </a:lnTo>
                  <a:close/>
                  <a:moveTo>
                    <a:pt x="43" y="360"/>
                  </a:moveTo>
                  <a:lnTo>
                    <a:pt x="43"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1" name="Freeform 21">
              <a:extLst>
                <a:ext uri="{FF2B5EF4-FFF2-40B4-BE49-F238E27FC236}">
                  <a16:creationId xmlns:a16="http://schemas.microsoft.com/office/drawing/2014/main" id="{F51EC82F-5AC2-47B6-B832-4BE21666D7FD}"/>
                </a:ext>
              </a:extLst>
            </p:cNvPr>
            <p:cNvSpPr>
              <a:spLocks noEditPoints="1"/>
            </p:cNvSpPr>
            <p:nvPr/>
          </p:nvSpPr>
          <p:spPr bwMode="auto">
            <a:xfrm>
              <a:off x="3690" y="1974"/>
              <a:ext cx="298" cy="372"/>
            </a:xfrm>
            <a:custGeom>
              <a:avLst/>
              <a:gdLst>
                <a:gd name="T0" fmla="*/ 267 w 298"/>
                <a:gd name="T1" fmla="*/ 91 h 372"/>
                <a:gd name="T2" fmla="*/ 267 w 298"/>
                <a:gd name="T3" fmla="*/ 0 h 372"/>
                <a:gd name="T4" fmla="*/ 0 w 298"/>
                <a:gd name="T5" fmla="*/ 0 h 372"/>
                <a:gd name="T6" fmla="*/ 0 w 298"/>
                <a:gd name="T7" fmla="*/ 341 h 372"/>
                <a:gd name="T8" fmla="*/ 31 w 298"/>
                <a:gd name="T9" fmla="*/ 341 h 372"/>
                <a:gd name="T10" fmla="*/ 31 w 298"/>
                <a:gd name="T11" fmla="*/ 372 h 372"/>
                <a:gd name="T12" fmla="*/ 298 w 298"/>
                <a:gd name="T13" fmla="*/ 372 h 372"/>
                <a:gd name="T14" fmla="*/ 298 w 298"/>
                <a:gd name="T15" fmla="*/ 122 h 372"/>
                <a:gd name="T16" fmla="*/ 267 w 298"/>
                <a:gd name="T17" fmla="*/ 91 h 372"/>
                <a:gd name="T18" fmla="*/ 211 w 298"/>
                <a:gd name="T19" fmla="*/ 52 h 372"/>
                <a:gd name="T20" fmla="*/ 277 w 298"/>
                <a:gd name="T21" fmla="*/ 118 h 372"/>
                <a:gd name="T22" fmla="*/ 211 w 298"/>
                <a:gd name="T23" fmla="*/ 118 h 372"/>
                <a:gd name="T24" fmla="*/ 211 w 298"/>
                <a:gd name="T25" fmla="*/ 52 h 372"/>
                <a:gd name="T26" fmla="*/ 12 w 298"/>
                <a:gd name="T27" fmla="*/ 329 h 372"/>
                <a:gd name="T28" fmla="*/ 12 w 298"/>
                <a:gd name="T29" fmla="*/ 12 h 372"/>
                <a:gd name="T30" fmla="*/ 253 w 298"/>
                <a:gd name="T31" fmla="*/ 12 h 372"/>
                <a:gd name="T32" fmla="*/ 253 w 298"/>
                <a:gd name="T33" fmla="*/ 78 h 372"/>
                <a:gd name="T34" fmla="*/ 207 w 298"/>
                <a:gd name="T35" fmla="*/ 31 h 372"/>
                <a:gd name="T36" fmla="*/ 31 w 298"/>
                <a:gd name="T37" fmla="*/ 31 h 372"/>
                <a:gd name="T38" fmla="*/ 31 w 298"/>
                <a:gd name="T39" fmla="*/ 329 h 372"/>
                <a:gd name="T40" fmla="*/ 12 w 298"/>
                <a:gd name="T41" fmla="*/ 329 h 372"/>
                <a:gd name="T42" fmla="*/ 43 w 298"/>
                <a:gd name="T43" fmla="*/ 360 h 372"/>
                <a:gd name="T44" fmla="*/ 43 w 298"/>
                <a:gd name="T45" fmla="*/ 43 h 372"/>
                <a:gd name="T46" fmla="*/ 197 w 298"/>
                <a:gd name="T47" fmla="*/ 43 h 372"/>
                <a:gd name="T48" fmla="*/ 197 w 298"/>
                <a:gd name="T49" fmla="*/ 130 h 372"/>
                <a:gd name="T50" fmla="*/ 284 w 298"/>
                <a:gd name="T51" fmla="*/ 130 h 372"/>
                <a:gd name="T52" fmla="*/ 284 w 298"/>
                <a:gd name="T53" fmla="*/ 360 h 372"/>
                <a:gd name="T54" fmla="*/ 43 w 298"/>
                <a:gd name="T55" fmla="*/ 360 h 372"/>
                <a:gd name="T56" fmla="*/ 43 w 298"/>
                <a:gd name="T57" fmla="*/ 360 h 372"/>
                <a:gd name="T58" fmla="*/ 43 w 298"/>
                <a:gd name="T59" fmla="*/ 36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8" h="372">
                  <a:moveTo>
                    <a:pt x="267" y="91"/>
                  </a:moveTo>
                  <a:lnTo>
                    <a:pt x="267" y="0"/>
                  </a:lnTo>
                  <a:lnTo>
                    <a:pt x="0" y="0"/>
                  </a:lnTo>
                  <a:lnTo>
                    <a:pt x="0" y="341"/>
                  </a:lnTo>
                  <a:lnTo>
                    <a:pt x="31" y="341"/>
                  </a:lnTo>
                  <a:lnTo>
                    <a:pt x="31" y="372"/>
                  </a:lnTo>
                  <a:lnTo>
                    <a:pt x="298" y="372"/>
                  </a:lnTo>
                  <a:lnTo>
                    <a:pt x="298" y="122"/>
                  </a:lnTo>
                  <a:lnTo>
                    <a:pt x="267" y="91"/>
                  </a:lnTo>
                  <a:moveTo>
                    <a:pt x="211" y="52"/>
                  </a:moveTo>
                  <a:lnTo>
                    <a:pt x="277" y="118"/>
                  </a:lnTo>
                  <a:lnTo>
                    <a:pt x="211" y="118"/>
                  </a:lnTo>
                  <a:lnTo>
                    <a:pt x="211" y="52"/>
                  </a:lnTo>
                  <a:moveTo>
                    <a:pt x="12" y="329"/>
                  </a:moveTo>
                  <a:lnTo>
                    <a:pt x="12" y="12"/>
                  </a:lnTo>
                  <a:lnTo>
                    <a:pt x="253" y="12"/>
                  </a:lnTo>
                  <a:lnTo>
                    <a:pt x="253" y="78"/>
                  </a:lnTo>
                  <a:lnTo>
                    <a:pt x="207" y="31"/>
                  </a:lnTo>
                  <a:lnTo>
                    <a:pt x="31" y="31"/>
                  </a:lnTo>
                  <a:lnTo>
                    <a:pt x="31" y="329"/>
                  </a:lnTo>
                  <a:lnTo>
                    <a:pt x="12" y="329"/>
                  </a:lnTo>
                  <a:moveTo>
                    <a:pt x="43" y="360"/>
                  </a:moveTo>
                  <a:lnTo>
                    <a:pt x="43" y="43"/>
                  </a:lnTo>
                  <a:lnTo>
                    <a:pt x="197" y="43"/>
                  </a:lnTo>
                  <a:lnTo>
                    <a:pt x="197" y="130"/>
                  </a:lnTo>
                  <a:lnTo>
                    <a:pt x="284" y="130"/>
                  </a:lnTo>
                  <a:lnTo>
                    <a:pt x="284" y="360"/>
                  </a:lnTo>
                  <a:lnTo>
                    <a:pt x="43" y="360"/>
                  </a:lnTo>
                  <a:moveTo>
                    <a:pt x="43" y="360"/>
                  </a:moveTo>
                  <a:lnTo>
                    <a:pt x="43" y="36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spTree>
    <p:extLst>
      <p:ext uri="{BB962C8B-B14F-4D97-AF65-F5344CB8AC3E}">
        <p14:creationId xmlns:p14="http://schemas.microsoft.com/office/powerpoint/2010/main" val="44243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6CAED-B4FD-47F4-8798-7F86EC0BD038}"/>
              </a:ext>
            </a:extLst>
          </p:cNvPr>
          <p:cNvSpPr>
            <a:spLocks noGrp="1"/>
          </p:cNvSpPr>
          <p:nvPr>
            <p:ph type="title"/>
          </p:nvPr>
        </p:nvSpPr>
        <p:spPr/>
        <p:txBody>
          <a:bodyPr/>
          <a:lstStyle/>
          <a:p>
            <a:r>
              <a:rPr lang="en-US" dirty="0"/>
              <a:t>About The Author</a:t>
            </a:r>
          </a:p>
        </p:txBody>
      </p:sp>
      <p:sp>
        <p:nvSpPr>
          <p:cNvPr id="4" name="Slide Number Placeholder 3">
            <a:extLst>
              <a:ext uri="{FF2B5EF4-FFF2-40B4-BE49-F238E27FC236}">
                <a16:creationId xmlns:a16="http://schemas.microsoft.com/office/drawing/2014/main" id="{E929A7BE-F54B-41C2-B198-84B9DABC2367}"/>
              </a:ext>
            </a:extLst>
          </p:cNvPr>
          <p:cNvSpPr>
            <a:spLocks noGrp="1"/>
          </p:cNvSpPr>
          <p:nvPr>
            <p:ph type="sldNum" sz="quarter" idx="4"/>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F2CBAFD-F9DA-CD4F-B0BA-0D889ED2AD5A}" type="slidenum">
              <a:rPr kumimoji="0" lang="en-US" sz="1200" b="0" i="0" u="none" strike="noStrike" kern="1200" cap="none" spc="0" normalizeH="0" baseline="0" noProof="0" smtClean="0">
                <a:ln>
                  <a:noFill/>
                </a:ln>
                <a:solidFill>
                  <a:srgbClr val="8C8A85"/>
                </a:solidFill>
                <a:effectLst/>
                <a:uLnTx/>
                <a:uFillTx/>
                <a:latin typeface="Calibri"/>
              </a:rPr>
              <a:pPr marL="0" marR="0" lvl="0" indent="0" algn="r" defTabSz="91437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8C8A85"/>
              </a:solidFill>
              <a:effectLst/>
              <a:uLnTx/>
              <a:uFillTx/>
              <a:latin typeface="Calibri"/>
            </a:endParaRPr>
          </a:p>
        </p:txBody>
      </p:sp>
      <p:pic>
        <p:nvPicPr>
          <p:cNvPr id="5" name="Picture 4">
            <a:extLst>
              <a:ext uri="{FF2B5EF4-FFF2-40B4-BE49-F238E27FC236}">
                <a16:creationId xmlns:a16="http://schemas.microsoft.com/office/drawing/2014/main" id="{C93A85BA-A402-474B-998A-BA8131AD80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4922" y="1506512"/>
            <a:ext cx="1870803" cy="1870803"/>
          </a:xfrm>
          <a:prstGeom prst="rect">
            <a:avLst/>
          </a:prstGeom>
        </p:spPr>
      </p:pic>
      <p:sp>
        <p:nvSpPr>
          <p:cNvPr id="7" name="Rectangle 6">
            <a:extLst>
              <a:ext uri="{FF2B5EF4-FFF2-40B4-BE49-F238E27FC236}">
                <a16:creationId xmlns:a16="http://schemas.microsoft.com/office/drawing/2014/main" id="{D990F4E6-2D59-4273-B2F8-6C62DFB965FB}"/>
              </a:ext>
            </a:extLst>
          </p:cNvPr>
          <p:cNvSpPr/>
          <p:nvPr/>
        </p:nvSpPr>
        <p:spPr>
          <a:xfrm>
            <a:off x="3087974" y="1506512"/>
            <a:ext cx="8634334" cy="4555093"/>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b="0" i="0" u="none" strike="noStrike" kern="1200" cap="none" spc="0" normalizeH="0" baseline="0" noProof="0" dirty="0">
                <a:ln>
                  <a:noFill/>
                </a:ln>
                <a:solidFill>
                  <a:srgbClr val="333333"/>
                </a:solidFill>
                <a:effectLst/>
                <a:uLnTx/>
                <a:uFillTx/>
                <a:latin typeface="Calibri"/>
                <a:ea typeface="+mn-ea"/>
                <a:cs typeface="+mn-cs"/>
              </a:rPr>
              <a:t>Jeff Sauro, PhD is the founding principal of MeasuringU, a UX research firm specializing in moderated and unmoderated UX measurement, including benchmark studies on desktop and mobile. He is a Six-Sigma trained statistical analyst and pioneer in quantifying the user experience. Jeff is the author of five books, including Customer Analytics for Dummies and Quantifying the User Experience. His forthcoming book, Benchmarking the User Experience is scheduled for Summer 2018.</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b="0" i="0" u="none" strike="noStrike" kern="1200" cap="none" spc="0" normalizeH="0" baseline="0" noProof="0" dirty="0">
                <a:ln>
                  <a:noFill/>
                </a:ln>
                <a:solidFill>
                  <a:srgbClr val="333333"/>
                </a:solidFill>
                <a:effectLst/>
                <a:uLnTx/>
                <a:uFillTx/>
                <a:latin typeface="Calibri"/>
                <a:ea typeface="+mn-ea"/>
                <a:cs typeface="+mn-cs"/>
              </a:rPr>
              <a:t>He has published over twenty peer-reviewed research articles and presents tutorials and papers regularly at the leading Human Computer Interaction conferences: CHI, UXPA, HCII and HFES. He has worked for Oracle, PeopleSoft, Intuit and General Electric. He is an adjunct professor at the University of Denver and leads an annual UX Boot Camp focusing on UX Methods and Metrics.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b="0" i="0" u="none" strike="noStrike" kern="1200" cap="none" spc="0" normalizeH="0" baseline="0" noProof="0" dirty="0">
                <a:ln>
                  <a:noFill/>
                </a:ln>
                <a:solidFill>
                  <a:srgbClr val="333333"/>
                </a:solidFill>
                <a:effectLst/>
                <a:uLnTx/>
                <a:uFillTx/>
                <a:latin typeface="Calibri"/>
                <a:ea typeface="+mn-ea"/>
                <a:cs typeface="+mn-cs"/>
              </a:rPr>
              <a:t>Jeff received his PhD in Research Methods &amp; Statistics at the University of Denver. He received his Master’s in Learning, Design and Technology from Stanford University with a concentration in statistical concepts. Prior to Stanford, he received his B.S. in Information Management &amp; Technology and B.S. in Television, Radio and Film from Syracuse University.</a:t>
            </a:r>
          </a:p>
        </p:txBody>
      </p:sp>
      <p:pic>
        <p:nvPicPr>
          <p:cNvPr id="8" name="Picture 7">
            <a:extLst>
              <a:ext uri="{FF2B5EF4-FFF2-40B4-BE49-F238E27FC236}">
                <a16:creationId xmlns:a16="http://schemas.microsoft.com/office/drawing/2014/main" id="{D822673F-1C74-448E-B77F-3E6C72A5DDDB}"/>
              </a:ext>
            </a:extLst>
          </p:cNvPr>
          <p:cNvPicPr>
            <a:picLocks noChangeAspect="1"/>
          </p:cNvPicPr>
          <p:nvPr/>
        </p:nvPicPr>
        <p:blipFill>
          <a:blip r:embed="rId3"/>
          <a:stretch>
            <a:fillRect/>
          </a:stretch>
        </p:blipFill>
        <p:spPr>
          <a:xfrm>
            <a:off x="838199" y="3506524"/>
            <a:ext cx="1867525" cy="2801288"/>
          </a:xfrm>
          <a:prstGeom prst="rect">
            <a:avLst/>
          </a:prstGeom>
        </p:spPr>
      </p:pic>
    </p:spTree>
    <p:extLst>
      <p:ext uri="{BB962C8B-B14F-4D97-AF65-F5344CB8AC3E}">
        <p14:creationId xmlns:p14="http://schemas.microsoft.com/office/powerpoint/2010/main" val="381242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screen">
            <a:extLst>
              <a:ext uri="{28A0092B-C50C-407E-A947-70E740481C1C}">
                <a14:useLocalDpi xmlns:a14="http://schemas.microsoft.com/office/drawing/2010/main"/>
              </a:ext>
            </a:extLst>
          </a:blip>
          <a:srcRect r="-84" b="15266"/>
          <a:stretch/>
        </p:blipFill>
        <p:spPr>
          <a:xfrm>
            <a:off x="0" y="0"/>
            <a:ext cx="12204700" cy="6873324"/>
          </a:xfrm>
          <a:prstGeom prst="rect">
            <a:avLst/>
          </a:prstGeom>
        </p:spPr>
      </p:pic>
      <p:sp>
        <p:nvSpPr>
          <p:cNvPr id="124" name="Rectangle 123"/>
          <p:cNvSpPr/>
          <p:nvPr/>
        </p:nvSpPr>
        <p:spPr>
          <a:xfrm>
            <a:off x="1" y="0"/>
            <a:ext cx="12192000" cy="6873324"/>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12" name="Oval 111" hidden="1"/>
          <p:cNvSpPr/>
          <p:nvPr/>
        </p:nvSpPr>
        <p:spPr>
          <a:xfrm>
            <a:off x="4135307" y="1741124"/>
            <a:ext cx="1247328" cy="1247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13" name="Oval 112" hidden="1"/>
          <p:cNvSpPr/>
          <p:nvPr/>
        </p:nvSpPr>
        <p:spPr>
          <a:xfrm>
            <a:off x="6809366" y="1741124"/>
            <a:ext cx="1247328" cy="1247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14" name="Oval 113" hidden="1"/>
          <p:cNvSpPr/>
          <p:nvPr/>
        </p:nvSpPr>
        <p:spPr>
          <a:xfrm>
            <a:off x="9483424" y="1741124"/>
            <a:ext cx="1247328" cy="1247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18" name="Oval 117" hidden="1"/>
          <p:cNvSpPr/>
          <p:nvPr/>
        </p:nvSpPr>
        <p:spPr>
          <a:xfrm>
            <a:off x="1461248" y="1741124"/>
            <a:ext cx="1247328" cy="1247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3"/>
          <p:cNvSpPr/>
          <p:nvPr/>
        </p:nvSpPr>
        <p:spPr>
          <a:xfrm>
            <a:off x="887304" y="344864"/>
            <a:ext cx="4123245"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a:ea typeface="+mn-ea"/>
                <a:cs typeface="+mn-cs"/>
              </a:rPr>
              <a:t>About </a:t>
            </a:r>
            <a:r>
              <a:rPr kumimoji="0" lang="en-US" sz="4000" b="0" i="0" u="none" strike="noStrike" kern="1200" cap="none" spc="0" normalizeH="0" baseline="0" noProof="0" dirty="0" err="1">
                <a:ln>
                  <a:noFill/>
                </a:ln>
                <a:solidFill>
                  <a:srgbClr val="FFFFFF"/>
                </a:solidFill>
                <a:effectLst/>
                <a:uLnTx/>
                <a:uFillTx/>
                <a:latin typeface="Calibri"/>
                <a:ea typeface="+mn-ea"/>
                <a:cs typeface="+mn-cs"/>
              </a:rPr>
              <a:t>MeasuringU</a:t>
            </a:r>
            <a:endParaRPr kumimoji="0" lang="en-US" sz="4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Rectangle 5"/>
          <p:cNvSpPr/>
          <p:nvPr/>
        </p:nvSpPr>
        <p:spPr>
          <a:xfrm>
            <a:off x="887303" y="987255"/>
            <a:ext cx="1102141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Calibri"/>
                <a:ea typeface="+mn-ea"/>
                <a:cs typeface="+mn-cs"/>
              </a:rPr>
              <a:t>MeasuringU</a:t>
            </a:r>
            <a:r>
              <a:rPr kumimoji="0" lang="en-US" sz="1600" b="0" i="0" u="none" strike="noStrike" kern="1200" cap="none" spc="0" normalizeH="0" baseline="0" noProof="0" dirty="0">
                <a:ln>
                  <a:noFill/>
                </a:ln>
                <a:solidFill>
                  <a:srgbClr val="FFFFFF"/>
                </a:solidFill>
                <a:effectLst/>
                <a:uLnTx/>
                <a:uFillTx/>
                <a:latin typeface="Calibri"/>
                <a:ea typeface="+mn-ea"/>
                <a:cs typeface="+mn-cs"/>
              </a:rPr>
              <a:t> is a quantitative research firm based in Denver, Colorado focusing on quantifying the user experience. </a:t>
            </a:r>
          </a:p>
        </p:txBody>
      </p:sp>
      <p:sp>
        <p:nvSpPr>
          <p:cNvPr id="8" name="Rectangle 7"/>
          <p:cNvSpPr/>
          <p:nvPr/>
        </p:nvSpPr>
        <p:spPr>
          <a:xfrm>
            <a:off x="495300" y="3236696"/>
            <a:ext cx="3100961"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rPr>
              <a:t>Remote UX Testing Platform (Desktop &amp; Mobile) </a:t>
            </a:r>
          </a:p>
        </p:txBody>
      </p:sp>
      <p:sp>
        <p:nvSpPr>
          <p:cNvPr id="10" name="Rectangle 9"/>
          <p:cNvSpPr/>
          <p:nvPr/>
        </p:nvSpPr>
        <p:spPr>
          <a:xfrm>
            <a:off x="3543460" y="3315471"/>
            <a:ext cx="243102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rPr>
              <a:t>UX Research</a:t>
            </a:r>
          </a:p>
        </p:txBody>
      </p:sp>
      <p:sp>
        <p:nvSpPr>
          <p:cNvPr id="12" name="Rectangle 11"/>
          <p:cNvSpPr/>
          <p:nvPr/>
        </p:nvSpPr>
        <p:spPr>
          <a:xfrm>
            <a:off x="6117542" y="3315471"/>
            <a:ext cx="2630596"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rPr>
              <a:t>Measurement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rPr>
              <a:t>&amp; Statistical Analysis</a:t>
            </a:r>
          </a:p>
        </p:txBody>
      </p:sp>
      <p:sp>
        <p:nvSpPr>
          <p:cNvPr id="14" name="Rectangle 13"/>
          <p:cNvSpPr/>
          <p:nvPr/>
        </p:nvSpPr>
        <p:spPr>
          <a:xfrm>
            <a:off x="8797026" y="3315471"/>
            <a:ext cx="2619746"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rPr>
              <a:t>Eye Tracking &amp; Lab Based Testing</a:t>
            </a:r>
          </a:p>
        </p:txBody>
      </p:sp>
      <p:grpSp>
        <p:nvGrpSpPr>
          <p:cNvPr id="126" name="Group 125"/>
          <p:cNvGrpSpPr/>
          <p:nvPr/>
        </p:nvGrpSpPr>
        <p:grpSpPr>
          <a:xfrm>
            <a:off x="4357749" y="2412816"/>
            <a:ext cx="802444" cy="670996"/>
            <a:chOff x="4357749" y="1869636"/>
            <a:chExt cx="802444" cy="670996"/>
          </a:xfrm>
        </p:grpSpPr>
        <p:sp>
          <p:nvSpPr>
            <p:cNvPr id="31" name="Freeform 5"/>
            <p:cNvSpPr>
              <a:spLocks noEditPoints="1"/>
            </p:cNvSpPr>
            <p:nvPr/>
          </p:nvSpPr>
          <p:spPr bwMode="auto">
            <a:xfrm>
              <a:off x="4357749" y="1869636"/>
              <a:ext cx="802444" cy="670996"/>
            </a:xfrm>
            <a:custGeom>
              <a:avLst/>
              <a:gdLst>
                <a:gd name="T0" fmla="*/ 0 w 2045"/>
                <a:gd name="T1" fmla="*/ 1710 h 1710"/>
                <a:gd name="T2" fmla="*/ 0 w 2045"/>
                <a:gd name="T3" fmla="*/ 0 h 1710"/>
                <a:gd name="T4" fmla="*/ 2045 w 2045"/>
                <a:gd name="T5" fmla="*/ 0 h 1710"/>
                <a:gd name="T6" fmla="*/ 2045 w 2045"/>
                <a:gd name="T7" fmla="*/ 1710 h 1710"/>
                <a:gd name="T8" fmla="*/ 0 w 2045"/>
                <a:gd name="T9" fmla="*/ 1710 h 1710"/>
                <a:gd name="T10" fmla="*/ 1972 w 2045"/>
                <a:gd name="T11" fmla="*/ 1637 h 1710"/>
                <a:gd name="T12" fmla="*/ 1972 w 2045"/>
                <a:gd name="T13" fmla="*/ 320 h 1710"/>
                <a:gd name="T14" fmla="*/ 74 w 2045"/>
                <a:gd name="T15" fmla="*/ 320 h 1710"/>
                <a:gd name="T16" fmla="*/ 74 w 2045"/>
                <a:gd name="T17" fmla="*/ 1637 h 1710"/>
                <a:gd name="T18" fmla="*/ 1972 w 2045"/>
                <a:gd name="T19" fmla="*/ 1637 h 1710"/>
                <a:gd name="T20" fmla="*/ 1973 w 2045"/>
                <a:gd name="T21" fmla="*/ 73 h 1710"/>
                <a:gd name="T22" fmla="*/ 72 w 2045"/>
                <a:gd name="T23" fmla="*/ 73 h 1710"/>
                <a:gd name="T24" fmla="*/ 72 w 2045"/>
                <a:gd name="T25" fmla="*/ 218 h 1710"/>
                <a:gd name="T26" fmla="*/ 99 w 2045"/>
                <a:gd name="T27" fmla="*/ 246 h 1710"/>
                <a:gd name="T28" fmla="*/ 1939 w 2045"/>
                <a:gd name="T29" fmla="*/ 246 h 1710"/>
                <a:gd name="T30" fmla="*/ 1963 w 2045"/>
                <a:gd name="T31" fmla="*/ 245 h 1710"/>
                <a:gd name="T32" fmla="*/ 1973 w 2045"/>
                <a:gd name="T33" fmla="*/ 234 h 1710"/>
                <a:gd name="T34" fmla="*/ 1973 w 2045"/>
                <a:gd name="T35" fmla="*/ 73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5" h="1710">
                  <a:moveTo>
                    <a:pt x="0" y="1710"/>
                  </a:moveTo>
                  <a:cubicBezTo>
                    <a:pt x="0" y="1139"/>
                    <a:pt x="0" y="570"/>
                    <a:pt x="0" y="0"/>
                  </a:cubicBezTo>
                  <a:cubicBezTo>
                    <a:pt x="682" y="0"/>
                    <a:pt x="1363" y="0"/>
                    <a:pt x="2045" y="0"/>
                  </a:cubicBezTo>
                  <a:cubicBezTo>
                    <a:pt x="2045" y="569"/>
                    <a:pt x="2045" y="1139"/>
                    <a:pt x="2045" y="1710"/>
                  </a:cubicBezTo>
                  <a:cubicBezTo>
                    <a:pt x="1364" y="1710"/>
                    <a:pt x="683" y="1710"/>
                    <a:pt x="0" y="1710"/>
                  </a:cubicBezTo>
                  <a:close/>
                  <a:moveTo>
                    <a:pt x="1972" y="1637"/>
                  </a:moveTo>
                  <a:cubicBezTo>
                    <a:pt x="1972" y="1198"/>
                    <a:pt x="1972" y="759"/>
                    <a:pt x="1972" y="320"/>
                  </a:cubicBezTo>
                  <a:cubicBezTo>
                    <a:pt x="1339" y="320"/>
                    <a:pt x="707" y="320"/>
                    <a:pt x="74" y="320"/>
                  </a:cubicBezTo>
                  <a:cubicBezTo>
                    <a:pt x="74" y="759"/>
                    <a:pt x="74" y="1198"/>
                    <a:pt x="74" y="1637"/>
                  </a:cubicBezTo>
                  <a:cubicBezTo>
                    <a:pt x="707" y="1637"/>
                    <a:pt x="1339" y="1637"/>
                    <a:pt x="1972" y="1637"/>
                  </a:cubicBezTo>
                  <a:close/>
                  <a:moveTo>
                    <a:pt x="1973" y="73"/>
                  </a:moveTo>
                  <a:cubicBezTo>
                    <a:pt x="1338" y="73"/>
                    <a:pt x="706" y="73"/>
                    <a:pt x="72" y="73"/>
                  </a:cubicBezTo>
                  <a:cubicBezTo>
                    <a:pt x="72" y="123"/>
                    <a:pt x="72" y="171"/>
                    <a:pt x="72" y="218"/>
                  </a:cubicBezTo>
                  <a:cubicBezTo>
                    <a:pt x="72" y="246"/>
                    <a:pt x="72" y="246"/>
                    <a:pt x="99" y="246"/>
                  </a:cubicBezTo>
                  <a:cubicBezTo>
                    <a:pt x="712" y="246"/>
                    <a:pt x="1326" y="246"/>
                    <a:pt x="1939" y="246"/>
                  </a:cubicBezTo>
                  <a:cubicBezTo>
                    <a:pt x="1947" y="246"/>
                    <a:pt x="1955" y="247"/>
                    <a:pt x="1963" y="245"/>
                  </a:cubicBezTo>
                  <a:cubicBezTo>
                    <a:pt x="1967" y="244"/>
                    <a:pt x="1973" y="238"/>
                    <a:pt x="1973" y="234"/>
                  </a:cubicBezTo>
                  <a:cubicBezTo>
                    <a:pt x="1974" y="181"/>
                    <a:pt x="1973" y="128"/>
                    <a:pt x="1973" y="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32" name="Freeform 6"/>
            <p:cNvSpPr>
              <a:spLocks noEditPoints="1"/>
            </p:cNvSpPr>
            <p:nvPr/>
          </p:nvSpPr>
          <p:spPr bwMode="auto">
            <a:xfrm>
              <a:off x="4889846" y="2270285"/>
              <a:ext cx="194688" cy="194688"/>
            </a:xfrm>
            <a:custGeom>
              <a:avLst/>
              <a:gdLst>
                <a:gd name="T0" fmla="*/ 0 w 496"/>
                <a:gd name="T1" fmla="*/ 496 h 496"/>
                <a:gd name="T2" fmla="*/ 0 w 496"/>
                <a:gd name="T3" fmla="*/ 0 h 496"/>
                <a:gd name="T4" fmla="*/ 496 w 496"/>
                <a:gd name="T5" fmla="*/ 0 h 496"/>
                <a:gd name="T6" fmla="*/ 496 w 496"/>
                <a:gd name="T7" fmla="*/ 496 h 496"/>
                <a:gd name="T8" fmla="*/ 0 w 496"/>
                <a:gd name="T9" fmla="*/ 496 h 496"/>
                <a:gd name="T10" fmla="*/ 423 w 496"/>
                <a:gd name="T11" fmla="*/ 74 h 496"/>
                <a:gd name="T12" fmla="*/ 411 w 496"/>
                <a:gd name="T13" fmla="*/ 72 h 496"/>
                <a:gd name="T14" fmla="*/ 89 w 496"/>
                <a:gd name="T15" fmla="*/ 72 h 496"/>
                <a:gd name="T16" fmla="*/ 72 w 496"/>
                <a:gd name="T17" fmla="*/ 91 h 496"/>
                <a:gd name="T18" fmla="*/ 72 w 496"/>
                <a:gd name="T19" fmla="*/ 403 h 496"/>
                <a:gd name="T20" fmla="*/ 93 w 496"/>
                <a:gd name="T21" fmla="*/ 424 h 496"/>
                <a:gd name="T22" fmla="*/ 403 w 496"/>
                <a:gd name="T23" fmla="*/ 424 h 496"/>
                <a:gd name="T24" fmla="*/ 423 w 496"/>
                <a:gd name="T25" fmla="*/ 422 h 496"/>
                <a:gd name="T26" fmla="*/ 423 w 496"/>
                <a:gd name="T27" fmla="*/ 74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6" h="496">
                  <a:moveTo>
                    <a:pt x="0" y="496"/>
                  </a:moveTo>
                  <a:cubicBezTo>
                    <a:pt x="0" y="330"/>
                    <a:pt x="0" y="166"/>
                    <a:pt x="0" y="0"/>
                  </a:cubicBezTo>
                  <a:cubicBezTo>
                    <a:pt x="165" y="0"/>
                    <a:pt x="330" y="0"/>
                    <a:pt x="496" y="0"/>
                  </a:cubicBezTo>
                  <a:cubicBezTo>
                    <a:pt x="496" y="165"/>
                    <a:pt x="496" y="330"/>
                    <a:pt x="496" y="496"/>
                  </a:cubicBezTo>
                  <a:cubicBezTo>
                    <a:pt x="331" y="496"/>
                    <a:pt x="166" y="496"/>
                    <a:pt x="0" y="496"/>
                  </a:cubicBezTo>
                  <a:close/>
                  <a:moveTo>
                    <a:pt x="423" y="74"/>
                  </a:moveTo>
                  <a:cubicBezTo>
                    <a:pt x="417" y="73"/>
                    <a:pt x="414" y="72"/>
                    <a:pt x="411" y="72"/>
                  </a:cubicBezTo>
                  <a:cubicBezTo>
                    <a:pt x="304" y="72"/>
                    <a:pt x="196" y="73"/>
                    <a:pt x="89" y="72"/>
                  </a:cubicBezTo>
                  <a:cubicBezTo>
                    <a:pt x="74" y="72"/>
                    <a:pt x="72" y="78"/>
                    <a:pt x="72" y="91"/>
                  </a:cubicBezTo>
                  <a:cubicBezTo>
                    <a:pt x="72" y="195"/>
                    <a:pt x="72" y="299"/>
                    <a:pt x="72" y="403"/>
                  </a:cubicBezTo>
                  <a:cubicBezTo>
                    <a:pt x="72" y="420"/>
                    <a:pt x="77" y="424"/>
                    <a:pt x="93" y="424"/>
                  </a:cubicBezTo>
                  <a:cubicBezTo>
                    <a:pt x="197" y="423"/>
                    <a:pt x="300" y="424"/>
                    <a:pt x="403" y="424"/>
                  </a:cubicBezTo>
                  <a:cubicBezTo>
                    <a:pt x="409" y="424"/>
                    <a:pt x="416" y="423"/>
                    <a:pt x="423" y="422"/>
                  </a:cubicBezTo>
                  <a:cubicBezTo>
                    <a:pt x="423" y="305"/>
                    <a:pt x="423" y="190"/>
                    <a:pt x="423" y="7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33" name="Freeform 7"/>
            <p:cNvSpPr>
              <a:spLocks noEditPoints="1"/>
            </p:cNvSpPr>
            <p:nvPr/>
          </p:nvSpPr>
          <p:spPr bwMode="auto">
            <a:xfrm>
              <a:off x="4433408" y="2270285"/>
              <a:ext cx="195070" cy="194688"/>
            </a:xfrm>
            <a:custGeom>
              <a:avLst/>
              <a:gdLst>
                <a:gd name="T0" fmla="*/ 0 w 497"/>
                <a:gd name="T1" fmla="*/ 496 h 496"/>
                <a:gd name="T2" fmla="*/ 0 w 497"/>
                <a:gd name="T3" fmla="*/ 0 h 496"/>
                <a:gd name="T4" fmla="*/ 497 w 497"/>
                <a:gd name="T5" fmla="*/ 0 h 496"/>
                <a:gd name="T6" fmla="*/ 497 w 497"/>
                <a:gd name="T7" fmla="*/ 496 h 496"/>
                <a:gd name="T8" fmla="*/ 0 w 497"/>
                <a:gd name="T9" fmla="*/ 496 h 496"/>
                <a:gd name="T10" fmla="*/ 74 w 497"/>
                <a:gd name="T11" fmla="*/ 422 h 496"/>
                <a:gd name="T12" fmla="*/ 86 w 497"/>
                <a:gd name="T13" fmla="*/ 424 h 496"/>
                <a:gd name="T14" fmla="*/ 408 w 497"/>
                <a:gd name="T15" fmla="*/ 424 h 496"/>
                <a:gd name="T16" fmla="*/ 425 w 497"/>
                <a:gd name="T17" fmla="*/ 405 h 496"/>
                <a:gd name="T18" fmla="*/ 425 w 497"/>
                <a:gd name="T19" fmla="*/ 91 h 496"/>
                <a:gd name="T20" fmla="*/ 423 w 497"/>
                <a:gd name="T21" fmla="*/ 74 h 496"/>
                <a:gd name="T22" fmla="*/ 74 w 497"/>
                <a:gd name="T23" fmla="*/ 74 h 496"/>
                <a:gd name="T24" fmla="*/ 74 w 497"/>
                <a:gd name="T25" fmla="*/ 42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6">
                  <a:moveTo>
                    <a:pt x="0" y="496"/>
                  </a:moveTo>
                  <a:cubicBezTo>
                    <a:pt x="0" y="330"/>
                    <a:pt x="0" y="166"/>
                    <a:pt x="0" y="0"/>
                  </a:cubicBezTo>
                  <a:cubicBezTo>
                    <a:pt x="166" y="0"/>
                    <a:pt x="330" y="0"/>
                    <a:pt x="497" y="0"/>
                  </a:cubicBezTo>
                  <a:cubicBezTo>
                    <a:pt x="497" y="165"/>
                    <a:pt x="497" y="330"/>
                    <a:pt x="497" y="496"/>
                  </a:cubicBezTo>
                  <a:cubicBezTo>
                    <a:pt x="332" y="496"/>
                    <a:pt x="167" y="496"/>
                    <a:pt x="0" y="496"/>
                  </a:cubicBezTo>
                  <a:close/>
                  <a:moveTo>
                    <a:pt x="74" y="422"/>
                  </a:moveTo>
                  <a:cubicBezTo>
                    <a:pt x="80" y="423"/>
                    <a:pt x="83" y="424"/>
                    <a:pt x="86" y="424"/>
                  </a:cubicBezTo>
                  <a:cubicBezTo>
                    <a:pt x="193" y="424"/>
                    <a:pt x="301" y="423"/>
                    <a:pt x="408" y="424"/>
                  </a:cubicBezTo>
                  <a:cubicBezTo>
                    <a:pt x="423" y="424"/>
                    <a:pt x="425" y="418"/>
                    <a:pt x="425" y="405"/>
                  </a:cubicBezTo>
                  <a:cubicBezTo>
                    <a:pt x="425" y="300"/>
                    <a:pt x="425" y="196"/>
                    <a:pt x="425" y="91"/>
                  </a:cubicBezTo>
                  <a:cubicBezTo>
                    <a:pt x="425" y="85"/>
                    <a:pt x="424" y="80"/>
                    <a:pt x="423" y="74"/>
                  </a:cubicBezTo>
                  <a:cubicBezTo>
                    <a:pt x="306" y="74"/>
                    <a:pt x="190" y="74"/>
                    <a:pt x="74" y="74"/>
                  </a:cubicBezTo>
                  <a:cubicBezTo>
                    <a:pt x="74" y="191"/>
                    <a:pt x="74" y="306"/>
                    <a:pt x="74" y="42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34" name="Freeform 8"/>
            <p:cNvSpPr>
              <a:spLocks noEditPoints="1"/>
            </p:cNvSpPr>
            <p:nvPr/>
          </p:nvSpPr>
          <p:spPr bwMode="auto">
            <a:xfrm>
              <a:off x="4661913" y="2270285"/>
              <a:ext cx="194115" cy="194688"/>
            </a:xfrm>
            <a:custGeom>
              <a:avLst/>
              <a:gdLst>
                <a:gd name="T0" fmla="*/ 0 w 495"/>
                <a:gd name="T1" fmla="*/ 496 h 496"/>
                <a:gd name="T2" fmla="*/ 0 w 495"/>
                <a:gd name="T3" fmla="*/ 0 h 496"/>
                <a:gd name="T4" fmla="*/ 495 w 495"/>
                <a:gd name="T5" fmla="*/ 0 h 496"/>
                <a:gd name="T6" fmla="*/ 495 w 495"/>
                <a:gd name="T7" fmla="*/ 496 h 496"/>
                <a:gd name="T8" fmla="*/ 0 w 495"/>
                <a:gd name="T9" fmla="*/ 496 h 496"/>
                <a:gd name="T10" fmla="*/ 423 w 495"/>
                <a:gd name="T11" fmla="*/ 74 h 496"/>
                <a:gd name="T12" fmla="*/ 74 w 495"/>
                <a:gd name="T13" fmla="*/ 74 h 496"/>
                <a:gd name="T14" fmla="*/ 74 w 495"/>
                <a:gd name="T15" fmla="*/ 422 h 496"/>
                <a:gd name="T16" fmla="*/ 423 w 495"/>
                <a:gd name="T17" fmla="*/ 422 h 496"/>
                <a:gd name="T18" fmla="*/ 423 w 495"/>
                <a:gd name="T19" fmla="*/ 74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5" h="496">
                  <a:moveTo>
                    <a:pt x="0" y="496"/>
                  </a:moveTo>
                  <a:cubicBezTo>
                    <a:pt x="0" y="331"/>
                    <a:pt x="0" y="166"/>
                    <a:pt x="0" y="0"/>
                  </a:cubicBezTo>
                  <a:cubicBezTo>
                    <a:pt x="165" y="0"/>
                    <a:pt x="329" y="0"/>
                    <a:pt x="495" y="0"/>
                  </a:cubicBezTo>
                  <a:cubicBezTo>
                    <a:pt x="495" y="165"/>
                    <a:pt x="495" y="330"/>
                    <a:pt x="495" y="496"/>
                  </a:cubicBezTo>
                  <a:cubicBezTo>
                    <a:pt x="331" y="496"/>
                    <a:pt x="166" y="496"/>
                    <a:pt x="0" y="496"/>
                  </a:cubicBezTo>
                  <a:close/>
                  <a:moveTo>
                    <a:pt x="423" y="74"/>
                  </a:moveTo>
                  <a:cubicBezTo>
                    <a:pt x="305" y="74"/>
                    <a:pt x="189" y="74"/>
                    <a:pt x="74" y="74"/>
                  </a:cubicBezTo>
                  <a:cubicBezTo>
                    <a:pt x="74" y="191"/>
                    <a:pt x="74" y="307"/>
                    <a:pt x="74" y="422"/>
                  </a:cubicBezTo>
                  <a:cubicBezTo>
                    <a:pt x="191" y="422"/>
                    <a:pt x="306" y="422"/>
                    <a:pt x="423" y="422"/>
                  </a:cubicBezTo>
                  <a:cubicBezTo>
                    <a:pt x="423" y="306"/>
                    <a:pt x="423" y="191"/>
                    <a:pt x="423" y="7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35" name="Freeform 9"/>
            <p:cNvSpPr>
              <a:spLocks/>
            </p:cNvSpPr>
            <p:nvPr/>
          </p:nvSpPr>
          <p:spPr bwMode="auto">
            <a:xfrm>
              <a:off x="4433981" y="2043881"/>
              <a:ext cx="27703" cy="27894"/>
            </a:xfrm>
            <a:custGeom>
              <a:avLst/>
              <a:gdLst>
                <a:gd name="T0" fmla="*/ 71 w 71"/>
                <a:gd name="T1" fmla="*/ 0 h 71"/>
                <a:gd name="T2" fmla="*/ 71 w 71"/>
                <a:gd name="T3" fmla="*/ 71 h 71"/>
                <a:gd name="T4" fmla="*/ 0 w 71"/>
                <a:gd name="T5" fmla="*/ 71 h 71"/>
                <a:gd name="T6" fmla="*/ 0 w 71"/>
                <a:gd name="T7" fmla="*/ 0 h 71"/>
                <a:gd name="T8" fmla="*/ 71 w 71"/>
                <a:gd name="T9" fmla="*/ 0 h 71"/>
              </a:gdLst>
              <a:ahLst/>
              <a:cxnLst>
                <a:cxn ang="0">
                  <a:pos x="T0" y="T1"/>
                </a:cxn>
                <a:cxn ang="0">
                  <a:pos x="T2" y="T3"/>
                </a:cxn>
                <a:cxn ang="0">
                  <a:pos x="T4" y="T5"/>
                </a:cxn>
                <a:cxn ang="0">
                  <a:pos x="T6" y="T7"/>
                </a:cxn>
                <a:cxn ang="0">
                  <a:pos x="T8" y="T9"/>
                </a:cxn>
              </a:cxnLst>
              <a:rect l="0" t="0" r="r" b="b"/>
              <a:pathLst>
                <a:path w="71" h="71">
                  <a:moveTo>
                    <a:pt x="71" y="0"/>
                  </a:moveTo>
                  <a:cubicBezTo>
                    <a:pt x="71" y="25"/>
                    <a:pt x="71" y="47"/>
                    <a:pt x="71" y="71"/>
                  </a:cubicBezTo>
                  <a:cubicBezTo>
                    <a:pt x="47" y="71"/>
                    <a:pt x="24" y="71"/>
                    <a:pt x="0" y="71"/>
                  </a:cubicBezTo>
                  <a:cubicBezTo>
                    <a:pt x="0" y="48"/>
                    <a:pt x="0" y="25"/>
                    <a:pt x="0" y="0"/>
                  </a:cubicBezTo>
                  <a:cubicBezTo>
                    <a:pt x="23" y="0"/>
                    <a:pt x="47" y="0"/>
                    <a:pt x="7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36" name="Freeform 10"/>
            <p:cNvSpPr>
              <a:spLocks/>
            </p:cNvSpPr>
            <p:nvPr/>
          </p:nvSpPr>
          <p:spPr bwMode="auto">
            <a:xfrm>
              <a:off x="4434363" y="2207045"/>
              <a:ext cx="27321" cy="27894"/>
            </a:xfrm>
            <a:custGeom>
              <a:avLst/>
              <a:gdLst>
                <a:gd name="T0" fmla="*/ 0 w 70"/>
                <a:gd name="T1" fmla="*/ 0 h 71"/>
                <a:gd name="T2" fmla="*/ 70 w 70"/>
                <a:gd name="T3" fmla="*/ 0 h 71"/>
                <a:gd name="T4" fmla="*/ 70 w 70"/>
                <a:gd name="T5" fmla="*/ 71 h 71"/>
                <a:gd name="T6" fmla="*/ 0 w 70"/>
                <a:gd name="T7" fmla="*/ 71 h 71"/>
                <a:gd name="T8" fmla="*/ 0 w 70"/>
                <a:gd name="T9" fmla="*/ 0 h 71"/>
              </a:gdLst>
              <a:ahLst/>
              <a:cxnLst>
                <a:cxn ang="0">
                  <a:pos x="T0" y="T1"/>
                </a:cxn>
                <a:cxn ang="0">
                  <a:pos x="T2" y="T3"/>
                </a:cxn>
                <a:cxn ang="0">
                  <a:pos x="T4" y="T5"/>
                </a:cxn>
                <a:cxn ang="0">
                  <a:pos x="T6" y="T7"/>
                </a:cxn>
                <a:cxn ang="0">
                  <a:pos x="T8" y="T9"/>
                </a:cxn>
              </a:cxnLst>
              <a:rect l="0" t="0" r="r" b="b"/>
              <a:pathLst>
                <a:path w="70" h="71">
                  <a:moveTo>
                    <a:pt x="0" y="0"/>
                  </a:moveTo>
                  <a:cubicBezTo>
                    <a:pt x="23" y="0"/>
                    <a:pt x="46" y="0"/>
                    <a:pt x="70" y="0"/>
                  </a:cubicBezTo>
                  <a:cubicBezTo>
                    <a:pt x="70" y="23"/>
                    <a:pt x="70" y="46"/>
                    <a:pt x="70" y="71"/>
                  </a:cubicBezTo>
                  <a:cubicBezTo>
                    <a:pt x="47" y="71"/>
                    <a:pt x="25" y="71"/>
                    <a:pt x="0" y="71"/>
                  </a:cubicBezTo>
                  <a:cubicBezTo>
                    <a:pt x="0" y="48"/>
                    <a:pt x="0" y="25"/>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37" name="Freeform 11"/>
            <p:cNvSpPr>
              <a:spLocks/>
            </p:cNvSpPr>
            <p:nvPr/>
          </p:nvSpPr>
          <p:spPr bwMode="auto">
            <a:xfrm>
              <a:off x="5056640" y="2207045"/>
              <a:ext cx="28277" cy="27894"/>
            </a:xfrm>
            <a:custGeom>
              <a:avLst/>
              <a:gdLst>
                <a:gd name="T0" fmla="*/ 72 w 72"/>
                <a:gd name="T1" fmla="*/ 0 h 71"/>
                <a:gd name="T2" fmla="*/ 72 w 72"/>
                <a:gd name="T3" fmla="*/ 71 h 71"/>
                <a:gd name="T4" fmla="*/ 0 w 72"/>
                <a:gd name="T5" fmla="*/ 71 h 71"/>
                <a:gd name="T6" fmla="*/ 0 w 72"/>
                <a:gd name="T7" fmla="*/ 0 h 71"/>
                <a:gd name="T8" fmla="*/ 72 w 72"/>
                <a:gd name="T9" fmla="*/ 0 h 71"/>
              </a:gdLst>
              <a:ahLst/>
              <a:cxnLst>
                <a:cxn ang="0">
                  <a:pos x="T0" y="T1"/>
                </a:cxn>
                <a:cxn ang="0">
                  <a:pos x="T2" y="T3"/>
                </a:cxn>
                <a:cxn ang="0">
                  <a:pos x="T4" y="T5"/>
                </a:cxn>
                <a:cxn ang="0">
                  <a:pos x="T6" y="T7"/>
                </a:cxn>
                <a:cxn ang="0">
                  <a:pos x="T8" y="T9"/>
                </a:cxn>
              </a:cxnLst>
              <a:rect l="0" t="0" r="r" b="b"/>
              <a:pathLst>
                <a:path w="72" h="71">
                  <a:moveTo>
                    <a:pt x="72" y="0"/>
                  </a:moveTo>
                  <a:cubicBezTo>
                    <a:pt x="72" y="24"/>
                    <a:pt x="72" y="47"/>
                    <a:pt x="72" y="71"/>
                  </a:cubicBezTo>
                  <a:cubicBezTo>
                    <a:pt x="48" y="71"/>
                    <a:pt x="24" y="71"/>
                    <a:pt x="0" y="71"/>
                  </a:cubicBezTo>
                  <a:cubicBezTo>
                    <a:pt x="0" y="47"/>
                    <a:pt x="0" y="24"/>
                    <a:pt x="0" y="0"/>
                  </a:cubicBezTo>
                  <a:cubicBezTo>
                    <a:pt x="24" y="0"/>
                    <a:pt x="47" y="0"/>
                    <a:pt x="7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38" name="Freeform 12"/>
            <p:cNvSpPr>
              <a:spLocks/>
            </p:cNvSpPr>
            <p:nvPr/>
          </p:nvSpPr>
          <p:spPr bwMode="auto">
            <a:xfrm>
              <a:off x="5056640" y="2043881"/>
              <a:ext cx="28277" cy="27894"/>
            </a:xfrm>
            <a:custGeom>
              <a:avLst/>
              <a:gdLst>
                <a:gd name="T0" fmla="*/ 72 w 72"/>
                <a:gd name="T1" fmla="*/ 71 h 71"/>
                <a:gd name="T2" fmla="*/ 0 w 72"/>
                <a:gd name="T3" fmla="*/ 71 h 71"/>
                <a:gd name="T4" fmla="*/ 0 w 72"/>
                <a:gd name="T5" fmla="*/ 0 h 71"/>
                <a:gd name="T6" fmla="*/ 72 w 72"/>
                <a:gd name="T7" fmla="*/ 0 h 71"/>
                <a:gd name="T8" fmla="*/ 72 w 72"/>
                <a:gd name="T9" fmla="*/ 71 h 71"/>
              </a:gdLst>
              <a:ahLst/>
              <a:cxnLst>
                <a:cxn ang="0">
                  <a:pos x="T0" y="T1"/>
                </a:cxn>
                <a:cxn ang="0">
                  <a:pos x="T2" y="T3"/>
                </a:cxn>
                <a:cxn ang="0">
                  <a:pos x="T4" y="T5"/>
                </a:cxn>
                <a:cxn ang="0">
                  <a:pos x="T6" y="T7"/>
                </a:cxn>
                <a:cxn ang="0">
                  <a:pos x="T8" y="T9"/>
                </a:cxn>
              </a:cxnLst>
              <a:rect l="0" t="0" r="r" b="b"/>
              <a:pathLst>
                <a:path w="72" h="71">
                  <a:moveTo>
                    <a:pt x="72" y="71"/>
                  </a:moveTo>
                  <a:cubicBezTo>
                    <a:pt x="47" y="71"/>
                    <a:pt x="24" y="71"/>
                    <a:pt x="0" y="71"/>
                  </a:cubicBezTo>
                  <a:cubicBezTo>
                    <a:pt x="0" y="47"/>
                    <a:pt x="0" y="24"/>
                    <a:pt x="0" y="0"/>
                  </a:cubicBezTo>
                  <a:cubicBezTo>
                    <a:pt x="23" y="0"/>
                    <a:pt x="47" y="0"/>
                    <a:pt x="72" y="0"/>
                  </a:cubicBezTo>
                  <a:cubicBezTo>
                    <a:pt x="72" y="24"/>
                    <a:pt x="72" y="47"/>
                    <a:pt x="72" y="7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39" name="Freeform 13"/>
            <p:cNvSpPr>
              <a:spLocks/>
            </p:cNvSpPr>
            <p:nvPr/>
          </p:nvSpPr>
          <p:spPr bwMode="auto">
            <a:xfrm>
              <a:off x="4491108" y="2043881"/>
              <a:ext cx="27130" cy="27512"/>
            </a:xfrm>
            <a:custGeom>
              <a:avLst/>
              <a:gdLst>
                <a:gd name="T0" fmla="*/ 0 w 69"/>
                <a:gd name="T1" fmla="*/ 70 h 70"/>
                <a:gd name="T2" fmla="*/ 0 w 69"/>
                <a:gd name="T3" fmla="*/ 0 h 70"/>
                <a:gd name="T4" fmla="*/ 69 w 69"/>
                <a:gd name="T5" fmla="*/ 0 h 70"/>
                <a:gd name="T6" fmla="*/ 69 w 69"/>
                <a:gd name="T7" fmla="*/ 70 h 70"/>
                <a:gd name="T8" fmla="*/ 0 w 69"/>
                <a:gd name="T9" fmla="*/ 70 h 70"/>
              </a:gdLst>
              <a:ahLst/>
              <a:cxnLst>
                <a:cxn ang="0">
                  <a:pos x="T0" y="T1"/>
                </a:cxn>
                <a:cxn ang="0">
                  <a:pos x="T2" y="T3"/>
                </a:cxn>
                <a:cxn ang="0">
                  <a:pos x="T4" y="T5"/>
                </a:cxn>
                <a:cxn ang="0">
                  <a:pos x="T6" y="T7"/>
                </a:cxn>
                <a:cxn ang="0">
                  <a:pos x="T8" y="T9"/>
                </a:cxn>
              </a:cxnLst>
              <a:rect l="0" t="0" r="r" b="b"/>
              <a:pathLst>
                <a:path w="69" h="70">
                  <a:moveTo>
                    <a:pt x="0" y="70"/>
                  </a:moveTo>
                  <a:cubicBezTo>
                    <a:pt x="0" y="46"/>
                    <a:pt x="0" y="24"/>
                    <a:pt x="0" y="0"/>
                  </a:cubicBezTo>
                  <a:cubicBezTo>
                    <a:pt x="23" y="0"/>
                    <a:pt x="45" y="0"/>
                    <a:pt x="69" y="0"/>
                  </a:cubicBezTo>
                  <a:cubicBezTo>
                    <a:pt x="69" y="23"/>
                    <a:pt x="69" y="45"/>
                    <a:pt x="69" y="70"/>
                  </a:cubicBezTo>
                  <a:cubicBezTo>
                    <a:pt x="47" y="70"/>
                    <a:pt x="24" y="70"/>
                    <a:pt x="0"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40" name="Freeform 14"/>
            <p:cNvSpPr>
              <a:spLocks/>
            </p:cNvSpPr>
            <p:nvPr/>
          </p:nvSpPr>
          <p:spPr bwMode="auto">
            <a:xfrm>
              <a:off x="4547661" y="2043499"/>
              <a:ext cx="27130" cy="27894"/>
            </a:xfrm>
            <a:custGeom>
              <a:avLst/>
              <a:gdLst>
                <a:gd name="T0" fmla="*/ 0 w 69"/>
                <a:gd name="T1" fmla="*/ 0 h 71"/>
                <a:gd name="T2" fmla="*/ 69 w 69"/>
                <a:gd name="T3" fmla="*/ 0 h 71"/>
                <a:gd name="T4" fmla="*/ 69 w 69"/>
                <a:gd name="T5" fmla="*/ 71 h 71"/>
                <a:gd name="T6" fmla="*/ 0 w 69"/>
                <a:gd name="T7" fmla="*/ 71 h 71"/>
                <a:gd name="T8" fmla="*/ 0 w 69"/>
                <a:gd name="T9" fmla="*/ 0 h 71"/>
              </a:gdLst>
              <a:ahLst/>
              <a:cxnLst>
                <a:cxn ang="0">
                  <a:pos x="T0" y="T1"/>
                </a:cxn>
                <a:cxn ang="0">
                  <a:pos x="T2" y="T3"/>
                </a:cxn>
                <a:cxn ang="0">
                  <a:pos x="T4" y="T5"/>
                </a:cxn>
                <a:cxn ang="0">
                  <a:pos x="T6" y="T7"/>
                </a:cxn>
                <a:cxn ang="0">
                  <a:pos x="T8" y="T9"/>
                </a:cxn>
              </a:cxnLst>
              <a:rect l="0" t="0" r="r" b="b"/>
              <a:pathLst>
                <a:path w="69" h="71">
                  <a:moveTo>
                    <a:pt x="0" y="0"/>
                  </a:moveTo>
                  <a:cubicBezTo>
                    <a:pt x="24" y="0"/>
                    <a:pt x="46" y="0"/>
                    <a:pt x="69" y="0"/>
                  </a:cubicBezTo>
                  <a:cubicBezTo>
                    <a:pt x="69" y="24"/>
                    <a:pt x="69" y="46"/>
                    <a:pt x="69" y="71"/>
                  </a:cubicBezTo>
                  <a:cubicBezTo>
                    <a:pt x="47" y="71"/>
                    <a:pt x="24" y="71"/>
                    <a:pt x="0" y="71"/>
                  </a:cubicBezTo>
                  <a:cubicBezTo>
                    <a:pt x="0" y="48"/>
                    <a:pt x="0" y="25"/>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41" name="Freeform 15"/>
            <p:cNvSpPr>
              <a:spLocks/>
            </p:cNvSpPr>
            <p:nvPr/>
          </p:nvSpPr>
          <p:spPr bwMode="auto">
            <a:xfrm>
              <a:off x="4604214" y="2043881"/>
              <a:ext cx="27130" cy="27894"/>
            </a:xfrm>
            <a:custGeom>
              <a:avLst/>
              <a:gdLst>
                <a:gd name="T0" fmla="*/ 0 w 69"/>
                <a:gd name="T1" fmla="*/ 71 h 71"/>
                <a:gd name="T2" fmla="*/ 0 w 69"/>
                <a:gd name="T3" fmla="*/ 0 h 71"/>
                <a:gd name="T4" fmla="*/ 69 w 69"/>
                <a:gd name="T5" fmla="*/ 0 h 71"/>
                <a:gd name="T6" fmla="*/ 69 w 69"/>
                <a:gd name="T7" fmla="*/ 71 h 71"/>
                <a:gd name="T8" fmla="*/ 0 w 69"/>
                <a:gd name="T9" fmla="*/ 71 h 71"/>
              </a:gdLst>
              <a:ahLst/>
              <a:cxnLst>
                <a:cxn ang="0">
                  <a:pos x="T0" y="T1"/>
                </a:cxn>
                <a:cxn ang="0">
                  <a:pos x="T2" y="T3"/>
                </a:cxn>
                <a:cxn ang="0">
                  <a:pos x="T4" y="T5"/>
                </a:cxn>
                <a:cxn ang="0">
                  <a:pos x="T6" y="T7"/>
                </a:cxn>
                <a:cxn ang="0">
                  <a:pos x="T8" y="T9"/>
                </a:cxn>
              </a:cxnLst>
              <a:rect l="0" t="0" r="r" b="b"/>
              <a:pathLst>
                <a:path w="69" h="71">
                  <a:moveTo>
                    <a:pt x="0" y="71"/>
                  </a:moveTo>
                  <a:cubicBezTo>
                    <a:pt x="0" y="47"/>
                    <a:pt x="0" y="24"/>
                    <a:pt x="0" y="0"/>
                  </a:cubicBezTo>
                  <a:cubicBezTo>
                    <a:pt x="23" y="0"/>
                    <a:pt x="45" y="0"/>
                    <a:pt x="69" y="0"/>
                  </a:cubicBezTo>
                  <a:cubicBezTo>
                    <a:pt x="69" y="23"/>
                    <a:pt x="69" y="46"/>
                    <a:pt x="69" y="71"/>
                  </a:cubicBezTo>
                  <a:cubicBezTo>
                    <a:pt x="47" y="71"/>
                    <a:pt x="24" y="71"/>
                    <a:pt x="0" y="7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42" name="Freeform 16"/>
            <p:cNvSpPr>
              <a:spLocks/>
            </p:cNvSpPr>
            <p:nvPr/>
          </p:nvSpPr>
          <p:spPr bwMode="auto">
            <a:xfrm>
              <a:off x="4660767" y="2043881"/>
              <a:ext cx="27321" cy="27512"/>
            </a:xfrm>
            <a:custGeom>
              <a:avLst/>
              <a:gdLst>
                <a:gd name="T0" fmla="*/ 0 w 70"/>
                <a:gd name="T1" fmla="*/ 0 h 70"/>
                <a:gd name="T2" fmla="*/ 70 w 70"/>
                <a:gd name="T3" fmla="*/ 0 h 70"/>
                <a:gd name="T4" fmla="*/ 70 w 70"/>
                <a:gd name="T5" fmla="*/ 70 h 70"/>
                <a:gd name="T6" fmla="*/ 0 w 70"/>
                <a:gd name="T7" fmla="*/ 70 h 70"/>
                <a:gd name="T8" fmla="*/ 0 w 70"/>
                <a:gd name="T9" fmla="*/ 0 h 70"/>
              </a:gdLst>
              <a:ahLst/>
              <a:cxnLst>
                <a:cxn ang="0">
                  <a:pos x="T0" y="T1"/>
                </a:cxn>
                <a:cxn ang="0">
                  <a:pos x="T2" y="T3"/>
                </a:cxn>
                <a:cxn ang="0">
                  <a:pos x="T4" y="T5"/>
                </a:cxn>
                <a:cxn ang="0">
                  <a:pos x="T6" y="T7"/>
                </a:cxn>
                <a:cxn ang="0">
                  <a:pos x="T8" y="T9"/>
                </a:cxn>
              </a:cxnLst>
              <a:rect l="0" t="0" r="r" b="b"/>
              <a:pathLst>
                <a:path w="70" h="70">
                  <a:moveTo>
                    <a:pt x="0" y="0"/>
                  </a:moveTo>
                  <a:cubicBezTo>
                    <a:pt x="24" y="0"/>
                    <a:pt x="46" y="0"/>
                    <a:pt x="70" y="0"/>
                  </a:cubicBezTo>
                  <a:cubicBezTo>
                    <a:pt x="70" y="23"/>
                    <a:pt x="70" y="46"/>
                    <a:pt x="70" y="70"/>
                  </a:cubicBezTo>
                  <a:cubicBezTo>
                    <a:pt x="47" y="70"/>
                    <a:pt x="24" y="70"/>
                    <a:pt x="0" y="70"/>
                  </a:cubicBezTo>
                  <a:cubicBezTo>
                    <a:pt x="0" y="47"/>
                    <a:pt x="0" y="24"/>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43" name="Freeform 17"/>
            <p:cNvSpPr>
              <a:spLocks/>
            </p:cNvSpPr>
            <p:nvPr/>
          </p:nvSpPr>
          <p:spPr bwMode="auto">
            <a:xfrm>
              <a:off x="4717129" y="2043881"/>
              <a:ext cx="27512" cy="27512"/>
            </a:xfrm>
            <a:custGeom>
              <a:avLst/>
              <a:gdLst>
                <a:gd name="T0" fmla="*/ 0 w 70"/>
                <a:gd name="T1" fmla="*/ 0 h 70"/>
                <a:gd name="T2" fmla="*/ 70 w 70"/>
                <a:gd name="T3" fmla="*/ 0 h 70"/>
                <a:gd name="T4" fmla="*/ 70 w 70"/>
                <a:gd name="T5" fmla="*/ 70 h 70"/>
                <a:gd name="T6" fmla="*/ 0 w 70"/>
                <a:gd name="T7" fmla="*/ 70 h 70"/>
                <a:gd name="T8" fmla="*/ 0 w 70"/>
                <a:gd name="T9" fmla="*/ 0 h 70"/>
              </a:gdLst>
              <a:ahLst/>
              <a:cxnLst>
                <a:cxn ang="0">
                  <a:pos x="T0" y="T1"/>
                </a:cxn>
                <a:cxn ang="0">
                  <a:pos x="T2" y="T3"/>
                </a:cxn>
                <a:cxn ang="0">
                  <a:pos x="T4" y="T5"/>
                </a:cxn>
                <a:cxn ang="0">
                  <a:pos x="T6" y="T7"/>
                </a:cxn>
                <a:cxn ang="0">
                  <a:pos x="T8" y="T9"/>
                </a:cxn>
              </a:cxnLst>
              <a:rect l="0" t="0" r="r" b="b"/>
              <a:pathLst>
                <a:path w="70" h="70">
                  <a:moveTo>
                    <a:pt x="0" y="0"/>
                  </a:moveTo>
                  <a:cubicBezTo>
                    <a:pt x="24" y="0"/>
                    <a:pt x="46" y="0"/>
                    <a:pt x="70" y="0"/>
                  </a:cubicBezTo>
                  <a:cubicBezTo>
                    <a:pt x="70" y="23"/>
                    <a:pt x="70" y="46"/>
                    <a:pt x="70" y="70"/>
                  </a:cubicBezTo>
                  <a:cubicBezTo>
                    <a:pt x="47" y="70"/>
                    <a:pt x="25" y="70"/>
                    <a:pt x="0" y="70"/>
                  </a:cubicBezTo>
                  <a:cubicBezTo>
                    <a:pt x="0" y="48"/>
                    <a:pt x="0" y="25"/>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44" name="Freeform 18"/>
            <p:cNvSpPr>
              <a:spLocks/>
            </p:cNvSpPr>
            <p:nvPr/>
          </p:nvSpPr>
          <p:spPr bwMode="auto">
            <a:xfrm>
              <a:off x="4773683" y="2043881"/>
              <a:ext cx="27512" cy="27512"/>
            </a:xfrm>
            <a:custGeom>
              <a:avLst/>
              <a:gdLst>
                <a:gd name="T0" fmla="*/ 0 w 70"/>
                <a:gd name="T1" fmla="*/ 0 h 70"/>
                <a:gd name="T2" fmla="*/ 70 w 70"/>
                <a:gd name="T3" fmla="*/ 0 h 70"/>
                <a:gd name="T4" fmla="*/ 70 w 70"/>
                <a:gd name="T5" fmla="*/ 70 h 70"/>
                <a:gd name="T6" fmla="*/ 0 w 70"/>
                <a:gd name="T7" fmla="*/ 70 h 70"/>
                <a:gd name="T8" fmla="*/ 0 w 70"/>
                <a:gd name="T9" fmla="*/ 0 h 70"/>
              </a:gdLst>
              <a:ahLst/>
              <a:cxnLst>
                <a:cxn ang="0">
                  <a:pos x="T0" y="T1"/>
                </a:cxn>
                <a:cxn ang="0">
                  <a:pos x="T2" y="T3"/>
                </a:cxn>
                <a:cxn ang="0">
                  <a:pos x="T4" y="T5"/>
                </a:cxn>
                <a:cxn ang="0">
                  <a:pos x="T6" y="T7"/>
                </a:cxn>
                <a:cxn ang="0">
                  <a:pos x="T8" y="T9"/>
                </a:cxn>
              </a:cxnLst>
              <a:rect l="0" t="0" r="r" b="b"/>
              <a:pathLst>
                <a:path w="70" h="70">
                  <a:moveTo>
                    <a:pt x="0" y="0"/>
                  </a:moveTo>
                  <a:cubicBezTo>
                    <a:pt x="24" y="0"/>
                    <a:pt x="46" y="0"/>
                    <a:pt x="70" y="0"/>
                  </a:cubicBezTo>
                  <a:cubicBezTo>
                    <a:pt x="70" y="23"/>
                    <a:pt x="70" y="46"/>
                    <a:pt x="70" y="70"/>
                  </a:cubicBezTo>
                  <a:cubicBezTo>
                    <a:pt x="47" y="70"/>
                    <a:pt x="25" y="70"/>
                    <a:pt x="0" y="70"/>
                  </a:cubicBezTo>
                  <a:cubicBezTo>
                    <a:pt x="0" y="48"/>
                    <a:pt x="0" y="25"/>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45" name="Freeform 19"/>
            <p:cNvSpPr>
              <a:spLocks/>
            </p:cNvSpPr>
            <p:nvPr/>
          </p:nvSpPr>
          <p:spPr bwMode="auto">
            <a:xfrm>
              <a:off x="4491108" y="2207427"/>
              <a:ext cx="27130" cy="27894"/>
            </a:xfrm>
            <a:custGeom>
              <a:avLst/>
              <a:gdLst>
                <a:gd name="T0" fmla="*/ 69 w 69"/>
                <a:gd name="T1" fmla="*/ 71 h 71"/>
                <a:gd name="T2" fmla="*/ 0 w 69"/>
                <a:gd name="T3" fmla="*/ 71 h 71"/>
                <a:gd name="T4" fmla="*/ 0 w 69"/>
                <a:gd name="T5" fmla="*/ 0 h 71"/>
                <a:gd name="T6" fmla="*/ 69 w 69"/>
                <a:gd name="T7" fmla="*/ 0 h 71"/>
                <a:gd name="T8" fmla="*/ 69 w 69"/>
                <a:gd name="T9" fmla="*/ 71 h 71"/>
              </a:gdLst>
              <a:ahLst/>
              <a:cxnLst>
                <a:cxn ang="0">
                  <a:pos x="T0" y="T1"/>
                </a:cxn>
                <a:cxn ang="0">
                  <a:pos x="T2" y="T3"/>
                </a:cxn>
                <a:cxn ang="0">
                  <a:pos x="T4" y="T5"/>
                </a:cxn>
                <a:cxn ang="0">
                  <a:pos x="T6" y="T7"/>
                </a:cxn>
                <a:cxn ang="0">
                  <a:pos x="T8" y="T9"/>
                </a:cxn>
              </a:cxnLst>
              <a:rect l="0" t="0" r="r" b="b"/>
              <a:pathLst>
                <a:path w="69" h="71">
                  <a:moveTo>
                    <a:pt x="69" y="71"/>
                  </a:moveTo>
                  <a:cubicBezTo>
                    <a:pt x="46" y="71"/>
                    <a:pt x="23" y="71"/>
                    <a:pt x="0" y="71"/>
                  </a:cubicBezTo>
                  <a:cubicBezTo>
                    <a:pt x="0" y="47"/>
                    <a:pt x="0" y="24"/>
                    <a:pt x="0" y="0"/>
                  </a:cubicBezTo>
                  <a:cubicBezTo>
                    <a:pt x="23" y="0"/>
                    <a:pt x="45" y="0"/>
                    <a:pt x="69" y="0"/>
                  </a:cubicBezTo>
                  <a:cubicBezTo>
                    <a:pt x="69" y="22"/>
                    <a:pt x="69" y="45"/>
                    <a:pt x="69" y="7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46" name="Freeform 20"/>
            <p:cNvSpPr>
              <a:spLocks/>
            </p:cNvSpPr>
            <p:nvPr/>
          </p:nvSpPr>
          <p:spPr bwMode="auto">
            <a:xfrm>
              <a:off x="4604214" y="2207045"/>
              <a:ext cx="27130" cy="27894"/>
            </a:xfrm>
            <a:custGeom>
              <a:avLst/>
              <a:gdLst>
                <a:gd name="T0" fmla="*/ 0 w 69"/>
                <a:gd name="T1" fmla="*/ 71 h 71"/>
                <a:gd name="T2" fmla="*/ 0 w 69"/>
                <a:gd name="T3" fmla="*/ 0 h 71"/>
                <a:gd name="T4" fmla="*/ 69 w 69"/>
                <a:gd name="T5" fmla="*/ 0 h 71"/>
                <a:gd name="T6" fmla="*/ 69 w 69"/>
                <a:gd name="T7" fmla="*/ 71 h 71"/>
                <a:gd name="T8" fmla="*/ 0 w 69"/>
                <a:gd name="T9" fmla="*/ 71 h 71"/>
              </a:gdLst>
              <a:ahLst/>
              <a:cxnLst>
                <a:cxn ang="0">
                  <a:pos x="T0" y="T1"/>
                </a:cxn>
                <a:cxn ang="0">
                  <a:pos x="T2" y="T3"/>
                </a:cxn>
                <a:cxn ang="0">
                  <a:pos x="T4" y="T5"/>
                </a:cxn>
                <a:cxn ang="0">
                  <a:pos x="T6" y="T7"/>
                </a:cxn>
                <a:cxn ang="0">
                  <a:pos x="T8" y="T9"/>
                </a:cxn>
              </a:cxnLst>
              <a:rect l="0" t="0" r="r" b="b"/>
              <a:pathLst>
                <a:path w="69" h="71">
                  <a:moveTo>
                    <a:pt x="0" y="71"/>
                  </a:moveTo>
                  <a:cubicBezTo>
                    <a:pt x="0" y="47"/>
                    <a:pt x="0" y="24"/>
                    <a:pt x="0" y="0"/>
                  </a:cubicBezTo>
                  <a:cubicBezTo>
                    <a:pt x="23" y="0"/>
                    <a:pt x="45" y="0"/>
                    <a:pt x="69" y="0"/>
                  </a:cubicBezTo>
                  <a:cubicBezTo>
                    <a:pt x="69" y="23"/>
                    <a:pt x="69" y="47"/>
                    <a:pt x="69" y="71"/>
                  </a:cubicBezTo>
                  <a:cubicBezTo>
                    <a:pt x="46" y="71"/>
                    <a:pt x="24" y="71"/>
                    <a:pt x="0" y="7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47" name="Freeform 21"/>
            <p:cNvSpPr>
              <a:spLocks/>
            </p:cNvSpPr>
            <p:nvPr/>
          </p:nvSpPr>
          <p:spPr bwMode="auto">
            <a:xfrm>
              <a:off x="4660767" y="2207427"/>
              <a:ext cx="27321" cy="27512"/>
            </a:xfrm>
            <a:custGeom>
              <a:avLst/>
              <a:gdLst>
                <a:gd name="T0" fmla="*/ 0 w 70"/>
                <a:gd name="T1" fmla="*/ 70 h 70"/>
                <a:gd name="T2" fmla="*/ 0 w 70"/>
                <a:gd name="T3" fmla="*/ 0 h 70"/>
                <a:gd name="T4" fmla="*/ 70 w 70"/>
                <a:gd name="T5" fmla="*/ 0 h 70"/>
                <a:gd name="T6" fmla="*/ 70 w 70"/>
                <a:gd name="T7" fmla="*/ 70 h 70"/>
                <a:gd name="T8" fmla="*/ 0 w 70"/>
                <a:gd name="T9" fmla="*/ 70 h 70"/>
              </a:gdLst>
              <a:ahLst/>
              <a:cxnLst>
                <a:cxn ang="0">
                  <a:pos x="T0" y="T1"/>
                </a:cxn>
                <a:cxn ang="0">
                  <a:pos x="T2" y="T3"/>
                </a:cxn>
                <a:cxn ang="0">
                  <a:pos x="T4" y="T5"/>
                </a:cxn>
                <a:cxn ang="0">
                  <a:pos x="T6" y="T7"/>
                </a:cxn>
                <a:cxn ang="0">
                  <a:pos x="T8" y="T9"/>
                </a:cxn>
              </a:cxnLst>
              <a:rect l="0" t="0" r="r" b="b"/>
              <a:pathLst>
                <a:path w="70" h="70">
                  <a:moveTo>
                    <a:pt x="0" y="70"/>
                  </a:moveTo>
                  <a:cubicBezTo>
                    <a:pt x="0" y="46"/>
                    <a:pt x="0" y="23"/>
                    <a:pt x="0" y="0"/>
                  </a:cubicBezTo>
                  <a:cubicBezTo>
                    <a:pt x="23" y="0"/>
                    <a:pt x="46" y="0"/>
                    <a:pt x="70" y="0"/>
                  </a:cubicBezTo>
                  <a:cubicBezTo>
                    <a:pt x="70" y="23"/>
                    <a:pt x="70" y="45"/>
                    <a:pt x="70" y="70"/>
                  </a:cubicBezTo>
                  <a:cubicBezTo>
                    <a:pt x="47" y="70"/>
                    <a:pt x="24" y="70"/>
                    <a:pt x="0"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48" name="Freeform 22"/>
            <p:cNvSpPr>
              <a:spLocks/>
            </p:cNvSpPr>
            <p:nvPr/>
          </p:nvSpPr>
          <p:spPr bwMode="auto">
            <a:xfrm>
              <a:off x="4717511" y="2207045"/>
              <a:ext cx="26748" cy="28277"/>
            </a:xfrm>
            <a:custGeom>
              <a:avLst/>
              <a:gdLst>
                <a:gd name="T0" fmla="*/ 0 w 68"/>
                <a:gd name="T1" fmla="*/ 0 h 72"/>
                <a:gd name="T2" fmla="*/ 68 w 68"/>
                <a:gd name="T3" fmla="*/ 0 h 72"/>
                <a:gd name="T4" fmla="*/ 68 w 68"/>
                <a:gd name="T5" fmla="*/ 72 h 72"/>
                <a:gd name="T6" fmla="*/ 0 w 68"/>
                <a:gd name="T7" fmla="*/ 72 h 72"/>
                <a:gd name="T8" fmla="*/ 0 w 68"/>
                <a:gd name="T9" fmla="*/ 0 h 72"/>
              </a:gdLst>
              <a:ahLst/>
              <a:cxnLst>
                <a:cxn ang="0">
                  <a:pos x="T0" y="T1"/>
                </a:cxn>
                <a:cxn ang="0">
                  <a:pos x="T2" y="T3"/>
                </a:cxn>
                <a:cxn ang="0">
                  <a:pos x="T4" y="T5"/>
                </a:cxn>
                <a:cxn ang="0">
                  <a:pos x="T6" y="T7"/>
                </a:cxn>
                <a:cxn ang="0">
                  <a:pos x="T8" y="T9"/>
                </a:cxn>
              </a:cxnLst>
              <a:rect l="0" t="0" r="r" b="b"/>
              <a:pathLst>
                <a:path w="68" h="72">
                  <a:moveTo>
                    <a:pt x="0" y="0"/>
                  </a:moveTo>
                  <a:cubicBezTo>
                    <a:pt x="23" y="0"/>
                    <a:pt x="45" y="0"/>
                    <a:pt x="68" y="0"/>
                  </a:cubicBezTo>
                  <a:cubicBezTo>
                    <a:pt x="68" y="23"/>
                    <a:pt x="68" y="47"/>
                    <a:pt x="68" y="72"/>
                  </a:cubicBezTo>
                  <a:cubicBezTo>
                    <a:pt x="46" y="72"/>
                    <a:pt x="23" y="72"/>
                    <a:pt x="0" y="72"/>
                  </a:cubicBezTo>
                  <a:cubicBezTo>
                    <a:pt x="0" y="48"/>
                    <a:pt x="0" y="25"/>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49" name="Freeform 23"/>
            <p:cNvSpPr>
              <a:spLocks/>
            </p:cNvSpPr>
            <p:nvPr/>
          </p:nvSpPr>
          <p:spPr bwMode="auto">
            <a:xfrm>
              <a:off x="4773683" y="2207427"/>
              <a:ext cx="27512" cy="27894"/>
            </a:xfrm>
            <a:custGeom>
              <a:avLst/>
              <a:gdLst>
                <a:gd name="T0" fmla="*/ 0 w 70"/>
                <a:gd name="T1" fmla="*/ 71 h 71"/>
                <a:gd name="T2" fmla="*/ 0 w 70"/>
                <a:gd name="T3" fmla="*/ 0 h 71"/>
                <a:gd name="T4" fmla="*/ 70 w 70"/>
                <a:gd name="T5" fmla="*/ 0 h 71"/>
                <a:gd name="T6" fmla="*/ 70 w 70"/>
                <a:gd name="T7" fmla="*/ 71 h 71"/>
                <a:gd name="T8" fmla="*/ 0 w 70"/>
                <a:gd name="T9" fmla="*/ 71 h 71"/>
              </a:gdLst>
              <a:ahLst/>
              <a:cxnLst>
                <a:cxn ang="0">
                  <a:pos x="T0" y="T1"/>
                </a:cxn>
                <a:cxn ang="0">
                  <a:pos x="T2" y="T3"/>
                </a:cxn>
                <a:cxn ang="0">
                  <a:pos x="T4" y="T5"/>
                </a:cxn>
                <a:cxn ang="0">
                  <a:pos x="T6" y="T7"/>
                </a:cxn>
                <a:cxn ang="0">
                  <a:pos x="T8" y="T9"/>
                </a:cxn>
              </a:cxnLst>
              <a:rect l="0" t="0" r="r" b="b"/>
              <a:pathLst>
                <a:path w="70" h="71">
                  <a:moveTo>
                    <a:pt x="0" y="71"/>
                  </a:moveTo>
                  <a:cubicBezTo>
                    <a:pt x="0" y="46"/>
                    <a:pt x="0" y="24"/>
                    <a:pt x="0" y="0"/>
                  </a:cubicBezTo>
                  <a:cubicBezTo>
                    <a:pt x="22" y="0"/>
                    <a:pt x="45" y="0"/>
                    <a:pt x="70" y="0"/>
                  </a:cubicBezTo>
                  <a:cubicBezTo>
                    <a:pt x="70" y="23"/>
                    <a:pt x="70" y="46"/>
                    <a:pt x="70" y="71"/>
                  </a:cubicBezTo>
                  <a:cubicBezTo>
                    <a:pt x="47" y="71"/>
                    <a:pt x="24" y="71"/>
                    <a:pt x="0" y="7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50" name="Freeform 24"/>
            <p:cNvSpPr>
              <a:spLocks/>
            </p:cNvSpPr>
            <p:nvPr/>
          </p:nvSpPr>
          <p:spPr bwMode="auto">
            <a:xfrm>
              <a:off x="4886789" y="2207045"/>
              <a:ext cx="27321" cy="28277"/>
            </a:xfrm>
            <a:custGeom>
              <a:avLst/>
              <a:gdLst>
                <a:gd name="T0" fmla="*/ 70 w 70"/>
                <a:gd name="T1" fmla="*/ 72 h 72"/>
                <a:gd name="T2" fmla="*/ 0 w 70"/>
                <a:gd name="T3" fmla="*/ 72 h 72"/>
                <a:gd name="T4" fmla="*/ 0 w 70"/>
                <a:gd name="T5" fmla="*/ 0 h 72"/>
                <a:gd name="T6" fmla="*/ 70 w 70"/>
                <a:gd name="T7" fmla="*/ 0 h 72"/>
                <a:gd name="T8" fmla="*/ 70 w 70"/>
                <a:gd name="T9" fmla="*/ 72 h 72"/>
              </a:gdLst>
              <a:ahLst/>
              <a:cxnLst>
                <a:cxn ang="0">
                  <a:pos x="T0" y="T1"/>
                </a:cxn>
                <a:cxn ang="0">
                  <a:pos x="T2" y="T3"/>
                </a:cxn>
                <a:cxn ang="0">
                  <a:pos x="T4" y="T5"/>
                </a:cxn>
                <a:cxn ang="0">
                  <a:pos x="T6" y="T7"/>
                </a:cxn>
                <a:cxn ang="0">
                  <a:pos x="T8" y="T9"/>
                </a:cxn>
              </a:cxnLst>
              <a:rect l="0" t="0" r="r" b="b"/>
              <a:pathLst>
                <a:path w="70" h="72">
                  <a:moveTo>
                    <a:pt x="70" y="72"/>
                  </a:moveTo>
                  <a:cubicBezTo>
                    <a:pt x="46" y="72"/>
                    <a:pt x="24" y="72"/>
                    <a:pt x="0" y="72"/>
                  </a:cubicBezTo>
                  <a:cubicBezTo>
                    <a:pt x="0" y="48"/>
                    <a:pt x="0" y="25"/>
                    <a:pt x="0" y="0"/>
                  </a:cubicBezTo>
                  <a:cubicBezTo>
                    <a:pt x="23" y="0"/>
                    <a:pt x="46" y="0"/>
                    <a:pt x="70" y="0"/>
                  </a:cubicBezTo>
                  <a:cubicBezTo>
                    <a:pt x="70" y="24"/>
                    <a:pt x="70" y="46"/>
                    <a:pt x="70" y="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51" name="Freeform 25"/>
            <p:cNvSpPr>
              <a:spLocks/>
            </p:cNvSpPr>
            <p:nvPr/>
          </p:nvSpPr>
          <p:spPr bwMode="auto">
            <a:xfrm>
              <a:off x="4943151" y="2207427"/>
              <a:ext cx="27512" cy="27894"/>
            </a:xfrm>
            <a:custGeom>
              <a:avLst/>
              <a:gdLst>
                <a:gd name="T0" fmla="*/ 0 w 70"/>
                <a:gd name="T1" fmla="*/ 71 h 71"/>
                <a:gd name="T2" fmla="*/ 0 w 70"/>
                <a:gd name="T3" fmla="*/ 0 h 71"/>
                <a:gd name="T4" fmla="*/ 70 w 70"/>
                <a:gd name="T5" fmla="*/ 0 h 71"/>
                <a:gd name="T6" fmla="*/ 70 w 70"/>
                <a:gd name="T7" fmla="*/ 71 h 71"/>
                <a:gd name="T8" fmla="*/ 0 w 70"/>
                <a:gd name="T9" fmla="*/ 71 h 71"/>
              </a:gdLst>
              <a:ahLst/>
              <a:cxnLst>
                <a:cxn ang="0">
                  <a:pos x="T0" y="T1"/>
                </a:cxn>
                <a:cxn ang="0">
                  <a:pos x="T2" y="T3"/>
                </a:cxn>
                <a:cxn ang="0">
                  <a:pos x="T4" y="T5"/>
                </a:cxn>
                <a:cxn ang="0">
                  <a:pos x="T6" y="T7"/>
                </a:cxn>
                <a:cxn ang="0">
                  <a:pos x="T8" y="T9"/>
                </a:cxn>
              </a:cxnLst>
              <a:rect l="0" t="0" r="r" b="b"/>
              <a:pathLst>
                <a:path w="70" h="71">
                  <a:moveTo>
                    <a:pt x="0" y="71"/>
                  </a:moveTo>
                  <a:cubicBezTo>
                    <a:pt x="0" y="46"/>
                    <a:pt x="0" y="24"/>
                    <a:pt x="0" y="0"/>
                  </a:cubicBezTo>
                  <a:cubicBezTo>
                    <a:pt x="23" y="0"/>
                    <a:pt x="46" y="0"/>
                    <a:pt x="70" y="0"/>
                  </a:cubicBezTo>
                  <a:cubicBezTo>
                    <a:pt x="70" y="23"/>
                    <a:pt x="70" y="46"/>
                    <a:pt x="70" y="71"/>
                  </a:cubicBezTo>
                  <a:cubicBezTo>
                    <a:pt x="47" y="71"/>
                    <a:pt x="24" y="71"/>
                    <a:pt x="0" y="7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52" name="Freeform 26"/>
            <p:cNvSpPr>
              <a:spLocks/>
            </p:cNvSpPr>
            <p:nvPr/>
          </p:nvSpPr>
          <p:spPr bwMode="auto">
            <a:xfrm>
              <a:off x="5000086" y="2207045"/>
              <a:ext cx="27130" cy="27894"/>
            </a:xfrm>
            <a:custGeom>
              <a:avLst/>
              <a:gdLst>
                <a:gd name="T0" fmla="*/ 69 w 69"/>
                <a:gd name="T1" fmla="*/ 0 h 71"/>
                <a:gd name="T2" fmla="*/ 69 w 69"/>
                <a:gd name="T3" fmla="*/ 71 h 71"/>
                <a:gd name="T4" fmla="*/ 0 w 69"/>
                <a:gd name="T5" fmla="*/ 71 h 71"/>
                <a:gd name="T6" fmla="*/ 0 w 69"/>
                <a:gd name="T7" fmla="*/ 0 h 71"/>
                <a:gd name="T8" fmla="*/ 69 w 69"/>
                <a:gd name="T9" fmla="*/ 0 h 71"/>
              </a:gdLst>
              <a:ahLst/>
              <a:cxnLst>
                <a:cxn ang="0">
                  <a:pos x="T0" y="T1"/>
                </a:cxn>
                <a:cxn ang="0">
                  <a:pos x="T2" y="T3"/>
                </a:cxn>
                <a:cxn ang="0">
                  <a:pos x="T4" y="T5"/>
                </a:cxn>
                <a:cxn ang="0">
                  <a:pos x="T6" y="T7"/>
                </a:cxn>
                <a:cxn ang="0">
                  <a:pos x="T8" y="T9"/>
                </a:cxn>
              </a:cxnLst>
              <a:rect l="0" t="0" r="r" b="b"/>
              <a:pathLst>
                <a:path w="69" h="71">
                  <a:moveTo>
                    <a:pt x="69" y="0"/>
                  </a:moveTo>
                  <a:cubicBezTo>
                    <a:pt x="69" y="24"/>
                    <a:pt x="69" y="47"/>
                    <a:pt x="69" y="71"/>
                  </a:cubicBezTo>
                  <a:cubicBezTo>
                    <a:pt x="46" y="71"/>
                    <a:pt x="24" y="71"/>
                    <a:pt x="0" y="71"/>
                  </a:cubicBezTo>
                  <a:cubicBezTo>
                    <a:pt x="0" y="48"/>
                    <a:pt x="0" y="25"/>
                    <a:pt x="0" y="0"/>
                  </a:cubicBezTo>
                  <a:cubicBezTo>
                    <a:pt x="23" y="0"/>
                    <a:pt x="45" y="0"/>
                    <a:pt x="6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53" name="Freeform 27"/>
            <p:cNvSpPr>
              <a:spLocks/>
            </p:cNvSpPr>
            <p:nvPr/>
          </p:nvSpPr>
          <p:spPr bwMode="auto">
            <a:xfrm>
              <a:off x="4547661" y="2207045"/>
              <a:ext cx="27512" cy="27894"/>
            </a:xfrm>
            <a:custGeom>
              <a:avLst/>
              <a:gdLst>
                <a:gd name="T0" fmla="*/ 70 w 70"/>
                <a:gd name="T1" fmla="*/ 71 h 71"/>
                <a:gd name="T2" fmla="*/ 0 w 70"/>
                <a:gd name="T3" fmla="*/ 71 h 71"/>
                <a:gd name="T4" fmla="*/ 0 w 70"/>
                <a:gd name="T5" fmla="*/ 0 h 71"/>
                <a:gd name="T6" fmla="*/ 70 w 70"/>
                <a:gd name="T7" fmla="*/ 0 h 71"/>
                <a:gd name="T8" fmla="*/ 70 w 70"/>
                <a:gd name="T9" fmla="*/ 71 h 71"/>
              </a:gdLst>
              <a:ahLst/>
              <a:cxnLst>
                <a:cxn ang="0">
                  <a:pos x="T0" y="T1"/>
                </a:cxn>
                <a:cxn ang="0">
                  <a:pos x="T2" y="T3"/>
                </a:cxn>
                <a:cxn ang="0">
                  <a:pos x="T4" y="T5"/>
                </a:cxn>
                <a:cxn ang="0">
                  <a:pos x="T6" y="T7"/>
                </a:cxn>
                <a:cxn ang="0">
                  <a:pos x="T8" y="T9"/>
                </a:cxn>
              </a:cxnLst>
              <a:rect l="0" t="0" r="r" b="b"/>
              <a:pathLst>
                <a:path w="70" h="71">
                  <a:moveTo>
                    <a:pt x="70" y="71"/>
                  </a:moveTo>
                  <a:cubicBezTo>
                    <a:pt x="46" y="71"/>
                    <a:pt x="23" y="71"/>
                    <a:pt x="0" y="71"/>
                  </a:cubicBezTo>
                  <a:cubicBezTo>
                    <a:pt x="0" y="47"/>
                    <a:pt x="0" y="25"/>
                    <a:pt x="0" y="0"/>
                  </a:cubicBezTo>
                  <a:cubicBezTo>
                    <a:pt x="23" y="0"/>
                    <a:pt x="46" y="0"/>
                    <a:pt x="70" y="0"/>
                  </a:cubicBezTo>
                  <a:cubicBezTo>
                    <a:pt x="70" y="24"/>
                    <a:pt x="70" y="47"/>
                    <a:pt x="70" y="7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54" name="Freeform 28"/>
            <p:cNvSpPr>
              <a:spLocks/>
            </p:cNvSpPr>
            <p:nvPr/>
          </p:nvSpPr>
          <p:spPr bwMode="auto">
            <a:xfrm>
              <a:off x="5000086" y="2043881"/>
              <a:ext cx="27130" cy="27894"/>
            </a:xfrm>
            <a:custGeom>
              <a:avLst/>
              <a:gdLst>
                <a:gd name="T0" fmla="*/ 69 w 69"/>
                <a:gd name="T1" fmla="*/ 71 h 71"/>
                <a:gd name="T2" fmla="*/ 0 w 69"/>
                <a:gd name="T3" fmla="*/ 71 h 71"/>
                <a:gd name="T4" fmla="*/ 0 w 69"/>
                <a:gd name="T5" fmla="*/ 0 h 71"/>
                <a:gd name="T6" fmla="*/ 69 w 69"/>
                <a:gd name="T7" fmla="*/ 0 h 71"/>
                <a:gd name="T8" fmla="*/ 69 w 69"/>
                <a:gd name="T9" fmla="*/ 71 h 71"/>
              </a:gdLst>
              <a:ahLst/>
              <a:cxnLst>
                <a:cxn ang="0">
                  <a:pos x="T0" y="T1"/>
                </a:cxn>
                <a:cxn ang="0">
                  <a:pos x="T2" y="T3"/>
                </a:cxn>
                <a:cxn ang="0">
                  <a:pos x="T4" y="T5"/>
                </a:cxn>
                <a:cxn ang="0">
                  <a:pos x="T6" y="T7"/>
                </a:cxn>
                <a:cxn ang="0">
                  <a:pos x="T8" y="T9"/>
                </a:cxn>
              </a:cxnLst>
              <a:rect l="0" t="0" r="r" b="b"/>
              <a:pathLst>
                <a:path w="69" h="71">
                  <a:moveTo>
                    <a:pt x="69" y="71"/>
                  </a:moveTo>
                  <a:cubicBezTo>
                    <a:pt x="45" y="71"/>
                    <a:pt x="23" y="71"/>
                    <a:pt x="0" y="71"/>
                  </a:cubicBezTo>
                  <a:cubicBezTo>
                    <a:pt x="0" y="48"/>
                    <a:pt x="0" y="25"/>
                    <a:pt x="0" y="0"/>
                  </a:cubicBezTo>
                  <a:cubicBezTo>
                    <a:pt x="23" y="0"/>
                    <a:pt x="45" y="0"/>
                    <a:pt x="69" y="0"/>
                  </a:cubicBezTo>
                  <a:cubicBezTo>
                    <a:pt x="69" y="24"/>
                    <a:pt x="69" y="48"/>
                    <a:pt x="69" y="7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55" name="Freeform 29"/>
            <p:cNvSpPr>
              <a:spLocks/>
            </p:cNvSpPr>
            <p:nvPr/>
          </p:nvSpPr>
          <p:spPr bwMode="auto">
            <a:xfrm>
              <a:off x="4943533" y="2043881"/>
              <a:ext cx="27130" cy="27894"/>
            </a:xfrm>
            <a:custGeom>
              <a:avLst/>
              <a:gdLst>
                <a:gd name="T0" fmla="*/ 69 w 69"/>
                <a:gd name="T1" fmla="*/ 71 h 71"/>
                <a:gd name="T2" fmla="*/ 0 w 69"/>
                <a:gd name="T3" fmla="*/ 71 h 71"/>
                <a:gd name="T4" fmla="*/ 0 w 69"/>
                <a:gd name="T5" fmla="*/ 0 h 71"/>
                <a:gd name="T6" fmla="*/ 69 w 69"/>
                <a:gd name="T7" fmla="*/ 0 h 71"/>
                <a:gd name="T8" fmla="*/ 69 w 69"/>
                <a:gd name="T9" fmla="*/ 71 h 71"/>
              </a:gdLst>
              <a:ahLst/>
              <a:cxnLst>
                <a:cxn ang="0">
                  <a:pos x="T0" y="T1"/>
                </a:cxn>
                <a:cxn ang="0">
                  <a:pos x="T2" y="T3"/>
                </a:cxn>
                <a:cxn ang="0">
                  <a:pos x="T4" y="T5"/>
                </a:cxn>
                <a:cxn ang="0">
                  <a:pos x="T6" y="T7"/>
                </a:cxn>
                <a:cxn ang="0">
                  <a:pos x="T8" y="T9"/>
                </a:cxn>
              </a:cxnLst>
              <a:rect l="0" t="0" r="r" b="b"/>
              <a:pathLst>
                <a:path w="69" h="71">
                  <a:moveTo>
                    <a:pt x="69" y="71"/>
                  </a:moveTo>
                  <a:cubicBezTo>
                    <a:pt x="45" y="71"/>
                    <a:pt x="23" y="71"/>
                    <a:pt x="0" y="71"/>
                  </a:cubicBezTo>
                  <a:cubicBezTo>
                    <a:pt x="0" y="48"/>
                    <a:pt x="0" y="25"/>
                    <a:pt x="0" y="0"/>
                  </a:cubicBezTo>
                  <a:cubicBezTo>
                    <a:pt x="22" y="0"/>
                    <a:pt x="45" y="0"/>
                    <a:pt x="69" y="0"/>
                  </a:cubicBezTo>
                  <a:cubicBezTo>
                    <a:pt x="69" y="23"/>
                    <a:pt x="69" y="46"/>
                    <a:pt x="69" y="7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56" name="Freeform 30"/>
            <p:cNvSpPr>
              <a:spLocks/>
            </p:cNvSpPr>
            <p:nvPr/>
          </p:nvSpPr>
          <p:spPr bwMode="auto">
            <a:xfrm>
              <a:off x="4886789" y="2043881"/>
              <a:ext cx="27321" cy="27512"/>
            </a:xfrm>
            <a:custGeom>
              <a:avLst/>
              <a:gdLst>
                <a:gd name="T0" fmla="*/ 0 w 70"/>
                <a:gd name="T1" fmla="*/ 70 h 70"/>
                <a:gd name="T2" fmla="*/ 0 w 70"/>
                <a:gd name="T3" fmla="*/ 0 h 70"/>
                <a:gd name="T4" fmla="*/ 70 w 70"/>
                <a:gd name="T5" fmla="*/ 0 h 70"/>
                <a:gd name="T6" fmla="*/ 70 w 70"/>
                <a:gd name="T7" fmla="*/ 70 h 70"/>
                <a:gd name="T8" fmla="*/ 0 w 70"/>
                <a:gd name="T9" fmla="*/ 70 h 70"/>
              </a:gdLst>
              <a:ahLst/>
              <a:cxnLst>
                <a:cxn ang="0">
                  <a:pos x="T0" y="T1"/>
                </a:cxn>
                <a:cxn ang="0">
                  <a:pos x="T2" y="T3"/>
                </a:cxn>
                <a:cxn ang="0">
                  <a:pos x="T4" y="T5"/>
                </a:cxn>
                <a:cxn ang="0">
                  <a:pos x="T6" y="T7"/>
                </a:cxn>
                <a:cxn ang="0">
                  <a:pos x="T8" y="T9"/>
                </a:cxn>
              </a:cxnLst>
              <a:rect l="0" t="0" r="r" b="b"/>
              <a:pathLst>
                <a:path w="70" h="70">
                  <a:moveTo>
                    <a:pt x="0" y="70"/>
                  </a:moveTo>
                  <a:cubicBezTo>
                    <a:pt x="0" y="47"/>
                    <a:pt x="0" y="24"/>
                    <a:pt x="0" y="0"/>
                  </a:cubicBezTo>
                  <a:cubicBezTo>
                    <a:pt x="23" y="0"/>
                    <a:pt x="46" y="0"/>
                    <a:pt x="70" y="0"/>
                  </a:cubicBezTo>
                  <a:cubicBezTo>
                    <a:pt x="70" y="23"/>
                    <a:pt x="70" y="46"/>
                    <a:pt x="70" y="70"/>
                  </a:cubicBezTo>
                  <a:cubicBezTo>
                    <a:pt x="47" y="70"/>
                    <a:pt x="25" y="70"/>
                    <a:pt x="0"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57" name="Freeform 31"/>
            <p:cNvSpPr>
              <a:spLocks/>
            </p:cNvSpPr>
            <p:nvPr/>
          </p:nvSpPr>
          <p:spPr bwMode="auto">
            <a:xfrm>
              <a:off x="4830236" y="2043881"/>
              <a:ext cx="27512" cy="27512"/>
            </a:xfrm>
            <a:custGeom>
              <a:avLst/>
              <a:gdLst>
                <a:gd name="T0" fmla="*/ 0 w 70"/>
                <a:gd name="T1" fmla="*/ 70 h 70"/>
                <a:gd name="T2" fmla="*/ 0 w 70"/>
                <a:gd name="T3" fmla="*/ 0 h 70"/>
                <a:gd name="T4" fmla="*/ 70 w 70"/>
                <a:gd name="T5" fmla="*/ 0 h 70"/>
                <a:gd name="T6" fmla="*/ 70 w 70"/>
                <a:gd name="T7" fmla="*/ 70 h 70"/>
                <a:gd name="T8" fmla="*/ 0 w 70"/>
                <a:gd name="T9" fmla="*/ 70 h 70"/>
              </a:gdLst>
              <a:ahLst/>
              <a:cxnLst>
                <a:cxn ang="0">
                  <a:pos x="T0" y="T1"/>
                </a:cxn>
                <a:cxn ang="0">
                  <a:pos x="T2" y="T3"/>
                </a:cxn>
                <a:cxn ang="0">
                  <a:pos x="T4" y="T5"/>
                </a:cxn>
                <a:cxn ang="0">
                  <a:pos x="T6" y="T7"/>
                </a:cxn>
                <a:cxn ang="0">
                  <a:pos x="T8" y="T9"/>
                </a:cxn>
              </a:cxnLst>
              <a:rect l="0" t="0" r="r" b="b"/>
              <a:pathLst>
                <a:path w="70" h="70">
                  <a:moveTo>
                    <a:pt x="0" y="70"/>
                  </a:moveTo>
                  <a:cubicBezTo>
                    <a:pt x="0" y="46"/>
                    <a:pt x="0" y="24"/>
                    <a:pt x="0" y="0"/>
                  </a:cubicBezTo>
                  <a:cubicBezTo>
                    <a:pt x="23" y="0"/>
                    <a:pt x="46" y="0"/>
                    <a:pt x="70" y="0"/>
                  </a:cubicBezTo>
                  <a:cubicBezTo>
                    <a:pt x="70" y="23"/>
                    <a:pt x="70" y="46"/>
                    <a:pt x="70" y="70"/>
                  </a:cubicBezTo>
                  <a:cubicBezTo>
                    <a:pt x="47" y="70"/>
                    <a:pt x="24" y="70"/>
                    <a:pt x="0"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58" name="Freeform 32"/>
            <p:cNvSpPr>
              <a:spLocks/>
            </p:cNvSpPr>
            <p:nvPr/>
          </p:nvSpPr>
          <p:spPr bwMode="auto">
            <a:xfrm>
              <a:off x="4830236" y="2207427"/>
              <a:ext cx="27512" cy="27512"/>
            </a:xfrm>
            <a:custGeom>
              <a:avLst/>
              <a:gdLst>
                <a:gd name="T0" fmla="*/ 70 w 70"/>
                <a:gd name="T1" fmla="*/ 0 h 70"/>
                <a:gd name="T2" fmla="*/ 70 w 70"/>
                <a:gd name="T3" fmla="*/ 70 h 70"/>
                <a:gd name="T4" fmla="*/ 0 w 70"/>
                <a:gd name="T5" fmla="*/ 70 h 70"/>
                <a:gd name="T6" fmla="*/ 0 w 70"/>
                <a:gd name="T7" fmla="*/ 0 h 70"/>
                <a:gd name="T8" fmla="*/ 70 w 70"/>
                <a:gd name="T9" fmla="*/ 0 h 70"/>
              </a:gdLst>
              <a:ahLst/>
              <a:cxnLst>
                <a:cxn ang="0">
                  <a:pos x="T0" y="T1"/>
                </a:cxn>
                <a:cxn ang="0">
                  <a:pos x="T2" y="T3"/>
                </a:cxn>
                <a:cxn ang="0">
                  <a:pos x="T4" y="T5"/>
                </a:cxn>
                <a:cxn ang="0">
                  <a:pos x="T6" y="T7"/>
                </a:cxn>
                <a:cxn ang="0">
                  <a:pos x="T8" y="T9"/>
                </a:cxn>
              </a:cxnLst>
              <a:rect l="0" t="0" r="r" b="b"/>
              <a:pathLst>
                <a:path w="70" h="70">
                  <a:moveTo>
                    <a:pt x="70" y="0"/>
                  </a:moveTo>
                  <a:cubicBezTo>
                    <a:pt x="70" y="23"/>
                    <a:pt x="70" y="46"/>
                    <a:pt x="70" y="70"/>
                  </a:cubicBezTo>
                  <a:cubicBezTo>
                    <a:pt x="47" y="70"/>
                    <a:pt x="24" y="70"/>
                    <a:pt x="0" y="70"/>
                  </a:cubicBezTo>
                  <a:cubicBezTo>
                    <a:pt x="0" y="47"/>
                    <a:pt x="0" y="24"/>
                    <a:pt x="0" y="0"/>
                  </a:cubicBezTo>
                  <a:cubicBezTo>
                    <a:pt x="23" y="0"/>
                    <a:pt x="46" y="0"/>
                    <a:pt x="7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59" name="Freeform 33"/>
            <p:cNvSpPr>
              <a:spLocks/>
            </p:cNvSpPr>
            <p:nvPr/>
          </p:nvSpPr>
          <p:spPr bwMode="auto">
            <a:xfrm>
              <a:off x="4433408" y="2153739"/>
              <a:ext cx="28277" cy="25411"/>
            </a:xfrm>
            <a:custGeom>
              <a:avLst/>
              <a:gdLst>
                <a:gd name="T0" fmla="*/ 0 w 72"/>
                <a:gd name="T1" fmla="*/ 65 h 65"/>
                <a:gd name="T2" fmla="*/ 0 w 72"/>
                <a:gd name="T3" fmla="*/ 0 h 65"/>
                <a:gd name="T4" fmla="*/ 72 w 72"/>
                <a:gd name="T5" fmla="*/ 0 h 65"/>
                <a:gd name="T6" fmla="*/ 72 w 72"/>
                <a:gd name="T7" fmla="*/ 65 h 65"/>
                <a:gd name="T8" fmla="*/ 0 w 72"/>
                <a:gd name="T9" fmla="*/ 65 h 65"/>
              </a:gdLst>
              <a:ahLst/>
              <a:cxnLst>
                <a:cxn ang="0">
                  <a:pos x="T0" y="T1"/>
                </a:cxn>
                <a:cxn ang="0">
                  <a:pos x="T2" y="T3"/>
                </a:cxn>
                <a:cxn ang="0">
                  <a:pos x="T4" y="T5"/>
                </a:cxn>
                <a:cxn ang="0">
                  <a:pos x="T6" y="T7"/>
                </a:cxn>
                <a:cxn ang="0">
                  <a:pos x="T8" y="T9"/>
                </a:cxn>
              </a:cxnLst>
              <a:rect l="0" t="0" r="r" b="b"/>
              <a:pathLst>
                <a:path w="72" h="65">
                  <a:moveTo>
                    <a:pt x="0" y="65"/>
                  </a:moveTo>
                  <a:cubicBezTo>
                    <a:pt x="0" y="43"/>
                    <a:pt x="0" y="22"/>
                    <a:pt x="0" y="0"/>
                  </a:cubicBezTo>
                  <a:cubicBezTo>
                    <a:pt x="24" y="0"/>
                    <a:pt x="47" y="0"/>
                    <a:pt x="72" y="0"/>
                  </a:cubicBezTo>
                  <a:cubicBezTo>
                    <a:pt x="72" y="21"/>
                    <a:pt x="72" y="43"/>
                    <a:pt x="72" y="65"/>
                  </a:cubicBezTo>
                  <a:cubicBezTo>
                    <a:pt x="48" y="65"/>
                    <a:pt x="26" y="65"/>
                    <a:pt x="0"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60" name="Freeform 34"/>
            <p:cNvSpPr>
              <a:spLocks/>
            </p:cNvSpPr>
            <p:nvPr/>
          </p:nvSpPr>
          <p:spPr bwMode="auto">
            <a:xfrm>
              <a:off x="5056640" y="2153739"/>
              <a:ext cx="27894" cy="25984"/>
            </a:xfrm>
            <a:custGeom>
              <a:avLst/>
              <a:gdLst>
                <a:gd name="T0" fmla="*/ 71 w 71"/>
                <a:gd name="T1" fmla="*/ 66 h 66"/>
                <a:gd name="T2" fmla="*/ 0 w 71"/>
                <a:gd name="T3" fmla="*/ 66 h 66"/>
                <a:gd name="T4" fmla="*/ 0 w 71"/>
                <a:gd name="T5" fmla="*/ 0 h 66"/>
                <a:gd name="T6" fmla="*/ 71 w 71"/>
                <a:gd name="T7" fmla="*/ 0 h 66"/>
                <a:gd name="T8" fmla="*/ 71 w 71"/>
                <a:gd name="T9" fmla="*/ 66 h 66"/>
              </a:gdLst>
              <a:ahLst/>
              <a:cxnLst>
                <a:cxn ang="0">
                  <a:pos x="T0" y="T1"/>
                </a:cxn>
                <a:cxn ang="0">
                  <a:pos x="T2" y="T3"/>
                </a:cxn>
                <a:cxn ang="0">
                  <a:pos x="T4" y="T5"/>
                </a:cxn>
                <a:cxn ang="0">
                  <a:pos x="T6" y="T7"/>
                </a:cxn>
                <a:cxn ang="0">
                  <a:pos x="T8" y="T9"/>
                </a:cxn>
              </a:cxnLst>
              <a:rect l="0" t="0" r="r" b="b"/>
              <a:pathLst>
                <a:path w="71" h="66">
                  <a:moveTo>
                    <a:pt x="71" y="66"/>
                  </a:moveTo>
                  <a:cubicBezTo>
                    <a:pt x="47" y="66"/>
                    <a:pt x="24" y="66"/>
                    <a:pt x="0" y="66"/>
                  </a:cubicBezTo>
                  <a:cubicBezTo>
                    <a:pt x="0" y="44"/>
                    <a:pt x="0" y="23"/>
                    <a:pt x="0" y="0"/>
                  </a:cubicBezTo>
                  <a:cubicBezTo>
                    <a:pt x="23" y="0"/>
                    <a:pt x="46" y="0"/>
                    <a:pt x="71" y="0"/>
                  </a:cubicBezTo>
                  <a:cubicBezTo>
                    <a:pt x="71" y="21"/>
                    <a:pt x="71" y="43"/>
                    <a:pt x="71"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61" name="Freeform 35"/>
            <p:cNvSpPr>
              <a:spLocks/>
            </p:cNvSpPr>
            <p:nvPr/>
          </p:nvSpPr>
          <p:spPr bwMode="auto">
            <a:xfrm>
              <a:off x="5056640" y="2100052"/>
              <a:ext cx="28277" cy="25029"/>
            </a:xfrm>
            <a:custGeom>
              <a:avLst/>
              <a:gdLst>
                <a:gd name="T0" fmla="*/ 0 w 72"/>
                <a:gd name="T1" fmla="*/ 0 h 64"/>
                <a:gd name="T2" fmla="*/ 72 w 72"/>
                <a:gd name="T3" fmla="*/ 0 h 64"/>
                <a:gd name="T4" fmla="*/ 72 w 72"/>
                <a:gd name="T5" fmla="*/ 64 h 64"/>
                <a:gd name="T6" fmla="*/ 0 w 72"/>
                <a:gd name="T7" fmla="*/ 64 h 64"/>
                <a:gd name="T8" fmla="*/ 0 w 72"/>
                <a:gd name="T9" fmla="*/ 0 h 64"/>
              </a:gdLst>
              <a:ahLst/>
              <a:cxnLst>
                <a:cxn ang="0">
                  <a:pos x="T0" y="T1"/>
                </a:cxn>
                <a:cxn ang="0">
                  <a:pos x="T2" y="T3"/>
                </a:cxn>
                <a:cxn ang="0">
                  <a:pos x="T4" y="T5"/>
                </a:cxn>
                <a:cxn ang="0">
                  <a:pos x="T6" y="T7"/>
                </a:cxn>
                <a:cxn ang="0">
                  <a:pos x="T8" y="T9"/>
                </a:cxn>
              </a:cxnLst>
              <a:rect l="0" t="0" r="r" b="b"/>
              <a:pathLst>
                <a:path w="72" h="64">
                  <a:moveTo>
                    <a:pt x="0" y="0"/>
                  </a:moveTo>
                  <a:cubicBezTo>
                    <a:pt x="25" y="0"/>
                    <a:pt x="48" y="0"/>
                    <a:pt x="72" y="0"/>
                  </a:cubicBezTo>
                  <a:cubicBezTo>
                    <a:pt x="72" y="22"/>
                    <a:pt x="72" y="42"/>
                    <a:pt x="72" y="64"/>
                  </a:cubicBezTo>
                  <a:cubicBezTo>
                    <a:pt x="48" y="64"/>
                    <a:pt x="25" y="64"/>
                    <a:pt x="0" y="64"/>
                  </a:cubicBezTo>
                  <a:cubicBezTo>
                    <a:pt x="0" y="43"/>
                    <a:pt x="0" y="23"/>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62" name="Freeform 36"/>
            <p:cNvSpPr>
              <a:spLocks/>
            </p:cNvSpPr>
            <p:nvPr/>
          </p:nvSpPr>
          <p:spPr bwMode="auto">
            <a:xfrm>
              <a:off x="4433408" y="2100052"/>
              <a:ext cx="28277" cy="25411"/>
            </a:xfrm>
            <a:custGeom>
              <a:avLst/>
              <a:gdLst>
                <a:gd name="T0" fmla="*/ 0 w 72"/>
                <a:gd name="T1" fmla="*/ 65 h 65"/>
                <a:gd name="T2" fmla="*/ 0 w 72"/>
                <a:gd name="T3" fmla="*/ 0 h 65"/>
                <a:gd name="T4" fmla="*/ 72 w 72"/>
                <a:gd name="T5" fmla="*/ 0 h 65"/>
                <a:gd name="T6" fmla="*/ 72 w 72"/>
                <a:gd name="T7" fmla="*/ 65 h 65"/>
                <a:gd name="T8" fmla="*/ 0 w 72"/>
                <a:gd name="T9" fmla="*/ 65 h 65"/>
              </a:gdLst>
              <a:ahLst/>
              <a:cxnLst>
                <a:cxn ang="0">
                  <a:pos x="T0" y="T1"/>
                </a:cxn>
                <a:cxn ang="0">
                  <a:pos x="T2" y="T3"/>
                </a:cxn>
                <a:cxn ang="0">
                  <a:pos x="T4" y="T5"/>
                </a:cxn>
                <a:cxn ang="0">
                  <a:pos x="T6" y="T7"/>
                </a:cxn>
                <a:cxn ang="0">
                  <a:pos x="T8" y="T9"/>
                </a:cxn>
              </a:cxnLst>
              <a:rect l="0" t="0" r="r" b="b"/>
              <a:pathLst>
                <a:path w="72" h="65">
                  <a:moveTo>
                    <a:pt x="0" y="65"/>
                  </a:moveTo>
                  <a:cubicBezTo>
                    <a:pt x="0" y="43"/>
                    <a:pt x="0" y="22"/>
                    <a:pt x="0" y="0"/>
                  </a:cubicBezTo>
                  <a:cubicBezTo>
                    <a:pt x="25" y="0"/>
                    <a:pt x="48" y="0"/>
                    <a:pt x="72" y="0"/>
                  </a:cubicBezTo>
                  <a:cubicBezTo>
                    <a:pt x="72" y="21"/>
                    <a:pt x="72" y="42"/>
                    <a:pt x="72" y="65"/>
                  </a:cubicBezTo>
                  <a:cubicBezTo>
                    <a:pt x="49" y="65"/>
                    <a:pt x="26" y="65"/>
                    <a:pt x="0"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63" name="Freeform 37"/>
            <p:cNvSpPr>
              <a:spLocks/>
            </p:cNvSpPr>
            <p:nvPr/>
          </p:nvSpPr>
          <p:spPr bwMode="auto">
            <a:xfrm>
              <a:off x="4433981" y="1917974"/>
              <a:ext cx="27703" cy="27703"/>
            </a:xfrm>
            <a:custGeom>
              <a:avLst/>
              <a:gdLst>
                <a:gd name="T0" fmla="*/ 0 w 71"/>
                <a:gd name="T1" fmla="*/ 0 h 71"/>
                <a:gd name="T2" fmla="*/ 71 w 71"/>
                <a:gd name="T3" fmla="*/ 0 h 71"/>
                <a:gd name="T4" fmla="*/ 71 w 71"/>
                <a:gd name="T5" fmla="*/ 71 h 71"/>
                <a:gd name="T6" fmla="*/ 0 w 71"/>
                <a:gd name="T7" fmla="*/ 71 h 71"/>
                <a:gd name="T8" fmla="*/ 0 w 71"/>
                <a:gd name="T9" fmla="*/ 0 h 71"/>
              </a:gdLst>
              <a:ahLst/>
              <a:cxnLst>
                <a:cxn ang="0">
                  <a:pos x="T0" y="T1"/>
                </a:cxn>
                <a:cxn ang="0">
                  <a:pos x="T2" y="T3"/>
                </a:cxn>
                <a:cxn ang="0">
                  <a:pos x="T4" y="T5"/>
                </a:cxn>
                <a:cxn ang="0">
                  <a:pos x="T6" y="T7"/>
                </a:cxn>
                <a:cxn ang="0">
                  <a:pos x="T8" y="T9"/>
                </a:cxn>
              </a:cxnLst>
              <a:rect l="0" t="0" r="r" b="b"/>
              <a:pathLst>
                <a:path w="71" h="71">
                  <a:moveTo>
                    <a:pt x="0" y="0"/>
                  </a:moveTo>
                  <a:cubicBezTo>
                    <a:pt x="24" y="0"/>
                    <a:pt x="47" y="0"/>
                    <a:pt x="71" y="0"/>
                  </a:cubicBezTo>
                  <a:cubicBezTo>
                    <a:pt x="71" y="24"/>
                    <a:pt x="71" y="47"/>
                    <a:pt x="71" y="71"/>
                  </a:cubicBezTo>
                  <a:cubicBezTo>
                    <a:pt x="47" y="71"/>
                    <a:pt x="24" y="71"/>
                    <a:pt x="0" y="71"/>
                  </a:cubicBezTo>
                  <a:cubicBezTo>
                    <a:pt x="0" y="48"/>
                    <a:pt x="0" y="25"/>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64" name="Freeform 38"/>
            <p:cNvSpPr>
              <a:spLocks/>
            </p:cNvSpPr>
            <p:nvPr/>
          </p:nvSpPr>
          <p:spPr bwMode="auto">
            <a:xfrm>
              <a:off x="4549953" y="1918356"/>
              <a:ext cx="27894" cy="27321"/>
            </a:xfrm>
            <a:custGeom>
              <a:avLst/>
              <a:gdLst>
                <a:gd name="T0" fmla="*/ 0 w 71"/>
                <a:gd name="T1" fmla="*/ 70 h 70"/>
                <a:gd name="T2" fmla="*/ 0 w 71"/>
                <a:gd name="T3" fmla="*/ 0 h 70"/>
                <a:gd name="T4" fmla="*/ 71 w 71"/>
                <a:gd name="T5" fmla="*/ 0 h 70"/>
                <a:gd name="T6" fmla="*/ 71 w 71"/>
                <a:gd name="T7" fmla="*/ 70 h 70"/>
                <a:gd name="T8" fmla="*/ 0 w 71"/>
                <a:gd name="T9" fmla="*/ 70 h 70"/>
              </a:gdLst>
              <a:ahLst/>
              <a:cxnLst>
                <a:cxn ang="0">
                  <a:pos x="T0" y="T1"/>
                </a:cxn>
                <a:cxn ang="0">
                  <a:pos x="T2" y="T3"/>
                </a:cxn>
                <a:cxn ang="0">
                  <a:pos x="T4" y="T5"/>
                </a:cxn>
                <a:cxn ang="0">
                  <a:pos x="T6" y="T7"/>
                </a:cxn>
                <a:cxn ang="0">
                  <a:pos x="T8" y="T9"/>
                </a:cxn>
              </a:cxnLst>
              <a:rect l="0" t="0" r="r" b="b"/>
              <a:pathLst>
                <a:path w="71" h="70">
                  <a:moveTo>
                    <a:pt x="0" y="70"/>
                  </a:moveTo>
                  <a:cubicBezTo>
                    <a:pt x="0" y="47"/>
                    <a:pt x="0" y="24"/>
                    <a:pt x="0" y="0"/>
                  </a:cubicBezTo>
                  <a:cubicBezTo>
                    <a:pt x="24" y="0"/>
                    <a:pt x="47" y="0"/>
                    <a:pt x="71" y="0"/>
                  </a:cubicBezTo>
                  <a:cubicBezTo>
                    <a:pt x="71" y="22"/>
                    <a:pt x="71" y="45"/>
                    <a:pt x="71" y="70"/>
                  </a:cubicBezTo>
                  <a:cubicBezTo>
                    <a:pt x="48" y="70"/>
                    <a:pt x="24" y="70"/>
                    <a:pt x="0"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65" name="Freeform 39"/>
            <p:cNvSpPr>
              <a:spLocks/>
            </p:cNvSpPr>
            <p:nvPr/>
          </p:nvSpPr>
          <p:spPr bwMode="auto">
            <a:xfrm>
              <a:off x="4491872" y="1917974"/>
              <a:ext cx="27894" cy="27703"/>
            </a:xfrm>
            <a:custGeom>
              <a:avLst/>
              <a:gdLst>
                <a:gd name="T0" fmla="*/ 0 w 71"/>
                <a:gd name="T1" fmla="*/ 0 h 71"/>
                <a:gd name="T2" fmla="*/ 71 w 71"/>
                <a:gd name="T3" fmla="*/ 0 h 71"/>
                <a:gd name="T4" fmla="*/ 71 w 71"/>
                <a:gd name="T5" fmla="*/ 71 h 71"/>
                <a:gd name="T6" fmla="*/ 0 w 71"/>
                <a:gd name="T7" fmla="*/ 71 h 71"/>
                <a:gd name="T8" fmla="*/ 0 w 71"/>
                <a:gd name="T9" fmla="*/ 0 h 71"/>
              </a:gdLst>
              <a:ahLst/>
              <a:cxnLst>
                <a:cxn ang="0">
                  <a:pos x="T0" y="T1"/>
                </a:cxn>
                <a:cxn ang="0">
                  <a:pos x="T2" y="T3"/>
                </a:cxn>
                <a:cxn ang="0">
                  <a:pos x="T4" y="T5"/>
                </a:cxn>
                <a:cxn ang="0">
                  <a:pos x="T6" y="T7"/>
                </a:cxn>
                <a:cxn ang="0">
                  <a:pos x="T8" y="T9"/>
                </a:cxn>
              </a:cxnLst>
              <a:rect l="0" t="0" r="r" b="b"/>
              <a:pathLst>
                <a:path w="71" h="71">
                  <a:moveTo>
                    <a:pt x="0" y="0"/>
                  </a:moveTo>
                  <a:cubicBezTo>
                    <a:pt x="24" y="0"/>
                    <a:pt x="47" y="0"/>
                    <a:pt x="71" y="0"/>
                  </a:cubicBezTo>
                  <a:cubicBezTo>
                    <a:pt x="71" y="23"/>
                    <a:pt x="71" y="46"/>
                    <a:pt x="71" y="71"/>
                  </a:cubicBezTo>
                  <a:cubicBezTo>
                    <a:pt x="48" y="71"/>
                    <a:pt x="24" y="71"/>
                    <a:pt x="0" y="71"/>
                  </a:cubicBezTo>
                  <a:cubicBezTo>
                    <a:pt x="0" y="48"/>
                    <a:pt x="0" y="25"/>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grpSp>
      <p:grpSp>
        <p:nvGrpSpPr>
          <p:cNvPr id="125" name="Group 124"/>
          <p:cNvGrpSpPr/>
          <p:nvPr/>
        </p:nvGrpSpPr>
        <p:grpSpPr>
          <a:xfrm>
            <a:off x="9711580" y="2355066"/>
            <a:ext cx="791017" cy="786496"/>
            <a:chOff x="9711580" y="1811886"/>
            <a:chExt cx="791017" cy="786496"/>
          </a:xfrm>
        </p:grpSpPr>
        <p:sp>
          <p:nvSpPr>
            <p:cNvPr id="70" name="Freeform 43"/>
            <p:cNvSpPr>
              <a:spLocks noEditPoints="1"/>
            </p:cNvSpPr>
            <p:nvPr/>
          </p:nvSpPr>
          <p:spPr bwMode="auto">
            <a:xfrm>
              <a:off x="9711580" y="2016846"/>
              <a:ext cx="791017" cy="385053"/>
            </a:xfrm>
            <a:custGeom>
              <a:avLst/>
              <a:gdLst>
                <a:gd name="T0" fmla="*/ 1004 w 2044"/>
                <a:gd name="T1" fmla="*/ 0 h 995"/>
                <a:gd name="T2" fmla="*/ 1714 w 2044"/>
                <a:gd name="T3" fmla="*/ 184 h 995"/>
                <a:gd name="T4" fmla="*/ 2035 w 2044"/>
                <a:gd name="T5" fmla="*/ 471 h 995"/>
                <a:gd name="T6" fmla="*/ 2034 w 2044"/>
                <a:gd name="T7" fmla="*/ 503 h 995"/>
                <a:gd name="T8" fmla="*/ 1598 w 2044"/>
                <a:gd name="T9" fmla="*/ 851 h 995"/>
                <a:gd name="T10" fmla="*/ 1172 w 2044"/>
                <a:gd name="T11" fmla="*/ 966 h 995"/>
                <a:gd name="T12" fmla="*/ 325 w 2044"/>
                <a:gd name="T13" fmla="*/ 787 h 995"/>
                <a:gd name="T14" fmla="*/ 8 w 2044"/>
                <a:gd name="T15" fmla="*/ 501 h 995"/>
                <a:gd name="T16" fmla="*/ 9 w 2044"/>
                <a:gd name="T17" fmla="*/ 472 h 995"/>
                <a:gd name="T18" fmla="*/ 446 w 2044"/>
                <a:gd name="T19" fmla="*/ 123 h 995"/>
                <a:gd name="T20" fmla="*/ 872 w 2044"/>
                <a:gd name="T21" fmla="*/ 8 h 995"/>
                <a:gd name="T22" fmla="*/ 1004 w 2044"/>
                <a:gd name="T23" fmla="*/ 0 h 995"/>
                <a:gd name="T24" fmla="*/ 1442 w 2044"/>
                <a:gd name="T25" fmla="*/ 489 h 995"/>
                <a:gd name="T26" fmla="*/ 1024 w 2044"/>
                <a:gd name="T27" fmla="*/ 67 h 995"/>
                <a:gd name="T28" fmla="*/ 602 w 2044"/>
                <a:gd name="T29" fmla="*/ 483 h 995"/>
                <a:gd name="T30" fmla="*/ 1019 w 2044"/>
                <a:gd name="T31" fmla="*/ 906 h 995"/>
                <a:gd name="T32" fmla="*/ 1442 w 2044"/>
                <a:gd name="T33" fmla="*/ 489 h 995"/>
                <a:gd name="T34" fmla="*/ 717 w 2044"/>
                <a:gd name="T35" fmla="*/ 104 h 995"/>
                <a:gd name="T36" fmla="*/ 83 w 2044"/>
                <a:gd name="T37" fmla="*/ 485 h 995"/>
                <a:gd name="T38" fmla="*/ 368 w 2044"/>
                <a:gd name="T39" fmla="*/ 735 h 995"/>
                <a:gd name="T40" fmla="*/ 718 w 2044"/>
                <a:gd name="T41" fmla="*/ 868 h 995"/>
                <a:gd name="T42" fmla="*/ 717 w 2044"/>
                <a:gd name="T43" fmla="*/ 104 h 995"/>
                <a:gd name="T44" fmla="*/ 1325 w 2044"/>
                <a:gd name="T45" fmla="*/ 870 h 995"/>
                <a:gd name="T46" fmla="*/ 1962 w 2044"/>
                <a:gd name="T47" fmla="*/ 487 h 995"/>
                <a:gd name="T48" fmla="*/ 1326 w 2044"/>
                <a:gd name="T49" fmla="*/ 104 h 995"/>
                <a:gd name="T50" fmla="*/ 1508 w 2044"/>
                <a:gd name="T51" fmla="*/ 486 h 995"/>
                <a:gd name="T52" fmla="*/ 1325 w 2044"/>
                <a:gd name="T53" fmla="*/ 87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4" h="995">
                  <a:moveTo>
                    <a:pt x="1004" y="0"/>
                  </a:moveTo>
                  <a:cubicBezTo>
                    <a:pt x="1269" y="2"/>
                    <a:pt x="1501" y="59"/>
                    <a:pt x="1714" y="184"/>
                  </a:cubicBezTo>
                  <a:cubicBezTo>
                    <a:pt x="1840" y="258"/>
                    <a:pt x="1948" y="353"/>
                    <a:pt x="2035" y="471"/>
                  </a:cubicBezTo>
                  <a:cubicBezTo>
                    <a:pt x="2044" y="484"/>
                    <a:pt x="2043" y="492"/>
                    <a:pt x="2034" y="503"/>
                  </a:cubicBezTo>
                  <a:cubicBezTo>
                    <a:pt x="1920" y="659"/>
                    <a:pt x="1772" y="771"/>
                    <a:pt x="1598" y="851"/>
                  </a:cubicBezTo>
                  <a:cubicBezTo>
                    <a:pt x="1462" y="913"/>
                    <a:pt x="1320" y="951"/>
                    <a:pt x="1172" y="966"/>
                  </a:cubicBezTo>
                  <a:cubicBezTo>
                    <a:pt x="871" y="995"/>
                    <a:pt x="587" y="941"/>
                    <a:pt x="325" y="787"/>
                  </a:cubicBezTo>
                  <a:cubicBezTo>
                    <a:pt x="200" y="713"/>
                    <a:pt x="94" y="618"/>
                    <a:pt x="8" y="501"/>
                  </a:cubicBezTo>
                  <a:cubicBezTo>
                    <a:pt x="0" y="489"/>
                    <a:pt x="1" y="483"/>
                    <a:pt x="9" y="472"/>
                  </a:cubicBezTo>
                  <a:cubicBezTo>
                    <a:pt x="123" y="315"/>
                    <a:pt x="272" y="203"/>
                    <a:pt x="446" y="123"/>
                  </a:cubicBezTo>
                  <a:cubicBezTo>
                    <a:pt x="581" y="61"/>
                    <a:pt x="724" y="24"/>
                    <a:pt x="872" y="8"/>
                  </a:cubicBezTo>
                  <a:cubicBezTo>
                    <a:pt x="922" y="3"/>
                    <a:pt x="973" y="2"/>
                    <a:pt x="1004" y="0"/>
                  </a:cubicBezTo>
                  <a:close/>
                  <a:moveTo>
                    <a:pt x="1442" y="489"/>
                  </a:moveTo>
                  <a:cubicBezTo>
                    <a:pt x="1444" y="260"/>
                    <a:pt x="1255" y="69"/>
                    <a:pt x="1024" y="67"/>
                  </a:cubicBezTo>
                  <a:cubicBezTo>
                    <a:pt x="795" y="65"/>
                    <a:pt x="606" y="252"/>
                    <a:pt x="602" y="483"/>
                  </a:cubicBezTo>
                  <a:cubicBezTo>
                    <a:pt x="599" y="712"/>
                    <a:pt x="787" y="903"/>
                    <a:pt x="1019" y="906"/>
                  </a:cubicBezTo>
                  <a:cubicBezTo>
                    <a:pt x="1248" y="909"/>
                    <a:pt x="1439" y="721"/>
                    <a:pt x="1442" y="489"/>
                  </a:cubicBezTo>
                  <a:close/>
                  <a:moveTo>
                    <a:pt x="717" y="104"/>
                  </a:moveTo>
                  <a:cubicBezTo>
                    <a:pt x="465" y="163"/>
                    <a:pt x="247" y="280"/>
                    <a:pt x="83" y="485"/>
                  </a:cubicBezTo>
                  <a:cubicBezTo>
                    <a:pt x="131" y="560"/>
                    <a:pt x="260" y="673"/>
                    <a:pt x="368" y="735"/>
                  </a:cubicBezTo>
                  <a:cubicBezTo>
                    <a:pt x="477" y="797"/>
                    <a:pt x="670" y="870"/>
                    <a:pt x="718" y="868"/>
                  </a:cubicBezTo>
                  <a:cubicBezTo>
                    <a:pt x="471" y="669"/>
                    <a:pt x="479" y="297"/>
                    <a:pt x="717" y="104"/>
                  </a:cubicBezTo>
                  <a:close/>
                  <a:moveTo>
                    <a:pt x="1325" y="870"/>
                  </a:moveTo>
                  <a:cubicBezTo>
                    <a:pt x="1579" y="810"/>
                    <a:pt x="1797" y="694"/>
                    <a:pt x="1962" y="487"/>
                  </a:cubicBezTo>
                  <a:cubicBezTo>
                    <a:pt x="1796" y="279"/>
                    <a:pt x="1578" y="163"/>
                    <a:pt x="1326" y="104"/>
                  </a:cubicBezTo>
                  <a:cubicBezTo>
                    <a:pt x="1444" y="205"/>
                    <a:pt x="1508" y="332"/>
                    <a:pt x="1508" y="486"/>
                  </a:cubicBezTo>
                  <a:cubicBezTo>
                    <a:pt x="1508" y="642"/>
                    <a:pt x="1444" y="769"/>
                    <a:pt x="1325" y="8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71" name="Freeform 44"/>
            <p:cNvSpPr>
              <a:spLocks noEditPoints="1"/>
            </p:cNvSpPr>
            <p:nvPr/>
          </p:nvSpPr>
          <p:spPr bwMode="auto">
            <a:xfrm>
              <a:off x="9947246" y="1812263"/>
              <a:ext cx="85149" cy="84772"/>
            </a:xfrm>
            <a:custGeom>
              <a:avLst/>
              <a:gdLst>
                <a:gd name="T0" fmla="*/ 110 w 220"/>
                <a:gd name="T1" fmla="*/ 0 h 219"/>
                <a:gd name="T2" fmla="*/ 220 w 220"/>
                <a:gd name="T3" fmla="*/ 109 h 219"/>
                <a:gd name="T4" fmla="*/ 110 w 220"/>
                <a:gd name="T5" fmla="*/ 219 h 219"/>
                <a:gd name="T6" fmla="*/ 1 w 220"/>
                <a:gd name="T7" fmla="*/ 110 h 219"/>
                <a:gd name="T8" fmla="*/ 110 w 220"/>
                <a:gd name="T9" fmla="*/ 0 h 219"/>
                <a:gd name="T10" fmla="*/ 152 w 220"/>
                <a:gd name="T11" fmla="*/ 109 h 219"/>
                <a:gd name="T12" fmla="*/ 112 w 220"/>
                <a:gd name="T13" fmla="*/ 68 h 219"/>
                <a:gd name="T14" fmla="*/ 69 w 220"/>
                <a:gd name="T15" fmla="*/ 109 h 219"/>
                <a:gd name="T16" fmla="*/ 110 w 220"/>
                <a:gd name="T17" fmla="*/ 151 h 219"/>
                <a:gd name="T18" fmla="*/ 152 w 220"/>
                <a:gd name="T19" fmla="*/ 10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19">
                  <a:moveTo>
                    <a:pt x="110" y="0"/>
                  </a:moveTo>
                  <a:cubicBezTo>
                    <a:pt x="170" y="0"/>
                    <a:pt x="220" y="50"/>
                    <a:pt x="220" y="109"/>
                  </a:cubicBezTo>
                  <a:cubicBezTo>
                    <a:pt x="220" y="169"/>
                    <a:pt x="169" y="219"/>
                    <a:pt x="110" y="219"/>
                  </a:cubicBezTo>
                  <a:cubicBezTo>
                    <a:pt x="51" y="218"/>
                    <a:pt x="2" y="169"/>
                    <a:pt x="1" y="110"/>
                  </a:cubicBezTo>
                  <a:cubicBezTo>
                    <a:pt x="0" y="51"/>
                    <a:pt x="51" y="0"/>
                    <a:pt x="110" y="0"/>
                  </a:cubicBezTo>
                  <a:close/>
                  <a:moveTo>
                    <a:pt x="152" y="109"/>
                  </a:moveTo>
                  <a:cubicBezTo>
                    <a:pt x="153" y="88"/>
                    <a:pt x="134" y="69"/>
                    <a:pt x="112" y="68"/>
                  </a:cubicBezTo>
                  <a:cubicBezTo>
                    <a:pt x="89" y="67"/>
                    <a:pt x="69" y="87"/>
                    <a:pt x="69" y="109"/>
                  </a:cubicBezTo>
                  <a:cubicBezTo>
                    <a:pt x="69" y="131"/>
                    <a:pt x="88" y="150"/>
                    <a:pt x="110" y="151"/>
                  </a:cubicBezTo>
                  <a:cubicBezTo>
                    <a:pt x="132" y="152"/>
                    <a:pt x="152" y="131"/>
                    <a:pt x="152" y="1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72" name="Freeform 45"/>
            <p:cNvSpPr>
              <a:spLocks noEditPoints="1"/>
            </p:cNvSpPr>
            <p:nvPr/>
          </p:nvSpPr>
          <p:spPr bwMode="auto">
            <a:xfrm>
              <a:off x="10181029" y="1811886"/>
              <a:ext cx="85526" cy="85149"/>
            </a:xfrm>
            <a:custGeom>
              <a:avLst/>
              <a:gdLst>
                <a:gd name="T0" fmla="*/ 110 w 221"/>
                <a:gd name="T1" fmla="*/ 219 h 220"/>
                <a:gd name="T2" fmla="*/ 2 w 221"/>
                <a:gd name="T3" fmla="*/ 109 h 220"/>
                <a:gd name="T4" fmla="*/ 113 w 221"/>
                <a:gd name="T5" fmla="*/ 1 h 220"/>
                <a:gd name="T6" fmla="*/ 221 w 221"/>
                <a:gd name="T7" fmla="*/ 111 h 220"/>
                <a:gd name="T8" fmla="*/ 110 w 221"/>
                <a:gd name="T9" fmla="*/ 219 h 220"/>
                <a:gd name="T10" fmla="*/ 112 w 221"/>
                <a:gd name="T11" fmla="*/ 69 h 220"/>
                <a:gd name="T12" fmla="*/ 70 w 221"/>
                <a:gd name="T13" fmla="*/ 111 h 220"/>
                <a:gd name="T14" fmla="*/ 111 w 221"/>
                <a:gd name="T15" fmla="*/ 152 h 220"/>
                <a:gd name="T16" fmla="*/ 153 w 221"/>
                <a:gd name="T17" fmla="*/ 110 h 220"/>
                <a:gd name="T18" fmla="*/ 112 w 221"/>
                <a:gd name="T19" fmla="*/ 6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220">
                  <a:moveTo>
                    <a:pt x="110" y="219"/>
                  </a:moveTo>
                  <a:cubicBezTo>
                    <a:pt x="50" y="219"/>
                    <a:pt x="0" y="168"/>
                    <a:pt x="2" y="109"/>
                  </a:cubicBezTo>
                  <a:cubicBezTo>
                    <a:pt x="3" y="49"/>
                    <a:pt x="54" y="0"/>
                    <a:pt x="113" y="1"/>
                  </a:cubicBezTo>
                  <a:cubicBezTo>
                    <a:pt x="172" y="3"/>
                    <a:pt x="221" y="52"/>
                    <a:pt x="221" y="111"/>
                  </a:cubicBezTo>
                  <a:cubicBezTo>
                    <a:pt x="220" y="170"/>
                    <a:pt x="169" y="220"/>
                    <a:pt x="110" y="219"/>
                  </a:cubicBezTo>
                  <a:close/>
                  <a:moveTo>
                    <a:pt x="112" y="69"/>
                  </a:moveTo>
                  <a:cubicBezTo>
                    <a:pt x="89" y="69"/>
                    <a:pt x="69" y="89"/>
                    <a:pt x="70" y="111"/>
                  </a:cubicBezTo>
                  <a:cubicBezTo>
                    <a:pt x="70" y="132"/>
                    <a:pt x="89" y="152"/>
                    <a:pt x="111" y="152"/>
                  </a:cubicBezTo>
                  <a:cubicBezTo>
                    <a:pt x="133" y="152"/>
                    <a:pt x="153" y="132"/>
                    <a:pt x="153" y="110"/>
                  </a:cubicBezTo>
                  <a:cubicBezTo>
                    <a:pt x="152" y="88"/>
                    <a:pt x="133" y="69"/>
                    <a:pt x="112" y="6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73" name="Freeform 46"/>
            <p:cNvSpPr>
              <a:spLocks noEditPoints="1"/>
            </p:cNvSpPr>
            <p:nvPr/>
          </p:nvSpPr>
          <p:spPr bwMode="auto">
            <a:xfrm>
              <a:off x="10415564" y="2396813"/>
              <a:ext cx="84772" cy="84395"/>
            </a:xfrm>
            <a:custGeom>
              <a:avLst/>
              <a:gdLst>
                <a:gd name="T0" fmla="*/ 109 w 219"/>
                <a:gd name="T1" fmla="*/ 218 h 218"/>
                <a:gd name="T2" fmla="*/ 0 w 219"/>
                <a:gd name="T3" fmla="*/ 110 h 218"/>
                <a:gd name="T4" fmla="*/ 111 w 219"/>
                <a:gd name="T5" fmla="*/ 0 h 218"/>
                <a:gd name="T6" fmla="*/ 219 w 219"/>
                <a:gd name="T7" fmla="*/ 110 h 218"/>
                <a:gd name="T8" fmla="*/ 109 w 219"/>
                <a:gd name="T9" fmla="*/ 218 h 218"/>
                <a:gd name="T10" fmla="*/ 151 w 219"/>
                <a:gd name="T11" fmla="*/ 108 h 218"/>
                <a:gd name="T12" fmla="*/ 108 w 219"/>
                <a:gd name="T13" fmla="*/ 68 h 218"/>
                <a:gd name="T14" fmla="*/ 68 w 219"/>
                <a:gd name="T15" fmla="*/ 110 h 218"/>
                <a:gd name="T16" fmla="*/ 109 w 219"/>
                <a:gd name="T17" fmla="*/ 150 h 218"/>
                <a:gd name="T18" fmla="*/ 151 w 219"/>
                <a:gd name="T19" fmla="*/ 1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8">
                  <a:moveTo>
                    <a:pt x="109" y="218"/>
                  </a:moveTo>
                  <a:cubicBezTo>
                    <a:pt x="49" y="217"/>
                    <a:pt x="0" y="169"/>
                    <a:pt x="0" y="110"/>
                  </a:cubicBezTo>
                  <a:cubicBezTo>
                    <a:pt x="0" y="49"/>
                    <a:pt x="50" y="0"/>
                    <a:pt x="111" y="0"/>
                  </a:cubicBezTo>
                  <a:cubicBezTo>
                    <a:pt x="170" y="1"/>
                    <a:pt x="219" y="51"/>
                    <a:pt x="219" y="110"/>
                  </a:cubicBezTo>
                  <a:cubicBezTo>
                    <a:pt x="218" y="170"/>
                    <a:pt x="169" y="218"/>
                    <a:pt x="109" y="218"/>
                  </a:cubicBezTo>
                  <a:close/>
                  <a:moveTo>
                    <a:pt x="151" y="108"/>
                  </a:moveTo>
                  <a:cubicBezTo>
                    <a:pt x="150" y="85"/>
                    <a:pt x="131" y="67"/>
                    <a:pt x="108" y="68"/>
                  </a:cubicBezTo>
                  <a:cubicBezTo>
                    <a:pt x="86" y="69"/>
                    <a:pt x="67" y="88"/>
                    <a:pt x="68" y="110"/>
                  </a:cubicBezTo>
                  <a:cubicBezTo>
                    <a:pt x="69" y="132"/>
                    <a:pt x="87" y="150"/>
                    <a:pt x="109" y="150"/>
                  </a:cubicBezTo>
                  <a:cubicBezTo>
                    <a:pt x="132" y="150"/>
                    <a:pt x="151" y="131"/>
                    <a:pt x="151" y="10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74" name="Freeform 47"/>
            <p:cNvSpPr>
              <a:spLocks noEditPoints="1"/>
            </p:cNvSpPr>
            <p:nvPr/>
          </p:nvSpPr>
          <p:spPr bwMode="auto">
            <a:xfrm>
              <a:off x="10298579" y="2513610"/>
              <a:ext cx="84395" cy="84772"/>
            </a:xfrm>
            <a:custGeom>
              <a:avLst/>
              <a:gdLst>
                <a:gd name="T0" fmla="*/ 218 w 218"/>
                <a:gd name="T1" fmla="*/ 109 h 219"/>
                <a:gd name="T2" fmla="*/ 109 w 218"/>
                <a:gd name="T3" fmla="*/ 219 h 219"/>
                <a:gd name="T4" fmla="*/ 1 w 218"/>
                <a:gd name="T5" fmla="*/ 111 h 219"/>
                <a:gd name="T6" fmla="*/ 110 w 218"/>
                <a:gd name="T7" fmla="*/ 0 h 219"/>
                <a:gd name="T8" fmla="*/ 218 w 218"/>
                <a:gd name="T9" fmla="*/ 109 h 219"/>
                <a:gd name="T10" fmla="*/ 68 w 218"/>
                <a:gd name="T11" fmla="*/ 109 h 219"/>
                <a:gd name="T12" fmla="*/ 110 w 218"/>
                <a:gd name="T13" fmla="*/ 151 h 219"/>
                <a:gd name="T14" fmla="*/ 150 w 218"/>
                <a:gd name="T15" fmla="*/ 110 h 219"/>
                <a:gd name="T16" fmla="*/ 109 w 218"/>
                <a:gd name="T17" fmla="*/ 68 h 219"/>
                <a:gd name="T18" fmla="*/ 68 w 218"/>
                <a:gd name="T19" fmla="*/ 10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9">
                  <a:moveTo>
                    <a:pt x="218" y="109"/>
                  </a:moveTo>
                  <a:cubicBezTo>
                    <a:pt x="218" y="169"/>
                    <a:pt x="169" y="219"/>
                    <a:pt x="109" y="219"/>
                  </a:cubicBezTo>
                  <a:cubicBezTo>
                    <a:pt x="50" y="219"/>
                    <a:pt x="1" y="170"/>
                    <a:pt x="1" y="111"/>
                  </a:cubicBezTo>
                  <a:cubicBezTo>
                    <a:pt x="0" y="50"/>
                    <a:pt x="50" y="0"/>
                    <a:pt x="110" y="0"/>
                  </a:cubicBezTo>
                  <a:cubicBezTo>
                    <a:pt x="169" y="1"/>
                    <a:pt x="218" y="49"/>
                    <a:pt x="218" y="109"/>
                  </a:cubicBezTo>
                  <a:close/>
                  <a:moveTo>
                    <a:pt x="68" y="109"/>
                  </a:moveTo>
                  <a:cubicBezTo>
                    <a:pt x="68" y="132"/>
                    <a:pt x="87" y="151"/>
                    <a:pt x="110" y="151"/>
                  </a:cubicBezTo>
                  <a:cubicBezTo>
                    <a:pt x="132" y="150"/>
                    <a:pt x="150" y="132"/>
                    <a:pt x="150" y="110"/>
                  </a:cubicBezTo>
                  <a:cubicBezTo>
                    <a:pt x="151" y="87"/>
                    <a:pt x="132" y="68"/>
                    <a:pt x="109" y="68"/>
                  </a:cubicBezTo>
                  <a:cubicBezTo>
                    <a:pt x="87" y="68"/>
                    <a:pt x="69" y="87"/>
                    <a:pt x="68" y="1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75" name="Freeform 48"/>
            <p:cNvSpPr>
              <a:spLocks noEditPoints="1"/>
            </p:cNvSpPr>
            <p:nvPr/>
          </p:nvSpPr>
          <p:spPr bwMode="auto">
            <a:xfrm>
              <a:off x="9713841" y="1929437"/>
              <a:ext cx="84772" cy="84018"/>
            </a:xfrm>
            <a:custGeom>
              <a:avLst/>
              <a:gdLst>
                <a:gd name="T0" fmla="*/ 109 w 219"/>
                <a:gd name="T1" fmla="*/ 217 h 217"/>
                <a:gd name="T2" fmla="*/ 0 w 219"/>
                <a:gd name="T3" fmla="*/ 108 h 217"/>
                <a:gd name="T4" fmla="*/ 109 w 219"/>
                <a:gd name="T5" fmla="*/ 0 h 217"/>
                <a:gd name="T6" fmla="*/ 219 w 219"/>
                <a:gd name="T7" fmla="*/ 108 h 217"/>
                <a:gd name="T8" fmla="*/ 109 w 219"/>
                <a:gd name="T9" fmla="*/ 217 h 217"/>
                <a:gd name="T10" fmla="*/ 110 w 219"/>
                <a:gd name="T11" fmla="*/ 149 h 217"/>
                <a:gd name="T12" fmla="*/ 151 w 219"/>
                <a:gd name="T13" fmla="*/ 107 h 217"/>
                <a:gd name="T14" fmla="*/ 109 w 219"/>
                <a:gd name="T15" fmla="*/ 67 h 217"/>
                <a:gd name="T16" fmla="*/ 68 w 219"/>
                <a:gd name="T17" fmla="*/ 110 h 217"/>
                <a:gd name="T18" fmla="*/ 110 w 219"/>
                <a:gd name="T19" fmla="*/ 14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7">
                  <a:moveTo>
                    <a:pt x="109" y="217"/>
                  </a:moveTo>
                  <a:cubicBezTo>
                    <a:pt x="50" y="217"/>
                    <a:pt x="0" y="167"/>
                    <a:pt x="0" y="108"/>
                  </a:cubicBezTo>
                  <a:cubicBezTo>
                    <a:pt x="1" y="48"/>
                    <a:pt x="49" y="0"/>
                    <a:pt x="109" y="0"/>
                  </a:cubicBezTo>
                  <a:cubicBezTo>
                    <a:pt x="169" y="0"/>
                    <a:pt x="219" y="49"/>
                    <a:pt x="219" y="108"/>
                  </a:cubicBezTo>
                  <a:cubicBezTo>
                    <a:pt x="219" y="168"/>
                    <a:pt x="170" y="217"/>
                    <a:pt x="109" y="217"/>
                  </a:cubicBezTo>
                  <a:close/>
                  <a:moveTo>
                    <a:pt x="110" y="149"/>
                  </a:moveTo>
                  <a:cubicBezTo>
                    <a:pt x="132" y="149"/>
                    <a:pt x="152" y="129"/>
                    <a:pt x="151" y="107"/>
                  </a:cubicBezTo>
                  <a:cubicBezTo>
                    <a:pt x="150" y="86"/>
                    <a:pt x="131" y="67"/>
                    <a:pt x="109" y="67"/>
                  </a:cubicBezTo>
                  <a:cubicBezTo>
                    <a:pt x="87" y="67"/>
                    <a:pt x="68" y="87"/>
                    <a:pt x="68" y="110"/>
                  </a:cubicBezTo>
                  <a:cubicBezTo>
                    <a:pt x="69" y="132"/>
                    <a:pt x="87" y="150"/>
                    <a:pt x="110" y="1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76" name="Freeform 49"/>
            <p:cNvSpPr>
              <a:spLocks noEditPoints="1"/>
            </p:cNvSpPr>
            <p:nvPr/>
          </p:nvSpPr>
          <p:spPr bwMode="auto">
            <a:xfrm>
              <a:off x="9831203" y="2513610"/>
              <a:ext cx="84395" cy="84772"/>
            </a:xfrm>
            <a:custGeom>
              <a:avLst/>
              <a:gdLst>
                <a:gd name="T0" fmla="*/ 217 w 218"/>
                <a:gd name="T1" fmla="*/ 109 h 219"/>
                <a:gd name="T2" fmla="*/ 108 w 218"/>
                <a:gd name="T3" fmla="*/ 219 h 219"/>
                <a:gd name="T4" fmla="*/ 0 w 218"/>
                <a:gd name="T5" fmla="*/ 108 h 219"/>
                <a:gd name="T6" fmla="*/ 108 w 218"/>
                <a:gd name="T7" fmla="*/ 0 h 219"/>
                <a:gd name="T8" fmla="*/ 217 w 218"/>
                <a:gd name="T9" fmla="*/ 109 h 219"/>
                <a:gd name="T10" fmla="*/ 150 w 218"/>
                <a:gd name="T11" fmla="*/ 110 h 219"/>
                <a:gd name="T12" fmla="*/ 108 w 218"/>
                <a:gd name="T13" fmla="*/ 68 h 219"/>
                <a:gd name="T14" fmla="*/ 67 w 218"/>
                <a:gd name="T15" fmla="*/ 109 h 219"/>
                <a:gd name="T16" fmla="*/ 109 w 218"/>
                <a:gd name="T17" fmla="*/ 151 h 219"/>
                <a:gd name="T18" fmla="*/ 150 w 218"/>
                <a:gd name="T19" fmla="*/ 11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9">
                  <a:moveTo>
                    <a:pt x="217" y="109"/>
                  </a:moveTo>
                  <a:cubicBezTo>
                    <a:pt x="217" y="169"/>
                    <a:pt x="168" y="219"/>
                    <a:pt x="108" y="219"/>
                  </a:cubicBezTo>
                  <a:cubicBezTo>
                    <a:pt x="48" y="218"/>
                    <a:pt x="0" y="169"/>
                    <a:pt x="0" y="108"/>
                  </a:cubicBezTo>
                  <a:cubicBezTo>
                    <a:pt x="0" y="49"/>
                    <a:pt x="49" y="1"/>
                    <a:pt x="108" y="0"/>
                  </a:cubicBezTo>
                  <a:cubicBezTo>
                    <a:pt x="168" y="0"/>
                    <a:pt x="218" y="49"/>
                    <a:pt x="217" y="109"/>
                  </a:cubicBezTo>
                  <a:close/>
                  <a:moveTo>
                    <a:pt x="150" y="110"/>
                  </a:moveTo>
                  <a:cubicBezTo>
                    <a:pt x="150" y="87"/>
                    <a:pt x="131" y="67"/>
                    <a:pt x="108" y="68"/>
                  </a:cubicBezTo>
                  <a:cubicBezTo>
                    <a:pt x="86" y="68"/>
                    <a:pt x="68" y="87"/>
                    <a:pt x="67" y="109"/>
                  </a:cubicBezTo>
                  <a:cubicBezTo>
                    <a:pt x="67" y="132"/>
                    <a:pt x="86" y="151"/>
                    <a:pt x="109" y="151"/>
                  </a:cubicBezTo>
                  <a:cubicBezTo>
                    <a:pt x="131" y="150"/>
                    <a:pt x="149" y="132"/>
                    <a:pt x="150" y="11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77" name="Freeform 50"/>
            <p:cNvSpPr>
              <a:spLocks/>
            </p:cNvSpPr>
            <p:nvPr/>
          </p:nvSpPr>
          <p:spPr bwMode="auto">
            <a:xfrm>
              <a:off x="9742098" y="2075810"/>
              <a:ext cx="28257" cy="25432"/>
            </a:xfrm>
            <a:custGeom>
              <a:avLst/>
              <a:gdLst>
                <a:gd name="T0" fmla="*/ 73 w 73"/>
                <a:gd name="T1" fmla="*/ 66 h 66"/>
                <a:gd name="T2" fmla="*/ 0 w 73"/>
                <a:gd name="T3" fmla="*/ 66 h 66"/>
                <a:gd name="T4" fmla="*/ 0 w 73"/>
                <a:gd name="T5" fmla="*/ 0 h 66"/>
                <a:gd name="T6" fmla="*/ 73 w 73"/>
                <a:gd name="T7" fmla="*/ 0 h 66"/>
                <a:gd name="T8" fmla="*/ 73 w 73"/>
                <a:gd name="T9" fmla="*/ 66 h 66"/>
              </a:gdLst>
              <a:ahLst/>
              <a:cxnLst>
                <a:cxn ang="0">
                  <a:pos x="T0" y="T1"/>
                </a:cxn>
                <a:cxn ang="0">
                  <a:pos x="T2" y="T3"/>
                </a:cxn>
                <a:cxn ang="0">
                  <a:pos x="T4" y="T5"/>
                </a:cxn>
                <a:cxn ang="0">
                  <a:pos x="T6" y="T7"/>
                </a:cxn>
                <a:cxn ang="0">
                  <a:pos x="T8" y="T9"/>
                </a:cxn>
              </a:cxnLst>
              <a:rect l="0" t="0" r="r" b="b"/>
              <a:pathLst>
                <a:path w="73" h="66">
                  <a:moveTo>
                    <a:pt x="73" y="66"/>
                  </a:moveTo>
                  <a:cubicBezTo>
                    <a:pt x="49" y="66"/>
                    <a:pt x="25" y="66"/>
                    <a:pt x="0" y="66"/>
                  </a:cubicBezTo>
                  <a:cubicBezTo>
                    <a:pt x="0" y="44"/>
                    <a:pt x="0" y="22"/>
                    <a:pt x="0" y="0"/>
                  </a:cubicBezTo>
                  <a:cubicBezTo>
                    <a:pt x="25" y="0"/>
                    <a:pt x="48" y="0"/>
                    <a:pt x="73" y="0"/>
                  </a:cubicBezTo>
                  <a:cubicBezTo>
                    <a:pt x="73" y="21"/>
                    <a:pt x="73" y="42"/>
                    <a:pt x="73"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78" name="Freeform 51"/>
            <p:cNvSpPr>
              <a:spLocks/>
            </p:cNvSpPr>
            <p:nvPr/>
          </p:nvSpPr>
          <p:spPr bwMode="auto">
            <a:xfrm>
              <a:off x="10443822" y="2075810"/>
              <a:ext cx="28257" cy="25055"/>
            </a:xfrm>
            <a:custGeom>
              <a:avLst/>
              <a:gdLst>
                <a:gd name="T0" fmla="*/ 73 w 73"/>
                <a:gd name="T1" fmla="*/ 0 h 65"/>
                <a:gd name="T2" fmla="*/ 73 w 73"/>
                <a:gd name="T3" fmla="*/ 65 h 65"/>
                <a:gd name="T4" fmla="*/ 0 w 73"/>
                <a:gd name="T5" fmla="*/ 65 h 65"/>
                <a:gd name="T6" fmla="*/ 0 w 73"/>
                <a:gd name="T7" fmla="*/ 0 h 65"/>
                <a:gd name="T8" fmla="*/ 73 w 73"/>
                <a:gd name="T9" fmla="*/ 0 h 65"/>
              </a:gdLst>
              <a:ahLst/>
              <a:cxnLst>
                <a:cxn ang="0">
                  <a:pos x="T0" y="T1"/>
                </a:cxn>
                <a:cxn ang="0">
                  <a:pos x="T2" y="T3"/>
                </a:cxn>
                <a:cxn ang="0">
                  <a:pos x="T4" y="T5"/>
                </a:cxn>
                <a:cxn ang="0">
                  <a:pos x="T6" y="T7"/>
                </a:cxn>
                <a:cxn ang="0">
                  <a:pos x="T8" y="T9"/>
                </a:cxn>
              </a:cxnLst>
              <a:rect l="0" t="0" r="r" b="b"/>
              <a:pathLst>
                <a:path w="73" h="65">
                  <a:moveTo>
                    <a:pt x="73" y="0"/>
                  </a:moveTo>
                  <a:cubicBezTo>
                    <a:pt x="73" y="22"/>
                    <a:pt x="73" y="43"/>
                    <a:pt x="73" y="65"/>
                  </a:cubicBezTo>
                  <a:cubicBezTo>
                    <a:pt x="49" y="65"/>
                    <a:pt x="25" y="65"/>
                    <a:pt x="0" y="65"/>
                  </a:cubicBezTo>
                  <a:cubicBezTo>
                    <a:pt x="0" y="43"/>
                    <a:pt x="0" y="23"/>
                    <a:pt x="0" y="0"/>
                  </a:cubicBezTo>
                  <a:cubicBezTo>
                    <a:pt x="24" y="0"/>
                    <a:pt x="47" y="0"/>
                    <a:pt x="7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79" name="Freeform 52"/>
            <p:cNvSpPr>
              <a:spLocks/>
            </p:cNvSpPr>
            <p:nvPr/>
          </p:nvSpPr>
          <p:spPr bwMode="auto">
            <a:xfrm>
              <a:off x="9742098" y="2309404"/>
              <a:ext cx="28257" cy="25055"/>
            </a:xfrm>
            <a:custGeom>
              <a:avLst/>
              <a:gdLst>
                <a:gd name="T0" fmla="*/ 0 w 73"/>
                <a:gd name="T1" fmla="*/ 0 h 65"/>
                <a:gd name="T2" fmla="*/ 73 w 73"/>
                <a:gd name="T3" fmla="*/ 0 h 65"/>
                <a:gd name="T4" fmla="*/ 73 w 73"/>
                <a:gd name="T5" fmla="*/ 65 h 65"/>
                <a:gd name="T6" fmla="*/ 0 w 73"/>
                <a:gd name="T7" fmla="*/ 65 h 65"/>
                <a:gd name="T8" fmla="*/ 0 w 73"/>
                <a:gd name="T9" fmla="*/ 0 h 65"/>
              </a:gdLst>
              <a:ahLst/>
              <a:cxnLst>
                <a:cxn ang="0">
                  <a:pos x="T0" y="T1"/>
                </a:cxn>
                <a:cxn ang="0">
                  <a:pos x="T2" y="T3"/>
                </a:cxn>
                <a:cxn ang="0">
                  <a:pos x="T4" y="T5"/>
                </a:cxn>
                <a:cxn ang="0">
                  <a:pos x="T6" y="T7"/>
                </a:cxn>
                <a:cxn ang="0">
                  <a:pos x="T8" y="T9"/>
                </a:cxn>
              </a:cxnLst>
              <a:rect l="0" t="0" r="r" b="b"/>
              <a:pathLst>
                <a:path w="73" h="65">
                  <a:moveTo>
                    <a:pt x="0" y="0"/>
                  </a:moveTo>
                  <a:cubicBezTo>
                    <a:pt x="25" y="0"/>
                    <a:pt x="48" y="0"/>
                    <a:pt x="73" y="0"/>
                  </a:cubicBezTo>
                  <a:cubicBezTo>
                    <a:pt x="73" y="22"/>
                    <a:pt x="73" y="43"/>
                    <a:pt x="73" y="65"/>
                  </a:cubicBezTo>
                  <a:cubicBezTo>
                    <a:pt x="49" y="65"/>
                    <a:pt x="25" y="65"/>
                    <a:pt x="0" y="65"/>
                  </a:cubicBezTo>
                  <a:cubicBezTo>
                    <a:pt x="0" y="44"/>
                    <a:pt x="0" y="23"/>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80" name="Freeform 53"/>
            <p:cNvSpPr>
              <a:spLocks/>
            </p:cNvSpPr>
            <p:nvPr/>
          </p:nvSpPr>
          <p:spPr bwMode="auto">
            <a:xfrm>
              <a:off x="9975880" y="2542998"/>
              <a:ext cx="28257" cy="25243"/>
            </a:xfrm>
            <a:custGeom>
              <a:avLst/>
              <a:gdLst>
                <a:gd name="T0" fmla="*/ 0 w 73"/>
                <a:gd name="T1" fmla="*/ 0 h 65"/>
                <a:gd name="T2" fmla="*/ 73 w 73"/>
                <a:gd name="T3" fmla="*/ 0 h 65"/>
                <a:gd name="T4" fmla="*/ 73 w 73"/>
                <a:gd name="T5" fmla="*/ 65 h 65"/>
                <a:gd name="T6" fmla="*/ 0 w 73"/>
                <a:gd name="T7" fmla="*/ 65 h 65"/>
                <a:gd name="T8" fmla="*/ 0 w 73"/>
                <a:gd name="T9" fmla="*/ 0 h 65"/>
              </a:gdLst>
              <a:ahLst/>
              <a:cxnLst>
                <a:cxn ang="0">
                  <a:pos x="T0" y="T1"/>
                </a:cxn>
                <a:cxn ang="0">
                  <a:pos x="T2" y="T3"/>
                </a:cxn>
                <a:cxn ang="0">
                  <a:pos x="T4" y="T5"/>
                </a:cxn>
                <a:cxn ang="0">
                  <a:pos x="T6" y="T7"/>
                </a:cxn>
                <a:cxn ang="0">
                  <a:pos x="T8" y="T9"/>
                </a:cxn>
              </a:cxnLst>
              <a:rect l="0" t="0" r="r" b="b"/>
              <a:pathLst>
                <a:path w="73" h="65">
                  <a:moveTo>
                    <a:pt x="0" y="0"/>
                  </a:moveTo>
                  <a:cubicBezTo>
                    <a:pt x="25" y="0"/>
                    <a:pt x="48" y="0"/>
                    <a:pt x="73" y="0"/>
                  </a:cubicBezTo>
                  <a:cubicBezTo>
                    <a:pt x="73" y="22"/>
                    <a:pt x="73" y="43"/>
                    <a:pt x="73" y="65"/>
                  </a:cubicBezTo>
                  <a:cubicBezTo>
                    <a:pt x="50" y="65"/>
                    <a:pt x="26" y="65"/>
                    <a:pt x="0" y="65"/>
                  </a:cubicBezTo>
                  <a:cubicBezTo>
                    <a:pt x="0" y="44"/>
                    <a:pt x="0" y="23"/>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81" name="Freeform 54"/>
            <p:cNvSpPr>
              <a:spLocks/>
            </p:cNvSpPr>
            <p:nvPr/>
          </p:nvSpPr>
          <p:spPr bwMode="auto">
            <a:xfrm>
              <a:off x="10443822" y="1959201"/>
              <a:ext cx="28257" cy="24866"/>
            </a:xfrm>
            <a:custGeom>
              <a:avLst/>
              <a:gdLst>
                <a:gd name="T0" fmla="*/ 73 w 73"/>
                <a:gd name="T1" fmla="*/ 64 h 64"/>
                <a:gd name="T2" fmla="*/ 0 w 73"/>
                <a:gd name="T3" fmla="*/ 64 h 64"/>
                <a:gd name="T4" fmla="*/ 0 w 73"/>
                <a:gd name="T5" fmla="*/ 0 h 64"/>
                <a:gd name="T6" fmla="*/ 73 w 73"/>
                <a:gd name="T7" fmla="*/ 0 h 64"/>
                <a:gd name="T8" fmla="*/ 73 w 73"/>
                <a:gd name="T9" fmla="*/ 64 h 64"/>
              </a:gdLst>
              <a:ahLst/>
              <a:cxnLst>
                <a:cxn ang="0">
                  <a:pos x="T0" y="T1"/>
                </a:cxn>
                <a:cxn ang="0">
                  <a:pos x="T2" y="T3"/>
                </a:cxn>
                <a:cxn ang="0">
                  <a:pos x="T4" y="T5"/>
                </a:cxn>
                <a:cxn ang="0">
                  <a:pos x="T6" y="T7"/>
                </a:cxn>
                <a:cxn ang="0">
                  <a:pos x="T8" y="T9"/>
                </a:cxn>
              </a:cxnLst>
              <a:rect l="0" t="0" r="r" b="b"/>
              <a:pathLst>
                <a:path w="73" h="64">
                  <a:moveTo>
                    <a:pt x="73" y="64"/>
                  </a:moveTo>
                  <a:cubicBezTo>
                    <a:pt x="48" y="64"/>
                    <a:pt x="24" y="64"/>
                    <a:pt x="0" y="64"/>
                  </a:cubicBezTo>
                  <a:cubicBezTo>
                    <a:pt x="0" y="42"/>
                    <a:pt x="0" y="22"/>
                    <a:pt x="0" y="0"/>
                  </a:cubicBezTo>
                  <a:cubicBezTo>
                    <a:pt x="24" y="0"/>
                    <a:pt x="47" y="0"/>
                    <a:pt x="73" y="0"/>
                  </a:cubicBezTo>
                  <a:cubicBezTo>
                    <a:pt x="73" y="20"/>
                    <a:pt x="73" y="41"/>
                    <a:pt x="73" y="6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82" name="Freeform 55"/>
            <p:cNvSpPr>
              <a:spLocks/>
            </p:cNvSpPr>
            <p:nvPr/>
          </p:nvSpPr>
          <p:spPr bwMode="auto">
            <a:xfrm>
              <a:off x="9742098" y="2426577"/>
              <a:ext cx="28257" cy="24866"/>
            </a:xfrm>
            <a:custGeom>
              <a:avLst/>
              <a:gdLst>
                <a:gd name="T0" fmla="*/ 0 w 73"/>
                <a:gd name="T1" fmla="*/ 0 h 64"/>
                <a:gd name="T2" fmla="*/ 73 w 73"/>
                <a:gd name="T3" fmla="*/ 0 h 64"/>
                <a:gd name="T4" fmla="*/ 73 w 73"/>
                <a:gd name="T5" fmla="*/ 64 h 64"/>
                <a:gd name="T6" fmla="*/ 0 w 73"/>
                <a:gd name="T7" fmla="*/ 64 h 64"/>
                <a:gd name="T8" fmla="*/ 0 w 73"/>
                <a:gd name="T9" fmla="*/ 0 h 64"/>
              </a:gdLst>
              <a:ahLst/>
              <a:cxnLst>
                <a:cxn ang="0">
                  <a:pos x="T0" y="T1"/>
                </a:cxn>
                <a:cxn ang="0">
                  <a:pos x="T2" y="T3"/>
                </a:cxn>
                <a:cxn ang="0">
                  <a:pos x="T4" y="T5"/>
                </a:cxn>
                <a:cxn ang="0">
                  <a:pos x="T6" y="T7"/>
                </a:cxn>
                <a:cxn ang="0">
                  <a:pos x="T8" y="T9"/>
                </a:cxn>
              </a:cxnLst>
              <a:rect l="0" t="0" r="r" b="b"/>
              <a:pathLst>
                <a:path w="73" h="64">
                  <a:moveTo>
                    <a:pt x="0" y="0"/>
                  </a:moveTo>
                  <a:cubicBezTo>
                    <a:pt x="25" y="0"/>
                    <a:pt x="48" y="0"/>
                    <a:pt x="73" y="0"/>
                  </a:cubicBezTo>
                  <a:cubicBezTo>
                    <a:pt x="73" y="21"/>
                    <a:pt x="73" y="42"/>
                    <a:pt x="73" y="64"/>
                  </a:cubicBezTo>
                  <a:cubicBezTo>
                    <a:pt x="49" y="64"/>
                    <a:pt x="25" y="64"/>
                    <a:pt x="0" y="64"/>
                  </a:cubicBezTo>
                  <a:cubicBezTo>
                    <a:pt x="0" y="43"/>
                    <a:pt x="0" y="22"/>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83" name="Freeform 56"/>
            <p:cNvSpPr>
              <a:spLocks/>
            </p:cNvSpPr>
            <p:nvPr/>
          </p:nvSpPr>
          <p:spPr bwMode="auto">
            <a:xfrm>
              <a:off x="9975880" y="1958824"/>
              <a:ext cx="28634" cy="25243"/>
            </a:xfrm>
            <a:custGeom>
              <a:avLst/>
              <a:gdLst>
                <a:gd name="T0" fmla="*/ 0 w 74"/>
                <a:gd name="T1" fmla="*/ 65 h 65"/>
                <a:gd name="T2" fmla="*/ 0 w 74"/>
                <a:gd name="T3" fmla="*/ 0 h 65"/>
                <a:gd name="T4" fmla="*/ 74 w 74"/>
                <a:gd name="T5" fmla="*/ 0 h 65"/>
                <a:gd name="T6" fmla="*/ 74 w 74"/>
                <a:gd name="T7" fmla="*/ 65 h 65"/>
                <a:gd name="T8" fmla="*/ 0 w 74"/>
                <a:gd name="T9" fmla="*/ 65 h 65"/>
              </a:gdLst>
              <a:ahLst/>
              <a:cxnLst>
                <a:cxn ang="0">
                  <a:pos x="T0" y="T1"/>
                </a:cxn>
                <a:cxn ang="0">
                  <a:pos x="T2" y="T3"/>
                </a:cxn>
                <a:cxn ang="0">
                  <a:pos x="T4" y="T5"/>
                </a:cxn>
                <a:cxn ang="0">
                  <a:pos x="T6" y="T7"/>
                </a:cxn>
                <a:cxn ang="0">
                  <a:pos x="T8" y="T9"/>
                </a:cxn>
              </a:cxnLst>
              <a:rect l="0" t="0" r="r" b="b"/>
              <a:pathLst>
                <a:path w="74" h="65">
                  <a:moveTo>
                    <a:pt x="0" y="65"/>
                  </a:moveTo>
                  <a:cubicBezTo>
                    <a:pt x="0" y="42"/>
                    <a:pt x="0" y="22"/>
                    <a:pt x="0" y="0"/>
                  </a:cubicBezTo>
                  <a:cubicBezTo>
                    <a:pt x="24" y="0"/>
                    <a:pt x="49" y="0"/>
                    <a:pt x="74" y="0"/>
                  </a:cubicBezTo>
                  <a:cubicBezTo>
                    <a:pt x="74" y="22"/>
                    <a:pt x="74" y="43"/>
                    <a:pt x="74" y="65"/>
                  </a:cubicBezTo>
                  <a:cubicBezTo>
                    <a:pt x="49" y="65"/>
                    <a:pt x="25" y="65"/>
                    <a:pt x="0"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84" name="Freeform 57"/>
            <p:cNvSpPr>
              <a:spLocks/>
            </p:cNvSpPr>
            <p:nvPr/>
          </p:nvSpPr>
          <p:spPr bwMode="auto">
            <a:xfrm>
              <a:off x="9975880" y="2426577"/>
              <a:ext cx="28257" cy="24866"/>
            </a:xfrm>
            <a:custGeom>
              <a:avLst/>
              <a:gdLst>
                <a:gd name="T0" fmla="*/ 0 w 73"/>
                <a:gd name="T1" fmla="*/ 64 h 64"/>
                <a:gd name="T2" fmla="*/ 0 w 73"/>
                <a:gd name="T3" fmla="*/ 0 h 64"/>
                <a:gd name="T4" fmla="*/ 73 w 73"/>
                <a:gd name="T5" fmla="*/ 0 h 64"/>
                <a:gd name="T6" fmla="*/ 73 w 73"/>
                <a:gd name="T7" fmla="*/ 64 h 64"/>
                <a:gd name="T8" fmla="*/ 0 w 73"/>
                <a:gd name="T9" fmla="*/ 64 h 64"/>
              </a:gdLst>
              <a:ahLst/>
              <a:cxnLst>
                <a:cxn ang="0">
                  <a:pos x="T0" y="T1"/>
                </a:cxn>
                <a:cxn ang="0">
                  <a:pos x="T2" y="T3"/>
                </a:cxn>
                <a:cxn ang="0">
                  <a:pos x="T4" y="T5"/>
                </a:cxn>
                <a:cxn ang="0">
                  <a:pos x="T6" y="T7"/>
                </a:cxn>
                <a:cxn ang="0">
                  <a:pos x="T8" y="T9"/>
                </a:cxn>
              </a:cxnLst>
              <a:rect l="0" t="0" r="r" b="b"/>
              <a:pathLst>
                <a:path w="73" h="64">
                  <a:moveTo>
                    <a:pt x="0" y="64"/>
                  </a:moveTo>
                  <a:cubicBezTo>
                    <a:pt x="0" y="42"/>
                    <a:pt x="0" y="22"/>
                    <a:pt x="0" y="0"/>
                  </a:cubicBezTo>
                  <a:cubicBezTo>
                    <a:pt x="24" y="0"/>
                    <a:pt x="48" y="0"/>
                    <a:pt x="73" y="0"/>
                  </a:cubicBezTo>
                  <a:cubicBezTo>
                    <a:pt x="73" y="21"/>
                    <a:pt x="73" y="42"/>
                    <a:pt x="73" y="64"/>
                  </a:cubicBezTo>
                  <a:cubicBezTo>
                    <a:pt x="50" y="64"/>
                    <a:pt x="25" y="64"/>
                    <a:pt x="0" y="6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85" name="Freeform 58"/>
            <p:cNvSpPr>
              <a:spLocks/>
            </p:cNvSpPr>
            <p:nvPr/>
          </p:nvSpPr>
          <p:spPr bwMode="auto">
            <a:xfrm>
              <a:off x="10210039" y="2426201"/>
              <a:ext cx="27881" cy="25243"/>
            </a:xfrm>
            <a:custGeom>
              <a:avLst/>
              <a:gdLst>
                <a:gd name="T0" fmla="*/ 0 w 72"/>
                <a:gd name="T1" fmla="*/ 0 h 65"/>
                <a:gd name="T2" fmla="*/ 72 w 72"/>
                <a:gd name="T3" fmla="*/ 0 h 65"/>
                <a:gd name="T4" fmla="*/ 72 w 72"/>
                <a:gd name="T5" fmla="*/ 65 h 65"/>
                <a:gd name="T6" fmla="*/ 0 w 72"/>
                <a:gd name="T7" fmla="*/ 65 h 65"/>
                <a:gd name="T8" fmla="*/ 0 w 72"/>
                <a:gd name="T9" fmla="*/ 0 h 65"/>
              </a:gdLst>
              <a:ahLst/>
              <a:cxnLst>
                <a:cxn ang="0">
                  <a:pos x="T0" y="T1"/>
                </a:cxn>
                <a:cxn ang="0">
                  <a:pos x="T2" y="T3"/>
                </a:cxn>
                <a:cxn ang="0">
                  <a:pos x="T4" y="T5"/>
                </a:cxn>
                <a:cxn ang="0">
                  <a:pos x="T6" y="T7"/>
                </a:cxn>
                <a:cxn ang="0">
                  <a:pos x="T8" y="T9"/>
                </a:cxn>
              </a:cxnLst>
              <a:rect l="0" t="0" r="r" b="b"/>
              <a:pathLst>
                <a:path w="72" h="65">
                  <a:moveTo>
                    <a:pt x="0" y="0"/>
                  </a:moveTo>
                  <a:cubicBezTo>
                    <a:pt x="25" y="0"/>
                    <a:pt x="48" y="0"/>
                    <a:pt x="72" y="0"/>
                  </a:cubicBezTo>
                  <a:cubicBezTo>
                    <a:pt x="72" y="22"/>
                    <a:pt x="72" y="43"/>
                    <a:pt x="72" y="65"/>
                  </a:cubicBezTo>
                  <a:cubicBezTo>
                    <a:pt x="49" y="65"/>
                    <a:pt x="25" y="65"/>
                    <a:pt x="0" y="65"/>
                  </a:cubicBezTo>
                  <a:cubicBezTo>
                    <a:pt x="0" y="44"/>
                    <a:pt x="0" y="23"/>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86" name="Freeform 59"/>
            <p:cNvSpPr>
              <a:spLocks/>
            </p:cNvSpPr>
            <p:nvPr/>
          </p:nvSpPr>
          <p:spPr bwMode="auto">
            <a:xfrm>
              <a:off x="10093242" y="1958824"/>
              <a:ext cx="27315" cy="25243"/>
            </a:xfrm>
            <a:custGeom>
              <a:avLst/>
              <a:gdLst>
                <a:gd name="T0" fmla="*/ 71 w 71"/>
                <a:gd name="T1" fmla="*/ 65 h 65"/>
                <a:gd name="T2" fmla="*/ 0 w 71"/>
                <a:gd name="T3" fmla="*/ 65 h 65"/>
                <a:gd name="T4" fmla="*/ 0 w 71"/>
                <a:gd name="T5" fmla="*/ 0 h 65"/>
                <a:gd name="T6" fmla="*/ 71 w 71"/>
                <a:gd name="T7" fmla="*/ 0 h 65"/>
                <a:gd name="T8" fmla="*/ 71 w 71"/>
                <a:gd name="T9" fmla="*/ 65 h 65"/>
              </a:gdLst>
              <a:ahLst/>
              <a:cxnLst>
                <a:cxn ang="0">
                  <a:pos x="T0" y="T1"/>
                </a:cxn>
                <a:cxn ang="0">
                  <a:pos x="T2" y="T3"/>
                </a:cxn>
                <a:cxn ang="0">
                  <a:pos x="T4" y="T5"/>
                </a:cxn>
                <a:cxn ang="0">
                  <a:pos x="T6" y="T7"/>
                </a:cxn>
                <a:cxn ang="0">
                  <a:pos x="T8" y="T9"/>
                </a:cxn>
              </a:cxnLst>
              <a:rect l="0" t="0" r="r" b="b"/>
              <a:pathLst>
                <a:path w="71" h="65">
                  <a:moveTo>
                    <a:pt x="71" y="65"/>
                  </a:moveTo>
                  <a:cubicBezTo>
                    <a:pt x="48" y="65"/>
                    <a:pt x="25" y="65"/>
                    <a:pt x="0" y="65"/>
                  </a:cubicBezTo>
                  <a:cubicBezTo>
                    <a:pt x="0" y="43"/>
                    <a:pt x="0" y="23"/>
                    <a:pt x="0" y="0"/>
                  </a:cubicBezTo>
                  <a:cubicBezTo>
                    <a:pt x="23" y="0"/>
                    <a:pt x="46" y="0"/>
                    <a:pt x="71" y="0"/>
                  </a:cubicBezTo>
                  <a:cubicBezTo>
                    <a:pt x="71" y="21"/>
                    <a:pt x="71" y="41"/>
                    <a:pt x="71"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87" name="Freeform 60"/>
            <p:cNvSpPr>
              <a:spLocks/>
            </p:cNvSpPr>
            <p:nvPr/>
          </p:nvSpPr>
          <p:spPr bwMode="auto">
            <a:xfrm>
              <a:off x="9859460" y="1958824"/>
              <a:ext cx="27881" cy="24866"/>
            </a:xfrm>
            <a:custGeom>
              <a:avLst/>
              <a:gdLst>
                <a:gd name="T0" fmla="*/ 72 w 72"/>
                <a:gd name="T1" fmla="*/ 0 h 64"/>
                <a:gd name="T2" fmla="*/ 72 w 72"/>
                <a:gd name="T3" fmla="*/ 64 h 64"/>
                <a:gd name="T4" fmla="*/ 0 w 72"/>
                <a:gd name="T5" fmla="*/ 64 h 64"/>
                <a:gd name="T6" fmla="*/ 0 w 72"/>
                <a:gd name="T7" fmla="*/ 0 h 64"/>
                <a:gd name="T8" fmla="*/ 72 w 72"/>
                <a:gd name="T9" fmla="*/ 0 h 64"/>
              </a:gdLst>
              <a:ahLst/>
              <a:cxnLst>
                <a:cxn ang="0">
                  <a:pos x="T0" y="T1"/>
                </a:cxn>
                <a:cxn ang="0">
                  <a:pos x="T2" y="T3"/>
                </a:cxn>
                <a:cxn ang="0">
                  <a:pos x="T4" y="T5"/>
                </a:cxn>
                <a:cxn ang="0">
                  <a:pos x="T6" y="T7"/>
                </a:cxn>
                <a:cxn ang="0">
                  <a:pos x="T8" y="T9"/>
                </a:cxn>
              </a:cxnLst>
              <a:rect l="0" t="0" r="r" b="b"/>
              <a:pathLst>
                <a:path w="72" h="64">
                  <a:moveTo>
                    <a:pt x="72" y="0"/>
                  </a:moveTo>
                  <a:cubicBezTo>
                    <a:pt x="72" y="22"/>
                    <a:pt x="72" y="42"/>
                    <a:pt x="72" y="64"/>
                  </a:cubicBezTo>
                  <a:cubicBezTo>
                    <a:pt x="48" y="64"/>
                    <a:pt x="25" y="64"/>
                    <a:pt x="0" y="64"/>
                  </a:cubicBezTo>
                  <a:cubicBezTo>
                    <a:pt x="0" y="43"/>
                    <a:pt x="0" y="22"/>
                    <a:pt x="0" y="0"/>
                  </a:cubicBezTo>
                  <a:cubicBezTo>
                    <a:pt x="24" y="0"/>
                    <a:pt x="47" y="0"/>
                    <a:pt x="7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88" name="Freeform 61"/>
            <p:cNvSpPr>
              <a:spLocks/>
            </p:cNvSpPr>
            <p:nvPr/>
          </p:nvSpPr>
          <p:spPr bwMode="auto">
            <a:xfrm>
              <a:off x="10093242" y="2426954"/>
              <a:ext cx="27692" cy="24866"/>
            </a:xfrm>
            <a:custGeom>
              <a:avLst/>
              <a:gdLst>
                <a:gd name="T0" fmla="*/ 72 w 72"/>
                <a:gd name="T1" fmla="*/ 0 h 64"/>
                <a:gd name="T2" fmla="*/ 72 w 72"/>
                <a:gd name="T3" fmla="*/ 64 h 64"/>
                <a:gd name="T4" fmla="*/ 0 w 72"/>
                <a:gd name="T5" fmla="*/ 64 h 64"/>
                <a:gd name="T6" fmla="*/ 0 w 72"/>
                <a:gd name="T7" fmla="*/ 0 h 64"/>
                <a:gd name="T8" fmla="*/ 72 w 72"/>
                <a:gd name="T9" fmla="*/ 0 h 64"/>
              </a:gdLst>
              <a:ahLst/>
              <a:cxnLst>
                <a:cxn ang="0">
                  <a:pos x="T0" y="T1"/>
                </a:cxn>
                <a:cxn ang="0">
                  <a:pos x="T2" y="T3"/>
                </a:cxn>
                <a:cxn ang="0">
                  <a:pos x="T4" y="T5"/>
                </a:cxn>
                <a:cxn ang="0">
                  <a:pos x="T6" y="T7"/>
                </a:cxn>
                <a:cxn ang="0">
                  <a:pos x="T8" y="T9"/>
                </a:cxn>
              </a:cxnLst>
              <a:rect l="0" t="0" r="r" b="b"/>
              <a:pathLst>
                <a:path w="72" h="64">
                  <a:moveTo>
                    <a:pt x="72" y="0"/>
                  </a:moveTo>
                  <a:cubicBezTo>
                    <a:pt x="72" y="22"/>
                    <a:pt x="72" y="42"/>
                    <a:pt x="72" y="64"/>
                  </a:cubicBezTo>
                  <a:cubicBezTo>
                    <a:pt x="48" y="64"/>
                    <a:pt x="25" y="64"/>
                    <a:pt x="0" y="64"/>
                  </a:cubicBezTo>
                  <a:cubicBezTo>
                    <a:pt x="0" y="42"/>
                    <a:pt x="0" y="22"/>
                    <a:pt x="0" y="0"/>
                  </a:cubicBezTo>
                  <a:cubicBezTo>
                    <a:pt x="24" y="0"/>
                    <a:pt x="48" y="0"/>
                    <a:pt x="7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89" name="Freeform 62"/>
            <p:cNvSpPr>
              <a:spLocks/>
            </p:cNvSpPr>
            <p:nvPr/>
          </p:nvSpPr>
          <p:spPr bwMode="auto">
            <a:xfrm>
              <a:off x="10327213" y="2426577"/>
              <a:ext cx="27504" cy="25243"/>
            </a:xfrm>
            <a:custGeom>
              <a:avLst/>
              <a:gdLst>
                <a:gd name="T0" fmla="*/ 71 w 71"/>
                <a:gd name="T1" fmla="*/ 0 h 65"/>
                <a:gd name="T2" fmla="*/ 71 w 71"/>
                <a:gd name="T3" fmla="*/ 65 h 65"/>
                <a:gd name="T4" fmla="*/ 0 w 71"/>
                <a:gd name="T5" fmla="*/ 65 h 65"/>
                <a:gd name="T6" fmla="*/ 0 w 71"/>
                <a:gd name="T7" fmla="*/ 0 h 65"/>
                <a:gd name="T8" fmla="*/ 71 w 71"/>
                <a:gd name="T9" fmla="*/ 0 h 65"/>
              </a:gdLst>
              <a:ahLst/>
              <a:cxnLst>
                <a:cxn ang="0">
                  <a:pos x="T0" y="T1"/>
                </a:cxn>
                <a:cxn ang="0">
                  <a:pos x="T2" y="T3"/>
                </a:cxn>
                <a:cxn ang="0">
                  <a:pos x="T4" y="T5"/>
                </a:cxn>
                <a:cxn ang="0">
                  <a:pos x="T6" y="T7"/>
                </a:cxn>
                <a:cxn ang="0">
                  <a:pos x="T8" y="T9"/>
                </a:cxn>
              </a:cxnLst>
              <a:rect l="0" t="0" r="r" b="b"/>
              <a:pathLst>
                <a:path w="71" h="65">
                  <a:moveTo>
                    <a:pt x="71" y="0"/>
                  </a:moveTo>
                  <a:cubicBezTo>
                    <a:pt x="71" y="23"/>
                    <a:pt x="71" y="43"/>
                    <a:pt x="71" y="65"/>
                  </a:cubicBezTo>
                  <a:cubicBezTo>
                    <a:pt x="47" y="65"/>
                    <a:pt x="24" y="65"/>
                    <a:pt x="0" y="65"/>
                  </a:cubicBezTo>
                  <a:cubicBezTo>
                    <a:pt x="0" y="43"/>
                    <a:pt x="0" y="23"/>
                    <a:pt x="0" y="0"/>
                  </a:cubicBezTo>
                  <a:cubicBezTo>
                    <a:pt x="23" y="0"/>
                    <a:pt x="47" y="0"/>
                    <a:pt x="7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90" name="Freeform 63"/>
            <p:cNvSpPr>
              <a:spLocks/>
            </p:cNvSpPr>
            <p:nvPr/>
          </p:nvSpPr>
          <p:spPr bwMode="auto">
            <a:xfrm>
              <a:off x="9859460" y="2426577"/>
              <a:ext cx="27881" cy="24866"/>
            </a:xfrm>
            <a:custGeom>
              <a:avLst/>
              <a:gdLst>
                <a:gd name="T0" fmla="*/ 72 w 72"/>
                <a:gd name="T1" fmla="*/ 0 h 64"/>
                <a:gd name="T2" fmla="*/ 72 w 72"/>
                <a:gd name="T3" fmla="*/ 64 h 64"/>
                <a:gd name="T4" fmla="*/ 0 w 72"/>
                <a:gd name="T5" fmla="*/ 64 h 64"/>
                <a:gd name="T6" fmla="*/ 0 w 72"/>
                <a:gd name="T7" fmla="*/ 0 h 64"/>
                <a:gd name="T8" fmla="*/ 72 w 72"/>
                <a:gd name="T9" fmla="*/ 0 h 64"/>
              </a:gdLst>
              <a:ahLst/>
              <a:cxnLst>
                <a:cxn ang="0">
                  <a:pos x="T0" y="T1"/>
                </a:cxn>
                <a:cxn ang="0">
                  <a:pos x="T2" y="T3"/>
                </a:cxn>
                <a:cxn ang="0">
                  <a:pos x="T4" y="T5"/>
                </a:cxn>
                <a:cxn ang="0">
                  <a:pos x="T6" y="T7"/>
                </a:cxn>
                <a:cxn ang="0">
                  <a:pos x="T8" y="T9"/>
                </a:cxn>
              </a:cxnLst>
              <a:rect l="0" t="0" r="r" b="b"/>
              <a:pathLst>
                <a:path w="72" h="64">
                  <a:moveTo>
                    <a:pt x="72" y="0"/>
                  </a:moveTo>
                  <a:cubicBezTo>
                    <a:pt x="72" y="22"/>
                    <a:pt x="72" y="42"/>
                    <a:pt x="72" y="64"/>
                  </a:cubicBezTo>
                  <a:cubicBezTo>
                    <a:pt x="48" y="64"/>
                    <a:pt x="24" y="64"/>
                    <a:pt x="0" y="64"/>
                  </a:cubicBezTo>
                  <a:cubicBezTo>
                    <a:pt x="0" y="43"/>
                    <a:pt x="0" y="22"/>
                    <a:pt x="0" y="0"/>
                  </a:cubicBezTo>
                  <a:cubicBezTo>
                    <a:pt x="24" y="0"/>
                    <a:pt x="47" y="0"/>
                    <a:pt x="7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91" name="Freeform 64"/>
            <p:cNvSpPr>
              <a:spLocks/>
            </p:cNvSpPr>
            <p:nvPr/>
          </p:nvSpPr>
          <p:spPr bwMode="auto">
            <a:xfrm>
              <a:off x="10327213" y="1842027"/>
              <a:ext cx="27504" cy="25243"/>
            </a:xfrm>
            <a:custGeom>
              <a:avLst/>
              <a:gdLst>
                <a:gd name="T0" fmla="*/ 71 w 71"/>
                <a:gd name="T1" fmla="*/ 0 h 65"/>
                <a:gd name="T2" fmla="*/ 71 w 71"/>
                <a:gd name="T3" fmla="*/ 65 h 65"/>
                <a:gd name="T4" fmla="*/ 0 w 71"/>
                <a:gd name="T5" fmla="*/ 65 h 65"/>
                <a:gd name="T6" fmla="*/ 0 w 71"/>
                <a:gd name="T7" fmla="*/ 0 h 65"/>
                <a:gd name="T8" fmla="*/ 71 w 71"/>
                <a:gd name="T9" fmla="*/ 0 h 65"/>
              </a:gdLst>
              <a:ahLst/>
              <a:cxnLst>
                <a:cxn ang="0">
                  <a:pos x="T0" y="T1"/>
                </a:cxn>
                <a:cxn ang="0">
                  <a:pos x="T2" y="T3"/>
                </a:cxn>
                <a:cxn ang="0">
                  <a:pos x="T4" y="T5"/>
                </a:cxn>
                <a:cxn ang="0">
                  <a:pos x="T6" y="T7"/>
                </a:cxn>
                <a:cxn ang="0">
                  <a:pos x="T8" y="T9"/>
                </a:cxn>
              </a:cxnLst>
              <a:rect l="0" t="0" r="r" b="b"/>
              <a:pathLst>
                <a:path w="71" h="65">
                  <a:moveTo>
                    <a:pt x="71" y="0"/>
                  </a:moveTo>
                  <a:cubicBezTo>
                    <a:pt x="71" y="22"/>
                    <a:pt x="71" y="43"/>
                    <a:pt x="71" y="65"/>
                  </a:cubicBezTo>
                  <a:cubicBezTo>
                    <a:pt x="47" y="65"/>
                    <a:pt x="24" y="65"/>
                    <a:pt x="0" y="65"/>
                  </a:cubicBezTo>
                  <a:cubicBezTo>
                    <a:pt x="0" y="44"/>
                    <a:pt x="0" y="22"/>
                    <a:pt x="0" y="0"/>
                  </a:cubicBezTo>
                  <a:cubicBezTo>
                    <a:pt x="23" y="0"/>
                    <a:pt x="46" y="0"/>
                    <a:pt x="7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92" name="Freeform 65"/>
            <p:cNvSpPr>
              <a:spLocks/>
            </p:cNvSpPr>
            <p:nvPr/>
          </p:nvSpPr>
          <p:spPr bwMode="auto">
            <a:xfrm>
              <a:off x="10093242" y="1842027"/>
              <a:ext cx="27692" cy="25243"/>
            </a:xfrm>
            <a:custGeom>
              <a:avLst/>
              <a:gdLst>
                <a:gd name="T0" fmla="*/ 72 w 72"/>
                <a:gd name="T1" fmla="*/ 0 h 65"/>
                <a:gd name="T2" fmla="*/ 72 w 72"/>
                <a:gd name="T3" fmla="*/ 65 h 65"/>
                <a:gd name="T4" fmla="*/ 0 w 72"/>
                <a:gd name="T5" fmla="*/ 65 h 65"/>
                <a:gd name="T6" fmla="*/ 0 w 72"/>
                <a:gd name="T7" fmla="*/ 0 h 65"/>
                <a:gd name="T8" fmla="*/ 72 w 72"/>
                <a:gd name="T9" fmla="*/ 0 h 65"/>
              </a:gdLst>
              <a:ahLst/>
              <a:cxnLst>
                <a:cxn ang="0">
                  <a:pos x="T0" y="T1"/>
                </a:cxn>
                <a:cxn ang="0">
                  <a:pos x="T2" y="T3"/>
                </a:cxn>
                <a:cxn ang="0">
                  <a:pos x="T4" y="T5"/>
                </a:cxn>
                <a:cxn ang="0">
                  <a:pos x="T6" y="T7"/>
                </a:cxn>
                <a:cxn ang="0">
                  <a:pos x="T8" y="T9"/>
                </a:cxn>
              </a:cxnLst>
              <a:rect l="0" t="0" r="r" b="b"/>
              <a:pathLst>
                <a:path w="72" h="65">
                  <a:moveTo>
                    <a:pt x="72" y="0"/>
                  </a:moveTo>
                  <a:cubicBezTo>
                    <a:pt x="72" y="22"/>
                    <a:pt x="72" y="43"/>
                    <a:pt x="72" y="65"/>
                  </a:cubicBezTo>
                  <a:cubicBezTo>
                    <a:pt x="48" y="65"/>
                    <a:pt x="25" y="65"/>
                    <a:pt x="0" y="65"/>
                  </a:cubicBezTo>
                  <a:cubicBezTo>
                    <a:pt x="0" y="43"/>
                    <a:pt x="0" y="22"/>
                    <a:pt x="0" y="0"/>
                  </a:cubicBezTo>
                  <a:cubicBezTo>
                    <a:pt x="24" y="0"/>
                    <a:pt x="47" y="0"/>
                    <a:pt x="7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93" name="Freeform 66"/>
            <p:cNvSpPr>
              <a:spLocks/>
            </p:cNvSpPr>
            <p:nvPr/>
          </p:nvSpPr>
          <p:spPr bwMode="auto">
            <a:xfrm>
              <a:off x="9859083" y="1842027"/>
              <a:ext cx="27881" cy="25243"/>
            </a:xfrm>
            <a:custGeom>
              <a:avLst/>
              <a:gdLst>
                <a:gd name="T0" fmla="*/ 0 w 72"/>
                <a:gd name="T1" fmla="*/ 65 h 65"/>
                <a:gd name="T2" fmla="*/ 0 w 72"/>
                <a:gd name="T3" fmla="*/ 0 h 65"/>
                <a:gd name="T4" fmla="*/ 72 w 72"/>
                <a:gd name="T5" fmla="*/ 0 h 65"/>
                <a:gd name="T6" fmla="*/ 72 w 72"/>
                <a:gd name="T7" fmla="*/ 65 h 65"/>
                <a:gd name="T8" fmla="*/ 0 w 72"/>
                <a:gd name="T9" fmla="*/ 65 h 65"/>
              </a:gdLst>
              <a:ahLst/>
              <a:cxnLst>
                <a:cxn ang="0">
                  <a:pos x="T0" y="T1"/>
                </a:cxn>
                <a:cxn ang="0">
                  <a:pos x="T2" y="T3"/>
                </a:cxn>
                <a:cxn ang="0">
                  <a:pos x="T4" y="T5"/>
                </a:cxn>
                <a:cxn ang="0">
                  <a:pos x="T6" y="T7"/>
                </a:cxn>
                <a:cxn ang="0">
                  <a:pos x="T8" y="T9"/>
                </a:cxn>
              </a:cxnLst>
              <a:rect l="0" t="0" r="r" b="b"/>
              <a:pathLst>
                <a:path w="72" h="65">
                  <a:moveTo>
                    <a:pt x="0" y="65"/>
                  </a:moveTo>
                  <a:cubicBezTo>
                    <a:pt x="0" y="43"/>
                    <a:pt x="0" y="22"/>
                    <a:pt x="0" y="0"/>
                  </a:cubicBezTo>
                  <a:cubicBezTo>
                    <a:pt x="24" y="0"/>
                    <a:pt x="48" y="0"/>
                    <a:pt x="72" y="0"/>
                  </a:cubicBezTo>
                  <a:cubicBezTo>
                    <a:pt x="72" y="22"/>
                    <a:pt x="72" y="43"/>
                    <a:pt x="72" y="65"/>
                  </a:cubicBezTo>
                  <a:cubicBezTo>
                    <a:pt x="49" y="65"/>
                    <a:pt x="26" y="65"/>
                    <a:pt x="0"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94" name="Freeform 67"/>
            <p:cNvSpPr>
              <a:spLocks/>
            </p:cNvSpPr>
            <p:nvPr/>
          </p:nvSpPr>
          <p:spPr bwMode="auto">
            <a:xfrm>
              <a:off x="10327213" y="1958824"/>
              <a:ext cx="27881" cy="25243"/>
            </a:xfrm>
            <a:custGeom>
              <a:avLst/>
              <a:gdLst>
                <a:gd name="T0" fmla="*/ 72 w 72"/>
                <a:gd name="T1" fmla="*/ 65 h 65"/>
                <a:gd name="T2" fmla="*/ 0 w 72"/>
                <a:gd name="T3" fmla="*/ 65 h 65"/>
                <a:gd name="T4" fmla="*/ 0 w 72"/>
                <a:gd name="T5" fmla="*/ 0 h 65"/>
                <a:gd name="T6" fmla="*/ 72 w 72"/>
                <a:gd name="T7" fmla="*/ 0 h 65"/>
                <a:gd name="T8" fmla="*/ 72 w 72"/>
                <a:gd name="T9" fmla="*/ 65 h 65"/>
              </a:gdLst>
              <a:ahLst/>
              <a:cxnLst>
                <a:cxn ang="0">
                  <a:pos x="T0" y="T1"/>
                </a:cxn>
                <a:cxn ang="0">
                  <a:pos x="T2" y="T3"/>
                </a:cxn>
                <a:cxn ang="0">
                  <a:pos x="T4" y="T5"/>
                </a:cxn>
                <a:cxn ang="0">
                  <a:pos x="T6" y="T7"/>
                </a:cxn>
                <a:cxn ang="0">
                  <a:pos x="T8" y="T9"/>
                </a:cxn>
              </a:cxnLst>
              <a:rect l="0" t="0" r="r" b="b"/>
              <a:pathLst>
                <a:path w="72" h="65">
                  <a:moveTo>
                    <a:pt x="72" y="65"/>
                  </a:moveTo>
                  <a:cubicBezTo>
                    <a:pt x="47" y="65"/>
                    <a:pt x="24" y="65"/>
                    <a:pt x="0" y="65"/>
                  </a:cubicBezTo>
                  <a:cubicBezTo>
                    <a:pt x="0" y="43"/>
                    <a:pt x="0" y="22"/>
                    <a:pt x="0" y="0"/>
                  </a:cubicBezTo>
                  <a:cubicBezTo>
                    <a:pt x="23" y="0"/>
                    <a:pt x="47" y="0"/>
                    <a:pt x="72" y="0"/>
                  </a:cubicBezTo>
                  <a:cubicBezTo>
                    <a:pt x="72" y="22"/>
                    <a:pt x="72" y="42"/>
                    <a:pt x="72"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95" name="Freeform 68"/>
            <p:cNvSpPr>
              <a:spLocks/>
            </p:cNvSpPr>
            <p:nvPr/>
          </p:nvSpPr>
          <p:spPr bwMode="auto">
            <a:xfrm>
              <a:off x="10093242" y="2543374"/>
              <a:ext cx="27692" cy="25243"/>
            </a:xfrm>
            <a:custGeom>
              <a:avLst/>
              <a:gdLst>
                <a:gd name="T0" fmla="*/ 0 w 72"/>
                <a:gd name="T1" fmla="*/ 65 h 65"/>
                <a:gd name="T2" fmla="*/ 0 w 72"/>
                <a:gd name="T3" fmla="*/ 0 h 65"/>
                <a:gd name="T4" fmla="*/ 72 w 72"/>
                <a:gd name="T5" fmla="*/ 0 h 65"/>
                <a:gd name="T6" fmla="*/ 72 w 72"/>
                <a:gd name="T7" fmla="*/ 65 h 65"/>
                <a:gd name="T8" fmla="*/ 0 w 72"/>
                <a:gd name="T9" fmla="*/ 65 h 65"/>
              </a:gdLst>
              <a:ahLst/>
              <a:cxnLst>
                <a:cxn ang="0">
                  <a:pos x="T0" y="T1"/>
                </a:cxn>
                <a:cxn ang="0">
                  <a:pos x="T2" y="T3"/>
                </a:cxn>
                <a:cxn ang="0">
                  <a:pos x="T4" y="T5"/>
                </a:cxn>
                <a:cxn ang="0">
                  <a:pos x="T6" y="T7"/>
                </a:cxn>
                <a:cxn ang="0">
                  <a:pos x="T8" y="T9"/>
                </a:cxn>
              </a:cxnLst>
              <a:rect l="0" t="0" r="r" b="b"/>
              <a:pathLst>
                <a:path w="72" h="65">
                  <a:moveTo>
                    <a:pt x="0" y="65"/>
                  </a:moveTo>
                  <a:cubicBezTo>
                    <a:pt x="0" y="42"/>
                    <a:pt x="0" y="22"/>
                    <a:pt x="0" y="0"/>
                  </a:cubicBezTo>
                  <a:cubicBezTo>
                    <a:pt x="24" y="0"/>
                    <a:pt x="47" y="0"/>
                    <a:pt x="72" y="0"/>
                  </a:cubicBezTo>
                  <a:cubicBezTo>
                    <a:pt x="72" y="21"/>
                    <a:pt x="72" y="42"/>
                    <a:pt x="72" y="65"/>
                  </a:cubicBezTo>
                  <a:cubicBezTo>
                    <a:pt x="48" y="65"/>
                    <a:pt x="25" y="65"/>
                    <a:pt x="0"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96" name="Freeform 69"/>
            <p:cNvSpPr>
              <a:spLocks noEditPoints="1"/>
            </p:cNvSpPr>
            <p:nvPr/>
          </p:nvSpPr>
          <p:spPr bwMode="auto">
            <a:xfrm>
              <a:off x="10035409" y="2133831"/>
              <a:ext cx="143359" cy="142605"/>
            </a:xfrm>
            <a:custGeom>
              <a:avLst/>
              <a:gdLst>
                <a:gd name="T0" fmla="*/ 185 w 370"/>
                <a:gd name="T1" fmla="*/ 0 h 369"/>
                <a:gd name="T2" fmla="*/ 369 w 370"/>
                <a:gd name="T3" fmla="*/ 184 h 369"/>
                <a:gd name="T4" fmla="*/ 185 w 370"/>
                <a:gd name="T5" fmla="*/ 369 h 369"/>
                <a:gd name="T6" fmla="*/ 1 w 370"/>
                <a:gd name="T7" fmla="*/ 185 h 369"/>
                <a:gd name="T8" fmla="*/ 185 w 370"/>
                <a:gd name="T9" fmla="*/ 0 h 369"/>
                <a:gd name="T10" fmla="*/ 185 w 370"/>
                <a:gd name="T11" fmla="*/ 302 h 369"/>
                <a:gd name="T12" fmla="*/ 302 w 370"/>
                <a:gd name="T13" fmla="*/ 185 h 369"/>
                <a:gd name="T14" fmla="*/ 185 w 370"/>
                <a:gd name="T15" fmla="*/ 68 h 369"/>
                <a:gd name="T16" fmla="*/ 68 w 370"/>
                <a:gd name="T17" fmla="*/ 185 h 369"/>
                <a:gd name="T18" fmla="*/ 185 w 370"/>
                <a:gd name="T19" fmla="*/ 302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0" h="369">
                  <a:moveTo>
                    <a:pt x="185" y="0"/>
                  </a:moveTo>
                  <a:cubicBezTo>
                    <a:pt x="286" y="0"/>
                    <a:pt x="369" y="83"/>
                    <a:pt x="369" y="184"/>
                  </a:cubicBezTo>
                  <a:cubicBezTo>
                    <a:pt x="370" y="285"/>
                    <a:pt x="287" y="369"/>
                    <a:pt x="185" y="369"/>
                  </a:cubicBezTo>
                  <a:cubicBezTo>
                    <a:pt x="84" y="369"/>
                    <a:pt x="1" y="286"/>
                    <a:pt x="1" y="185"/>
                  </a:cubicBezTo>
                  <a:cubicBezTo>
                    <a:pt x="0" y="84"/>
                    <a:pt x="83" y="1"/>
                    <a:pt x="185" y="0"/>
                  </a:cubicBezTo>
                  <a:close/>
                  <a:moveTo>
                    <a:pt x="185" y="302"/>
                  </a:moveTo>
                  <a:cubicBezTo>
                    <a:pt x="250" y="301"/>
                    <a:pt x="302" y="249"/>
                    <a:pt x="302" y="185"/>
                  </a:cubicBezTo>
                  <a:cubicBezTo>
                    <a:pt x="302" y="120"/>
                    <a:pt x="249" y="68"/>
                    <a:pt x="185" y="68"/>
                  </a:cubicBezTo>
                  <a:cubicBezTo>
                    <a:pt x="120" y="68"/>
                    <a:pt x="68" y="120"/>
                    <a:pt x="68" y="185"/>
                  </a:cubicBezTo>
                  <a:cubicBezTo>
                    <a:pt x="68" y="250"/>
                    <a:pt x="121" y="302"/>
                    <a:pt x="185" y="3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97" name="Freeform 70"/>
            <p:cNvSpPr>
              <a:spLocks/>
            </p:cNvSpPr>
            <p:nvPr/>
          </p:nvSpPr>
          <p:spPr bwMode="auto">
            <a:xfrm>
              <a:off x="9800873" y="2192983"/>
              <a:ext cx="27881" cy="24678"/>
            </a:xfrm>
            <a:custGeom>
              <a:avLst/>
              <a:gdLst>
                <a:gd name="T0" fmla="*/ 72 w 72"/>
                <a:gd name="T1" fmla="*/ 64 h 64"/>
                <a:gd name="T2" fmla="*/ 0 w 72"/>
                <a:gd name="T3" fmla="*/ 64 h 64"/>
                <a:gd name="T4" fmla="*/ 0 w 72"/>
                <a:gd name="T5" fmla="*/ 0 h 64"/>
                <a:gd name="T6" fmla="*/ 72 w 72"/>
                <a:gd name="T7" fmla="*/ 0 h 64"/>
                <a:gd name="T8" fmla="*/ 72 w 72"/>
                <a:gd name="T9" fmla="*/ 64 h 64"/>
              </a:gdLst>
              <a:ahLst/>
              <a:cxnLst>
                <a:cxn ang="0">
                  <a:pos x="T0" y="T1"/>
                </a:cxn>
                <a:cxn ang="0">
                  <a:pos x="T2" y="T3"/>
                </a:cxn>
                <a:cxn ang="0">
                  <a:pos x="T4" y="T5"/>
                </a:cxn>
                <a:cxn ang="0">
                  <a:pos x="T6" y="T7"/>
                </a:cxn>
                <a:cxn ang="0">
                  <a:pos x="T8" y="T9"/>
                </a:cxn>
              </a:cxnLst>
              <a:rect l="0" t="0" r="r" b="b"/>
              <a:pathLst>
                <a:path w="72" h="64">
                  <a:moveTo>
                    <a:pt x="72" y="64"/>
                  </a:moveTo>
                  <a:cubicBezTo>
                    <a:pt x="47" y="64"/>
                    <a:pt x="24" y="64"/>
                    <a:pt x="0" y="64"/>
                  </a:cubicBezTo>
                  <a:cubicBezTo>
                    <a:pt x="0" y="43"/>
                    <a:pt x="0" y="22"/>
                    <a:pt x="0" y="0"/>
                  </a:cubicBezTo>
                  <a:cubicBezTo>
                    <a:pt x="24" y="0"/>
                    <a:pt x="47" y="0"/>
                    <a:pt x="72" y="0"/>
                  </a:cubicBezTo>
                  <a:cubicBezTo>
                    <a:pt x="72" y="21"/>
                    <a:pt x="72" y="41"/>
                    <a:pt x="72" y="6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98" name="Freeform 71"/>
            <p:cNvSpPr>
              <a:spLocks/>
            </p:cNvSpPr>
            <p:nvPr/>
          </p:nvSpPr>
          <p:spPr bwMode="auto">
            <a:xfrm>
              <a:off x="9859083" y="2192983"/>
              <a:ext cx="27881" cy="24301"/>
            </a:xfrm>
            <a:custGeom>
              <a:avLst/>
              <a:gdLst>
                <a:gd name="T0" fmla="*/ 0 w 72"/>
                <a:gd name="T1" fmla="*/ 63 h 63"/>
                <a:gd name="T2" fmla="*/ 0 w 72"/>
                <a:gd name="T3" fmla="*/ 0 h 63"/>
                <a:gd name="T4" fmla="*/ 72 w 72"/>
                <a:gd name="T5" fmla="*/ 0 h 63"/>
                <a:gd name="T6" fmla="*/ 72 w 72"/>
                <a:gd name="T7" fmla="*/ 63 h 63"/>
                <a:gd name="T8" fmla="*/ 0 w 72"/>
                <a:gd name="T9" fmla="*/ 63 h 63"/>
              </a:gdLst>
              <a:ahLst/>
              <a:cxnLst>
                <a:cxn ang="0">
                  <a:pos x="T0" y="T1"/>
                </a:cxn>
                <a:cxn ang="0">
                  <a:pos x="T2" y="T3"/>
                </a:cxn>
                <a:cxn ang="0">
                  <a:pos x="T4" y="T5"/>
                </a:cxn>
                <a:cxn ang="0">
                  <a:pos x="T6" y="T7"/>
                </a:cxn>
                <a:cxn ang="0">
                  <a:pos x="T8" y="T9"/>
                </a:cxn>
              </a:cxnLst>
              <a:rect l="0" t="0" r="r" b="b"/>
              <a:pathLst>
                <a:path w="72" h="63">
                  <a:moveTo>
                    <a:pt x="0" y="63"/>
                  </a:moveTo>
                  <a:cubicBezTo>
                    <a:pt x="0" y="42"/>
                    <a:pt x="0" y="22"/>
                    <a:pt x="0" y="0"/>
                  </a:cubicBezTo>
                  <a:cubicBezTo>
                    <a:pt x="24" y="0"/>
                    <a:pt x="47" y="0"/>
                    <a:pt x="72" y="0"/>
                  </a:cubicBezTo>
                  <a:cubicBezTo>
                    <a:pt x="72" y="21"/>
                    <a:pt x="72" y="42"/>
                    <a:pt x="72" y="63"/>
                  </a:cubicBezTo>
                  <a:cubicBezTo>
                    <a:pt x="48" y="63"/>
                    <a:pt x="24"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99" name="Freeform 72"/>
            <p:cNvSpPr>
              <a:spLocks/>
            </p:cNvSpPr>
            <p:nvPr/>
          </p:nvSpPr>
          <p:spPr bwMode="auto">
            <a:xfrm>
              <a:off x="10385423" y="2192983"/>
              <a:ext cx="27881" cy="24678"/>
            </a:xfrm>
            <a:custGeom>
              <a:avLst/>
              <a:gdLst>
                <a:gd name="T0" fmla="*/ 0 w 72"/>
                <a:gd name="T1" fmla="*/ 64 h 64"/>
                <a:gd name="T2" fmla="*/ 0 w 72"/>
                <a:gd name="T3" fmla="*/ 0 h 64"/>
                <a:gd name="T4" fmla="*/ 72 w 72"/>
                <a:gd name="T5" fmla="*/ 0 h 64"/>
                <a:gd name="T6" fmla="*/ 72 w 72"/>
                <a:gd name="T7" fmla="*/ 64 h 64"/>
                <a:gd name="T8" fmla="*/ 0 w 72"/>
                <a:gd name="T9" fmla="*/ 64 h 64"/>
              </a:gdLst>
              <a:ahLst/>
              <a:cxnLst>
                <a:cxn ang="0">
                  <a:pos x="T0" y="T1"/>
                </a:cxn>
                <a:cxn ang="0">
                  <a:pos x="T2" y="T3"/>
                </a:cxn>
                <a:cxn ang="0">
                  <a:pos x="T4" y="T5"/>
                </a:cxn>
                <a:cxn ang="0">
                  <a:pos x="T6" y="T7"/>
                </a:cxn>
                <a:cxn ang="0">
                  <a:pos x="T8" y="T9"/>
                </a:cxn>
              </a:cxnLst>
              <a:rect l="0" t="0" r="r" b="b"/>
              <a:pathLst>
                <a:path w="72" h="64">
                  <a:moveTo>
                    <a:pt x="0" y="64"/>
                  </a:moveTo>
                  <a:cubicBezTo>
                    <a:pt x="0" y="43"/>
                    <a:pt x="0" y="22"/>
                    <a:pt x="0" y="0"/>
                  </a:cubicBezTo>
                  <a:cubicBezTo>
                    <a:pt x="24" y="0"/>
                    <a:pt x="47" y="0"/>
                    <a:pt x="72" y="0"/>
                  </a:cubicBezTo>
                  <a:cubicBezTo>
                    <a:pt x="72" y="21"/>
                    <a:pt x="72" y="42"/>
                    <a:pt x="72" y="64"/>
                  </a:cubicBezTo>
                  <a:cubicBezTo>
                    <a:pt x="48" y="64"/>
                    <a:pt x="25" y="64"/>
                    <a:pt x="0" y="6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sp>
          <p:nvSpPr>
            <p:cNvPr id="100" name="Freeform 73"/>
            <p:cNvSpPr>
              <a:spLocks/>
            </p:cNvSpPr>
            <p:nvPr/>
          </p:nvSpPr>
          <p:spPr bwMode="auto">
            <a:xfrm>
              <a:off x="10326836" y="2192983"/>
              <a:ext cx="27881" cy="24678"/>
            </a:xfrm>
            <a:custGeom>
              <a:avLst/>
              <a:gdLst>
                <a:gd name="T0" fmla="*/ 0 w 72"/>
                <a:gd name="T1" fmla="*/ 64 h 64"/>
                <a:gd name="T2" fmla="*/ 0 w 72"/>
                <a:gd name="T3" fmla="*/ 0 h 64"/>
                <a:gd name="T4" fmla="*/ 72 w 72"/>
                <a:gd name="T5" fmla="*/ 0 h 64"/>
                <a:gd name="T6" fmla="*/ 72 w 72"/>
                <a:gd name="T7" fmla="*/ 64 h 64"/>
                <a:gd name="T8" fmla="*/ 0 w 72"/>
                <a:gd name="T9" fmla="*/ 64 h 64"/>
              </a:gdLst>
              <a:ahLst/>
              <a:cxnLst>
                <a:cxn ang="0">
                  <a:pos x="T0" y="T1"/>
                </a:cxn>
                <a:cxn ang="0">
                  <a:pos x="T2" y="T3"/>
                </a:cxn>
                <a:cxn ang="0">
                  <a:pos x="T4" y="T5"/>
                </a:cxn>
                <a:cxn ang="0">
                  <a:pos x="T6" y="T7"/>
                </a:cxn>
                <a:cxn ang="0">
                  <a:pos x="T8" y="T9"/>
                </a:cxn>
              </a:cxnLst>
              <a:rect l="0" t="0" r="r" b="b"/>
              <a:pathLst>
                <a:path w="72" h="64">
                  <a:moveTo>
                    <a:pt x="0" y="64"/>
                  </a:moveTo>
                  <a:cubicBezTo>
                    <a:pt x="0" y="42"/>
                    <a:pt x="0" y="22"/>
                    <a:pt x="0" y="0"/>
                  </a:cubicBezTo>
                  <a:cubicBezTo>
                    <a:pt x="24" y="0"/>
                    <a:pt x="47" y="0"/>
                    <a:pt x="72" y="0"/>
                  </a:cubicBezTo>
                  <a:cubicBezTo>
                    <a:pt x="72" y="21"/>
                    <a:pt x="72" y="42"/>
                    <a:pt x="72" y="64"/>
                  </a:cubicBezTo>
                  <a:cubicBezTo>
                    <a:pt x="48" y="64"/>
                    <a:pt x="25" y="64"/>
                    <a:pt x="0" y="6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alibri"/>
                <a:ea typeface="+mn-ea"/>
                <a:cs typeface="+mn-cs"/>
              </a:endParaRPr>
            </a:p>
          </p:txBody>
        </p:sp>
      </p:grpSp>
      <p:sp>
        <p:nvSpPr>
          <p:cNvPr id="103" name="Rectangle 102"/>
          <p:cNvSpPr/>
          <p:nvPr/>
        </p:nvSpPr>
        <p:spPr>
          <a:xfrm>
            <a:off x="9711580" y="5880984"/>
            <a:ext cx="2363472" cy="707886"/>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rPr>
              <a:t>MeasuringU.com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rPr>
              <a:t>@</a:t>
            </a:r>
            <a:r>
              <a:rPr kumimoji="0" lang="en-US" sz="2000" b="0" i="0" u="none" strike="noStrike" kern="1200" cap="none" spc="0" normalizeH="0" baseline="0" noProof="0" dirty="0" err="1">
                <a:ln>
                  <a:noFill/>
                </a:ln>
                <a:solidFill>
                  <a:srgbClr val="FFFFFF"/>
                </a:solidFill>
                <a:effectLst/>
                <a:uLnTx/>
                <a:uFillTx/>
                <a:latin typeface="Calibri"/>
                <a:ea typeface="+mn-ea"/>
                <a:cs typeface="+mn-cs"/>
              </a:rPr>
              <a:t>MeasuringU</a:t>
            </a:r>
            <a:endParaRPr kumimoji="0" lang="en-US" sz="20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8092" y="2400043"/>
            <a:ext cx="2239481" cy="672239"/>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74759" y="2162529"/>
            <a:ext cx="2203899" cy="961405"/>
          </a:xfrm>
          <a:prstGeom prst="rect">
            <a:avLst/>
          </a:prstGeom>
        </p:spPr>
      </p:pic>
    </p:spTree>
    <p:extLst>
      <p:ext uri="{BB962C8B-B14F-4D97-AF65-F5344CB8AC3E}">
        <p14:creationId xmlns:p14="http://schemas.microsoft.com/office/powerpoint/2010/main" val="36274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Overview</a:t>
            </a:r>
          </a:p>
        </p:txBody>
      </p:sp>
      <p:grpSp>
        <p:nvGrpSpPr>
          <p:cNvPr id="5" name="Group 4">
            <a:extLst>
              <a:ext uri="{FF2B5EF4-FFF2-40B4-BE49-F238E27FC236}">
                <a16:creationId xmlns:a16="http://schemas.microsoft.com/office/drawing/2014/main" id="{156E038F-A11E-44A3-9404-2CA8EE517436}"/>
              </a:ext>
            </a:extLst>
          </p:cNvPr>
          <p:cNvGrpSpPr>
            <a:grpSpLocks noChangeAspect="1"/>
          </p:cNvGrpSpPr>
          <p:nvPr/>
        </p:nvGrpSpPr>
        <p:grpSpPr bwMode="auto">
          <a:xfrm>
            <a:off x="5431760" y="2015774"/>
            <a:ext cx="1328480" cy="1314606"/>
            <a:chOff x="3281" y="932"/>
            <a:chExt cx="1149" cy="1137"/>
          </a:xfrm>
          <a:solidFill>
            <a:schemeClr val="tx2"/>
          </a:solidFill>
        </p:grpSpPr>
        <p:sp>
          <p:nvSpPr>
            <p:cNvPr id="8" name="Freeform 5">
              <a:extLst>
                <a:ext uri="{FF2B5EF4-FFF2-40B4-BE49-F238E27FC236}">
                  <a16:creationId xmlns:a16="http://schemas.microsoft.com/office/drawing/2014/main" id="{8030A717-9295-4E67-8146-7C462B2C1517}"/>
                </a:ext>
              </a:extLst>
            </p:cNvPr>
            <p:cNvSpPr>
              <a:spLocks noEditPoints="1"/>
            </p:cNvSpPr>
            <p:nvPr/>
          </p:nvSpPr>
          <p:spPr bwMode="auto">
            <a:xfrm>
              <a:off x="3556" y="932"/>
              <a:ext cx="193" cy="193"/>
            </a:xfrm>
            <a:custGeom>
              <a:avLst/>
              <a:gdLst>
                <a:gd name="T0" fmla="*/ 172 w 344"/>
                <a:gd name="T1" fmla="*/ 343 h 343"/>
                <a:gd name="T2" fmla="*/ 344 w 344"/>
                <a:gd name="T3" fmla="*/ 171 h 343"/>
                <a:gd name="T4" fmla="*/ 172 w 344"/>
                <a:gd name="T5" fmla="*/ 0 h 343"/>
                <a:gd name="T6" fmla="*/ 0 w 344"/>
                <a:gd name="T7" fmla="*/ 171 h 343"/>
                <a:gd name="T8" fmla="*/ 172 w 344"/>
                <a:gd name="T9" fmla="*/ 343 h 343"/>
                <a:gd name="T10" fmla="*/ 172 w 344"/>
                <a:gd name="T11" fmla="*/ 80 h 343"/>
                <a:gd name="T12" fmla="*/ 264 w 344"/>
                <a:gd name="T13" fmla="*/ 171 h 343"/>
                <a:gd name="T14" fmla="*/ 172 w 344"/>
                <a:gd name="T15" fmla="*/ 263 h 343"/>
                <a:gd name="T16" fmla="*/ 80 w 344"/>
                <a:gd name="T17" fmla="*/ 171 h 343"/>
                <a:gd name="T18" fmla="*/ 172 w 344"/>
                <a:gd name="T19" fmla="*/ 8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4" h="343">
                  <a:moveTo>
                    <a:pt x="172" y="343"/>
                  </a:moveTo>
                  <a:cubicBezTo>
                    <a:pt x="266" y="343"/>
                    <a:pt x="344" y="266"/>
                    <a:pt x="344" y="171"/>
                  </a:cubicBezTo>
                  <a:cubicBezTo>
                    <a:pt x="344" y="77"/>
                    <a:pt x="266" y="0"/>
                    <a:pt x="172" y="0"/>
                  </a:cubicBezTo>
                  <a:cubicBezTo>
                    <a:pt x="77" y="0"/>
                    <a:pt x="0" y="77"/>
                    <a:pt x="0" y="171"/>
                  </a:cubicBezTo>
                  <a:cubicBezTo>
                    <a:pt x="0" y="266"/>
                    <a:pt x="77" y="343"/>
                    <a:pt x="172" y="343"/>
                  </a:cubicBezTo>
                  <a:close/>
                  <a:moveTo>
                    <a:pt x="172" y="80"/>
                  </a:moveTo>
                  <a:cubicBezTo>
                    <a:pt x="222" y="80"/>
                    <a:pt x="264" y="121"/>
                    <a:pt x="264" y="171"/>
                  </a:cubicBezTo>
                  <a:cubicBezTo>
                    <a:pt x="264" y="222"/>
                    <a:pt x="222" y="263"/>
                    <a:pt x="172" y="263"/>
                  </a:cubicBezTo>
                  <a:cubicBezTo>
                    <a:pt x="121" y="263"/>
                    <a:pt x="80" y="222"/>
                    <a:pt x="80" y="171"/>
                  </a:cubicBezTo>
                  <a:cubicBezTo>
                    <a:pt x="80" y="121"/>
                    <a:pt x="121" y="80"/>
                    <a:pt x="172" y="80"/>
                  </a:cubicBez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9" name="Freeform 6">
              <a:extLst>
                <a:ext uri="{FF2B5EF4-FFF2-40B4-BE49-F238E27FC236}">
                  <a16:creationId xmlns:a16="http://schemas.microsoft.com/office/drawing/2014/main" id="{09E7CE15-FD2F-425C-AC35-B56673908381}"/>
                </a:ext>
              </a:extLst>
            </p:cNvPr>
            <p:cNvSpPr>
              <a:spLocks noEditPoints="1"/>
            </p:cNvSpPr>
            <p:nvPr/>
          </p:nvSpPr>
          <p:spPr bwMode="auto">
            <a:xfrm>
              <a:off x="3993" y="932"/>
              <a:ext cx="193" cy="193"/>
            </a:xfrm>
            <a:custGeom>
              <a:avLst/>
              <a:gdLst>
                <a:gd name="T0" fmla="*/ 172 w 344"/>
                <a:gd name="T1" fmla="*/ 343 h 343"/>
                <a:gd name="T2" fmla="*/ 344 w 344"/>
                <a:gd name="T3" fmla="*/ 171 h 343"/>
                <a:gd name="T4" fmla="*/ 172 w 344"/>
                <a:gd name="T5" fmla="*/ 0 h 343"/>
                <a:gd name="T6" fmla="*/ 0 w 344"/>
                <a:gd name="T7" fmla="*/ 171 h 343"/>
                <a:gd name="T8" fmla="*/ 172 w 344"/>
                <a:gd name="T9" fmla="*/ 343 h 343"/>
                <a:gd name="T10" fmla="*/ 172 w 344"/>
                <a:gd name="T11" fmla="*/ 80 h 343"/>
                <a:gd name="T12" fmla="*/ 264 w 344"/>
                <a:gd name="T13" fmla="*/ 171 h 343"/>
                <a:gd name="T14" fmla="*/ 172 w 344"/>
                <a:gd name="T15" fmla="*/ 263 h 343"/>
                <a:gd name="T16" fmla="*/ 80 w 344"/>
                <a:gd name="T17" fmla="*/ 171 h 343"/>
                <a:gd name="T18" fmla="*/ 172 w 344"/>
                <a:gd name="T19" fmla="*/ 8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4" h="343">
                  <a:moveTo>
                    <a:pt x="172" y="343"/>
                  </a:moveTo>
                  <a:cubicBezTo>
                    <a:pt x="267" y="343"/>
                    <a:pt x="344" y="266"/>
                    <a:pt x="344" y="171"/>
                  </a:cubicBezTo>
                  <a:cubicBezTo>
                    <a:pt x="344" y="77"/>
                    <a:pt x="267" y="0"/>
                    <a:pt x="172" y="0"/>
                  </a:cubicBezTo>
                  <a:cubicBezTo>
                    <a:pt x="77" y="0"/>
                    <a:pt x="0" y="77"/>
                    <a:pt x="0" y="171"/>
                  </a:cubicBezTo>
                  <a:cubicBezTo>
                    <a:pt x="0" y="266"/>
                    <a:pt x="77" y="343"/>
                    <a:pt x="172" y="343"/>
                  </a:cubicBezTo>
                  <a:close/>
                  <a:moveTo>
                    <a:pt x="172" y="80"/>
                  </a:moveTo>
                  <a:cubicBezTo>
                    <a:pt x="223" y="80"/>
                    <a:pt x="264" y="121"/>
                    <a:pt x="264" y="171"/>
                  </a:cubicBezTo>
                  <a:cubicBezTo>
                    <a:pt x="264" y="222"/>
                    <a:pt x="223" y="263"/>
                    <a:pt x="172" y="263"/>
                  </a:cubicBezTo>
                  <a:cubicBezTo>
                    <a:pt x="121" y="263"/>
                    <a:pt x="80" y="222"/>
                    <a:pt x="80" y="171"/>
                  </a:cubicBezTo>
                  <a:cubicBezTo>
                    <a:pt x="80" y="121"/>
                    <a:pt x="121" y="80"/>
                    <a:pt x="172" y="80"/>
                  </a:cubicBez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10" name="Freeform 7">
              <a:extLst>
                <a:ext uri="{FF2B5EF4-FFF2-40B4-BE49-F238E27FC236}">
                  <a16:creationId xmlns:a16="http://schemas.microsoft.com/office/drawing/2014/main" id="{FB0E3F36-B90A-4883-9F31-10C42A3FF9F2}"/>
                </a:ext>
              </a:extLst>
            </p:cNvPr>
            <p:cNvSpPr>
              <a:spLocks noEditPoints="1"/>
            </p:cNvSpPr>
            <p:nvPr/>
          </p:nvSpPr>
          <p:spPr bwMode="auto">
            <a:xfrm>
              <a:off x="3281" y="1052"/>
              <a:ext cx="1149" cy="1017"/>
            </a:xfrm>
            <a:custGeom>
              <a:avLst/>
              <a:gdLst>
                <a:gd name="T0" fmla="*/ 1803 w 2048"/>
                <a:gd name="T1" fmla="*/ 1725 h 1805"/>
                <a:gd name="T2" fmla="*/ 1761 w 2048"/>
                <a:gd name="T3" fmla="*/ 829 h 1805"/>
                <a:gd name="T4" fmla="*/ 1721 w 2048"/>
                <a:gd name="T5" fmla="*/ 869 h 1805"/>
                <a:gd name="T6" fmla="*/ 1475 w 2048"/>
                <a:gd name="T7" fmla="*/ 1725 h 1805"/>
                <a:gd name="T8" fmla="*/ 1472 w 2048"/>
                <a:gd name="T9" fmla="*/ 782 h 1805"/>
                <a:gd name="T10" fmla="*/ 1454 w 2048"/>
                <a:gd name="T11" fmla="*/ 621 h 1805"/>
                <a:gd name="T12" fmla="*/ 1594 w 2048"/>
                <a:gd name="T13" fmla="*/ 585 h 1805"/>
                <a:gd name="T14" fmla="*/ 1878 w 2048"/>
                <a:gd name="T15" fmla="*/ 858 h 1805"/>
                <a:gd name="T16" fmla="*/ 1918 w 2048"/>
                <a:gd name="T17" fmla="*/ 1077 h 1805"/>
                <a:gd name="T18" fmla="*/ 1958 w 2048"/>
                <a:gd name="T19" fmla="*/ 1036 h 1805"/>
                <a:gd name="T20" fmla="*/ 1850 w 2048"/>
                <a:gd name="T21" fmla="*/ 608 h 1805"/>
                <a:gd name="T22" fmla="*/ 1774 w 2048"/>
                <a:gd name="T23" fmla="*/ 394 h 1805"/>
                <a:gd name="T24" fmla="*/ 1583 w 2048"/>
                <a:gd name="T25" fmla="*/ 204 h 1805"/>
                <a:gd name="T26" fmla="*/ 1449 w 2048"/>
                <a:gd name="T27" fmla="*/ 530 h 1805"/>
                <a:gd name="T28" fmla="*/ 1422 w 2048"/>
                <a:gd name="T29" fmla="*/ 547 h 1805"/>
                <a:gd name="T30" fmla="*/ 1265 w 2048"/>
                <a:gd name="T31" fmla="*/ 211 h 1805"/>
                <a:gd name="T32" fmla="*/ 844 w 2048"/>
                <a:gd name="T33" fmla="*/ 211 h 1805"/>
                <a:gd name="T34" fmla="*/ 710 w 2048"/>
                <a:gd name="T35" fmla="*/ 546 h 1805"/>
                <a:gd name="T36" fmla="*/ 720 w 2048"/>
                <a:gd name="T37" fmla="*/ 395 h 1805"/>
                <a:gd name="T38" fmla="*/ 339 w 2048"/>
                <a:gd name="T39" fmla="*/ 395 h 1805"/>
                <a:gd name="T40" fmla="*/ 176 w 2048"/>
                <a:gd name="T41" fmla="*/ 859 h 1805"/>
                <a:gd name="T42" fmla="*/ 216 w 2048"/>
                <a:gd name="T43" fmla="*/ 1077 h 1805"/>
                <a:gd name="T44" fmla="*/ 256 w 2048"/>
                <a:gd name="T45" fmla="*/ 859 h 1805"/>
                <a:gd name="T46" fmla="*/ 677 w 2048"/>
                <a:gd name="T47" fmla="*/ 620 h 1805"/>
                <a:gd name="T48" fmla="*/ 659 w 2048"/>
                <a:gd name="T49" fmla="*/ 1049 h 1805"/>
                <a:gd name="T50" fmla="*/ 659 w 2048"/>
                <a:gd name="T51" fmla="*/ 1725 h 1805"/>
                <a:gd name="T52" fmla="*/ 418 w 2048"/>
                <a:gd name="T53" fmla="*/ 869 h 1805"/>
                <a:gd name="T54" fmla="*/ 338 w 2048"/>
                <a:gd name="T55" fmla="*/ 869 h 1805"/>
                <a:gd name="T56" fmla="*/ 40 w 2048"/>
                <a:gd name="T57" fmla="*/ 1725 h 1805"/>
                <a:gd name="T58" fmla="*/ 40 w 2048"/>
                <a:gd name="T59" fmla="*/ 1805 h 1805"/>
                <a:gd name="T60" fmla="*/ 2008 w 2048"/>
                <a:gd name="T61" fmla="*/ 1805 h 1805"/>
                <a:gd name="T62" fmla="*/ 2008 w 2048"/>
                <a:gd name="T63" fmla="*/ 1725 h 1805"/>
                <a:gd name="T64" fmla="*/ 1394 w 2048"/>
                <a:gd name="T65" fmla="*/ 1232 h 1805"/>
                <a:gd name="T66" fmla="*/ 1295 w 2048"/>
                <a:gd name="T67" fmla="*/ 1725 h 1805"/>
                <a:gd name="T68" fmla="*/ 1583 w 2048"/>
                <a:gd name="T69" fmla="*/ 284 h 1805"/>
                <a:gd name="T70" fmla="*/ 1694 w 2048"/>
                <a:gd name="T71" fmla="*/ 395 h 1805"/>
                <a:gd name="T72" fmla="*/ 1584 w 2048"/>
                <a:gd name="T73" fmla="*/ 505 h 1805"/>
                <a:gd name="T74" fmla="*/ 1506 w 2048"/>
                <a:gd name="T75" fmla="*/ 473 h 1805"/>
                <a:gd name="T76" fmla="*/ 1583 w 2048"/>
                <a:gd name="T77" fmla="*/ 284 h 1805"/>
                <a:gd name="T78" fmla="*/ 1185 w 2048"/>
                <a:gd name="T79" fmla="*/ 211 h 1805"/>
                <a:gd name="T80" fmla="*/ 924 w 2048"/>
                <a:gd name="T81" fmla="*/ 211 h 1805"/>
                <a:gd name="T82" fmla="*/ 1066 w 2048"/>
                <a:gd name="T83" fmla="*/ 422 h 1805"/>
                <a:gd name="T84" fmla="*/ 1392 w 2048"/>
                <a:gd name="T85" fmla="*/ 737 h 1805"/>
                <a:gd name="T86" fmla="*/ 1295 w 2048"/>
                <a:gd name="T87" fmla="*/ 1190 h 1805"/>
                <a:gd name="T88" fmla="*/ 1255 w 2048"/>
                <a:gd name="T89" fmla="*/ 709 h 1805"/>
                <a:gd name="T90" fmla="*/ 1215 w 2048"/>
                <a:gd name="T91" fmla="*/ 1725 h 1805"/>
                <a:gd name="T92" fmla="*/ 1100 w 2048"/>
                <a:gd name="T93" fmla="*/ 1242 h 1805"/>
                <a:gd name="T94" fmla="*/ 1020 w 2048"/>
                <a:gd name="T95" fmla="*/ 1242 h 1805"/>
                <a:gd name="T96" fmla="*/ 923 w 2048"/>
                <a:gd name="T97" fmla="*/ 1725 h 1805"/>
                <a:gd name="T98" fmla="*/ 883 w 2048"/>
                <a:gd name="T99" fmla="*/ 709 h 1805"/>
                <a:gd name="T100" fmla="*/ 843 w 2048"/>
                <a:gd name="T101" fmla="*/ 1191 h 1805"/>
                <a:gd name="T102" fmla="*/ 739 w 2048"/>
                <a:gd name="T103" fmla="*/ 1049 h 1805"/>
                <a:gd name="T104" fmla="*/ 763 w 2048"/>
                <a:gd name="T105" fmla="*/ 619 h 1805"/>
                <a:gd name="T106" fmla="*/ 1066 w 2048"/>
                <a:gd name="T107" fmla="*/ 422 h 1805"/>
                <a:gd name="T108" fmla="*/ 640 w 2048"/>
                <a:gd name="T109" fmla="*/ 395 h 1805"/>
                <a:gd name="T110" fmla="*/ 419 w 2048"/>
                <a:gd name="T111" fmla="*/ 395 h 1805"/>
                <a:gd name="T112" fmla="*/ 739 w 2048"/>
                <a:gd name="T113" fmla="*/ 1233 h 1805"/>
                <a:gd name="T114" fmla="*/ 843 w 2048"/>
                <a:gd name="T115" fmla="*/ 1725 h 1805"/>
                <a:gd name="T116" fmla="*/ 739 w 2048"/>
                <a:gd name="T117" fmla="*/ 1233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48" h="1805">
                  <a:moveTo>
                    <a:pt x="2008" y="1725"/>
                  </a:moveTo>
                  <a:cubicBezTo>
                    <a:pt x="1803" y="1725"/>
                    <a:pt x="1803" y="1725"/>
                    <a:pt x="1803" y="1725"/>
                  </a:cubicBezTo>
                  <a:cubicBezTo>
                    <a:pt x="1801" y="869"/>
                    <a:pt x="1801" y="869"/>
                    <a:pt x="1801" y="869"/>
                  </a:cubicBezTo>
                  <a:cubicBezTo>
                    <a:pt x="1801" y="847"/>
                    <a:pt x="1783" y="829"/>
                    <a:pt x="1761" y="829"/>
                  </a:cubicBezTo>
                  <a:cubicBezTo>
                    <a:pt x="1761" y="829"/>
                    <a:pt x="1761" y="829"/>
                    <a:pt x="1761" y="829"/>
                  </a:cubicBezTo>
                  <a:cubicBezTo>
                    <a:pt x="1739" y="829"/>
                    <a:pt x="1721" y="847"/>
                    <a:pt x="1721" y="869"/>
                  </a:cubicBezTo>
                  <a:cubicBezTo>
                    <a:pt x="1723" y="1725"/>
                    <a:pt x="1723" y="1725"/>
                    <a:pt x="1723" y="1725"/>
                  </a:cubicBezTo>
                  <a:cubicBezTo>
                    <a:pt x="1475" y="1725"/>
                    <a:pt x="1475" y="1725"/>
                    <a:pt x="1475" y="1725"/>
                  </a:cubicBezTo>
                  <a:cubicBezTo>
                    <a:pt x="1473" y="789"/>
                    <a:pt x="1473" y="789"/>
                    <a:pt x="1473" y="789"/>
                  </a:cubicBezTo>
                  <a:cubicBezTo>
                    <a:pt x="1473" y="787"/>
                    <a:pt x="1473" y="785"/>
                    <a:pt x="1472" y="782"/>
                  </a:cubicBezTo>
                  <a:cubicBezTo>
                    <a:pt x="1472" y="737"/>
                    <a:pt x="1472" y="737"/>
                    <a:pt x="1472" y="737"/>
                  </a:cubicBezTo>
                  <a:cubicBezTo>
                    <a:pt x="1472" y="697"/>
                    <a:pt x="1466" y="659"/>
                    <a:pt x="1454" y="621"/>
                  </a:cubicBezTo>
                  <a:cubicBezTo>
                    <a:pt x="1497" y="598"/>
                    <a:pt x="1544" y="585"/>
                    <a:pt x="1594" y="585"/>
                  </a:cubicBezTo>
                  <a:cubicBezTo>
                    <a:pt x="1594" y="585"/>
                    <a:pt x="1594" y="585"/>
                    <a:pt x="1594" y="585"/>
                  </a:cubicBezTo>
                  <a:cubicBezTo>
                    <a:pt x="1670" y="585"/>
                    <a:pt x="1741" y="614"/>
                    <a:pt x="1795" y="665"/>
                  </a:cubicBezTo>
                  <a:cubicBezTo>
                    <a:pt x="1848" y="717"/>
                    <a:pt x="1877" y="785"/>
                    <a:pt x="1878" y="858"/>
                  </a:cubicBezTo>
                  <a:cubicBezTo>
                    <a:pt x="1878" y="1037"/>
                    <a:pt x="1878" y="1037"/>
                    <a:pt x="1878" y="1037"/>
                  </a:cubicBezTo>
                  <a:cubicBezTo>
                    <a:pt x="1878" y="1059"/>
                    <a:pt x="1896" y="1077"/>
                    <a:pt x="1918" y="1077"/>
                  </a:cubicBezTo>
                  <a:cubicBezTo>
                    <a:pt x="1918" y="1077"/>
                    <a:pt x="1918" y="1077"/>
                    <a:pt x="1918" y="1077"/>
                  </a:cubicBezTo>
                  <a:cubicBezTo>
                    <a:pt x="1940" y="1076"/>
                    <a:pt x="1958" y="1059"/>
                    <a:pt x="1958" y="1036"/>
                  </a:cubicBezTo>
                  <a:cubicBezTo>
                    <a:pt x="1957" y="858"/>
                    <a:pt x="1957" y="858"/>
                    <a:pt x="1957" y="858"/>
                  </a:cubicBezTo>
                  <a:cubicBezTo>
                    <a:pt x="1957" y="763"/>
                    <a:pt x="1919" y="674"/>
                    <a:pt x="1850" y="608"/>
                  </a:cubicBezTo>
                  <a:cubicBezTo>
                    <a:pt x="1813" y="572"/>
                    <a:pt x="1769" y="544"/>
                    <a:pt x="1721" y="527"/>
                  </a:cubicBezTo>
                  <a:cubicBezTo>
                    <a:pt x="1755" y="491"/>
                    <a:pt x="1774" y="444"/>
                    <a:pt x="1774" y="394"/>
                  </a:cubicBezTo>
                  <a:cubicBezTo>
                    <a:pt x="1774" y="289"/>
                    <a:pt x="1688" y="204"/>
                    <a:pt x="1584" y="204"/>
                  </a:cubicBezTo>
                  <a:cubicBezTo>
                    <a:pt x="1583" y="204"/>
                    <a:pt x="1583" y="204"/>
                    <a:pt x="1583" y="204"/>
                  </a:cubicBezTo>
                  <a:cubicBezTo>
                    <a:pt x="1478" y="205"/>
                    <a:pt x="1393" y="290"/>
                    <a:pt x="1393" y="395"/>
                  </a:cubicBezTo>
                  <a:cubicBezTo>
                    <a:pt x="1393" y="446"/>
                    <a:pt x="1413" y="494"/>
                    <a:pt x="1449" y="530"/>
                  </a:cubicBezTo>
                  <a:cubicBezTo>
                    <a:pt x="1450" y="531"/>
                    <a:pt x="1452" y="532"/>
                    <a:pt x="1453" y="533"/>
                  </a:cubicBezTo>
                  <a:cubicBezTo>
                    <a:pt x="1443" y="537"/>
                    <a:pt x="1432" y="542"/>
                    <a:pt x="1422" y="547"/>
                  </a:cubicBezTo>
                  <a:cubicBezTo>
                    <a:pt x="1374" y="460"/>
                    <a:pt x="1294" y="395"/>
                    <a:pt x="1200" y="364"/>
                  </a:cubicBezTo>
                  <a:cubicBezTo>
                    <a:pt x="1240" y="325"/>
                    <a:pt x="1265" y="271"/>
                    <a:pt x="1265" y="211"/>
                  </a:cubicBezTo>
                  <a:cubicBezTo>
                    <a:pt x="1265" y="95"/>
                    <a:pt x="1171" y="0"/>
                    <a:pt x="1055" y="0"/>
                  </a:cubicBezTo>
                  <a:cubicBezTo>
                    <a:pt x="938" y="0"/>
                    <a:pt x="844" y="95"/>
                    <a:pt x="844" y="211"/>
                  </a:cubicBezTo>
                  <a:cubicBezTo>
                    <a:pt x="844" y="274"/>
                    <a:pt x="872" y="331"/>
                    <a:pt x="916" y="369"/>
                  </a:cubicBezTo>
                  <a:cubicBezTo>
                    <a:pt x="829" y="403"/>
                    <a:pt x="756" y="465"/>
                    <a:pt x="710" y="546"/>
                  </a:cubicBezTo>
                  <a:cubicBezTo>
                    <a:pt x="696" y="539"/>
                    <a:pt x="681" y="533"/>
                    <a:pt x="666" y="527"/>
                  </a:cubicBezTo>
                  <a:cubicBezTo>
                    <a:pt x="700" y="493"/>
                    <a:pt x="720" y="446"/>
                    <a:pt x="720" y="395"/>
                  </a:cubicBezTo>
                  <a:cubicBezTo>
                    <a:pt x="720" y="290"/>
                    <a:pt x="635" y="204"/>
                    <a:pt x="530" y="204"/>
                  </a:cubicBezTo>
                  <a:cubicBezTo>
                    <a:pt x="425" y="204"/>
                    <a:pt x="339" y="290"/>
                    <a:pt x="339" y="395"/>
                  </a:cubicBezTo>
                  <a:cubicBezTo>
                    <a:pt x="339" y="449"/>
                    <a:pt x="362" y="498"/>
                    <a:pt x="399" y="533"/>
                  </a:cubicBezTo>
                  <a:cubicBezTo>
                    <a:pt x="268" y="586"/>
                    <a:pt x="176" y="712"/>
                    <a:pt x="176" y="859"/>
                  </a:cubicBezTo>
                  <a:cubicBezTo>
                    <a:pt x="176" y="1037"/>
                    <a:pt x="176" y="1037"/>
                    <a:pt x="176" y="1037"/>
                  </a:cubicBezTo>
                  <a:cubicBezTo>
                    <a:pt x="176" y="1059"/>
                    <a:pt x="194" y="1077"/>
                    <a:pt x="216" y="1077"/>
                  </a:cubicBezTo>
                  <a:cubicBezTo>
                    <a:pt x="239" y="1077"/>
                    <a:pt x="256" y="1059"/>
                    <a:pt x="256" y="1037"/>
                  </a:cubicBezTo>
                  <a:cubicBezTo>
                    <a:pt x="256" y="859"/>
                    <a:pt x="256" y="859"/>
                    <a:pt x="256" y="859"/>
                  </a:cubicBezTo>
                  <a:cubicBezTo>
                    <a:pt x="256" y="708"/>
                    <a:pt x="384" y="585"/>
                    <a:pt x="540" y="585"/>
                  </a:cubicBezTo>
                  <a:cubicBezTo>
                    <a:pt x="588" y="585"/>
                    <a:pt x="635" y="597"/>
                    <a:pt x="677" y="620"/>
                  </a:cubicBezTo>
                  <a:cubicBezTo>
                    <a:pt x="665" y="658"/>
                    <a:pt x="659" y="697"/>
                    <a:pt x="659" y="737"/>
                  </a:cubicBezTo>
                  <a:cubicBezTo>
                    <a:pt x="659" y="1049"/>
                    <a:pt x="659" y="1049"/>
                    <a:pt x="659" y="1049"/>
                  </a:cubicBezTo>
                  <a:cubicBezTo>
                    <a:pt x="659" y="1077"/>
                    <a:pt x="659" y="1077"/>
                    <a:pt x="659" y="1077"/>
                  </a:cubicBezTo>
                  <a:cubicBezTo>
                    <a:pt x="659" y="1725"/>
                    <a:pt x="659" y="1725"/>
                    <a:pt x="659" y="1725"/>
                  </a:cubicBezTo>
                  <a:cubicBezTo>
                    <a:pt x="418" y="1725"/>
                    <a:pt x="418" y="1725"/>
                    <a:pt x="418" y="1725"/>
                  </a:cubicBezTo>
                  <a:cubicBezTo>
                    <a:pt x="418" y="869"/>
                    <a:pt x="418" y="869"/>
                    <a:pt x="418" y="869"/>
                  </a:cubicBezTo>
                  <a:cubicBezTo>
                    <a:pt x="418" y="847"/>
                    <a:pt x="400" y="829"/>
                    <a:pt x="378" y="829"/>
                  </a:cubicBezTo>
                  <a:cubicBezTo>
                    <a:pt x="356" y="829"/>
                    <a:pt x="338" y="847"/>
                    <a:pt x="338" y="869"/>
                  </a:cubicBezTo>
                  <a:cubicBezTo>
                    <a:pt x="338" y="1725"/>
                    <a:pt x="338" y="1725"/>
                    <a:pt x="338" y="1725"/>
                  </a:cubicBezTo>
                  <a:cubicBezTo>
                    <a:pt x="40" y="1725"/>
                    <a:pt x="40" y="1725"/>
                    <a:pt x="40" y="1725"/>
                  </a:cubicBezTo>
                  <a:cubicBezTo>
                    <a:pt x="18" y="1725"/>
                    <a:pt x="0" y="1743"/>
                    <a:pt x="0" y="1765"/>
                  </a:cubicBezTo>
                  <a:cubicBezTo>
                    <a:pt x="0" y="1788"/>
                    <a:pt x="18" y="1805"/>
                    <a:pt x="40" y="1805"/>
                  </a:cubicBezTo>
                  <a:cubicBezTo>
                    <a:pt x="378" y="1805"/>
                    <a:pt x="378" y="1805"/>
                    <a:pt x="378" y="1805"/>
                  </a:cubicBezTo>
                  <a:cubicBezTo>
                    <a:pt x="2008" y="1805"/>
                    <a:pt x="2008" y="1805"/>
                    <a:pt x="2008" y="1805"/>
                  </a:cubicBezTo>
                  <a:cubicBezTo>
                    <a:pt x="2030" y="1805"/>
                    <a:pt x="2048" y="1788"/>
                    <a:pt x="2048" y="1765"/>
                  </a:cubicBezTo>
                  <a:cubicBezTo>
                    <a:pt x="2048" y="1743"/>
                    <a:pt x="2030" y="1725"/>
                    <a:pt x="2008" y="1725"/>
                  </a:cubicBezTo>
                  <a:close/>
                  <a:moveTo>
                    <a:pt x="1295" y="1271"/>
                  </a:moveTo>
                  <a:cubicBezTo>
                    <a:pt x="1332" y="1267"/>
                    <a:pt x="1366" y="1253"/>
                    <a:pt x="1394" y="1232"/>
                  </a:cubicBezTo>
                  <a:cubicBezTo>
                    <a:pt x="1395" y="1725"/>
                    <a:pt x="1395" y="1725"/>
                    <a:pt x="1395" y="1725"/>
                  </a:cubicBezTo>
                  <a:cubicBezTo>
                    <a:pt x="1295" y="1725"/>
                    <a:pt x="1295" y="1725"/>
                    <a:pt x="1295" y="1725"/>
                  </a:cubicBezTo>
                  <a:lnTo>
                    <a:pt x="1295" y="1271"/>
                  </a:lnTo>
                  <a:close/>
                  <a:moveTo>
                    <a:pt x="1583" y="284"/>
                  </a:moveTo>
                  <a:cubicBezTo>
                    <a:pt x="1583" y="284"/>
                    <a:pt x="1584" y="284"/>
                    <a:pt x="1584" y="284"/>
                  </a:cubicBezTo>
                  <a:cubicBezTo>
                    <a:pt x="1644" y="284"/>
                    <a:pt x="1694" y="334"/>
                    <a:pt x="1694" y="395"/>
                  </a:cubicBezTo>
                  <a:cubicBezTo>
                    <a:pt x="1694" y="424"/>
                    <a:pt x="1683" y="452"/>
                    <a:pt x="1662" y="473"/>
                  </a:cubicBezTo>
                  <a:cubicBezTo>
                    <a:pt x="1641" y="494"/>
                    <a:pt x="1613" y="505"/>
                    <a:pt x="1584" y="505"/>
                  </a:cubicBezTo>
                  <a:cubicBezTo>
                    <a:pt x="1584" y="505"/>
                    <a:pt x="1584" y="505"/>
                    <a:pt x="1584" y="505"/>
                  </a:cubicBezTo>
                  <a:cubicBezTo>
                    <a:pt x="1554" y="505"/>
                    <a:pt x="1527" y="494"/>
                    <a:pt x="1506" y="473"/>
                  </a:cubicBezTo>
                  <a:cubicBezTo>
                    <a:pt x="1485" y="452"/>
                    <a:pt x="1473" y="425"/>
                    <a:pt x="1473" y="395"/>
                  </a:cubicBezTo>
                  <a:cubicBezTo>
                    <a:pt x="1473" y="334"/>
                    <a:pt x="1522" y="284"/>
                    <a:pt x="1583" y="284"/>
                  </a:cubicBezTo>
                  <a:close/>
                  <a:moveTo>
                    <a:pt x="1055" y="80"/>
                  </a:moveTo>
                  <a:cubicBezTo>
                    <a:pt x="1127" y="80"/>
                    <a:pt x="1185" y="139"/>
                    <a:pt x="1185" y="211"/>
                  </a:cubicBezTo>
                  <a:cubicBezTo>
                    <a:pt x="1185" y="283"/>
                    <a:pt x="1127" y="342"/>
                    <a:pt x="1055" y="342"/>
                  </a:cubicBezTo>
                  <a:cubicBezTo>
                    <a:pt x="983" y="342"/>
                    <a:pt x="924" y="283"/>
                    <a:pt x="924" y="211"/>
                  </a:cubicBezTo>
                  <a:cubicBezTo>
                    <a:pt x="924" y="139"/>
                    <a:pt x="983" y="80"/>
                    <a:pt x="1055" y="80"/>
                  </a:cubicBezTo>
                  <a:close/>
                  <a:moveTo>
                    <a:pt x="1066" y="422"/>
                  </a:moveTo>
                  <a:cubicBezTo>
                    <a:pt x="1200" y="422"/>
                    <a:pt x="1319" y="499"/>
                    <a:pt x="1369" y="620"/>
                  </a:cubicBezTo>
                  <a:cubicBezTo>
                    <a:pt x="1384" y="657"/>
                    <a:pt x="1392" y="696"/>
                    <a:pt x="1392" y="737"/>
                  </a:cubicBezTo>
                  <a:cubicBezTo>
                    <a:pt x="1392" y="1077"/>
                    <a:pt x="1392" y="1077"/>
                    <a:pt x="1392" y="1077"/>
                  </a:cubicBezTo>
                  <a:cubicBezTo>
                    <a:pt x="1392" y="1133"/>
                    <a:pt x="1350" y="1180"/>
                    <a:pt x="1295" y="1190"/>
                  </a:cubicBezTo>
                  <a:cubicBezTo>
                    <a:pt x="1295" y="749"/>
                    <a:pt x="1295" y="749"/>
                    <a:pt x="1295" y="749"/>
                  </a:cubicBezTo>
                  <a:cubicBezTo>
                    <a:pt x="1295" y="727"/>
                    <a:pt x="1277" y="709"/>
                    <a:pt x="1255" y="709"/>
                  </a:cubicBezTo>
                  <a:cubicBezTo>
                    <a:pt x="1233" y="709"/>
                    <a:pt x="1215" y="727"/>
                    <a:pt x="1215" y="749"/>
                  </a:cubicBezTo>
                  <a:cubicBezTo>
                    <a:pt x="1215" y="1725"/>
                    <a:pt x="1215" y="1725"/>
                    <a:pt x="1215" y="1725"/>
                  </a:cubicBezTo>
                  <a:cubicBezTo>
                    <a:pt x="1100" y="1725"/>
                    <a:pt x="1100" y="1725"/>
                    <a:pt x="1100" y="1725"/>
                  </a:cubicBezTo>
                  <a:cubicBezTo>
                    <a:pt x="1100" y="1242"/>
                    <a:pt x="1100" y="1242"/>
                    <a:pt x="1100" y="1242"/>
                  </a:cubicBezTo>
                  <a:cubicBezTo>
                    <a:pt x="1100" y="1220"/>
                    <a:pt x="1082" y="1202"/>
                    <a:pt x="1060" y="1202"/>
                  </a:cubicBezTo>
                  <a:cubicBezTo>
                    <a:pt x="1038" y="1202"/>
                    <a:pt x="1020" y="1220"/>
                    <a:pt x="1020" y="1242"/>
                  </a:cubicBezTo>
                  <a:cubicBezTo>
                    <a:pt x="1020" y="1725"/>
                    <a:pt x="1020" y="1725"/>
                    <a:pt x="1020" y="1725"/>
                  </a:cubicBezTo>
                  <a:cubicBezTo>
                    <a:pt x="923" y="1725"/>
                    <a:pt x="923" y="1725"/>
                    <a:pt x="923" y="1725"/>
                  </a:cubicBezTo>
                  <a:cubicBezTo>
                    <a:pt x="923" y="749"/>
                    <a:pt x="923" y="749"/>
                    <a:pt x="923" y="749"/>
                  </a:cubicBezTo>
                  <a:cubicBezTo>
                    <a:pt x="923" y="727"/>
                    <a:pt x="905" y="709"/>
                    <a:pt x="883" y="709"/>
                  </a:cubicBezTo>
                  <a:cubicBezTo>
                    <a:pt x="860" y="709"/>
                    <a:pt x="843" y="727"/>
                    <a:pt x="843" y="749"/>
                  </a:cubicBezTo>
                  <a:cubicBezTo>
                    <a:pt x="843" y="1191"/>
                    <a:pt x="843" y="1191"/>
                    <a:pt x="843" y="1191"/>
                  </a:cubicBezTo>
                  <a:cubicBezTo>
                    <a:pt x="784" y="1183"/>
                    <a:pt x="739" y="1135"/>
                    <a:pt x="739" y="1077"/>
                  </a:cubicBezTo>
                  <a:cubicBezTo>
                    <a:pt x="739" y="1049"/>
                    <a:pt x="739" y="1049"/>
                    <a:pt x="739" y="1049"/>
                  </a:cubicBezTo>
                  <a:cubicBezTo>
                    <a:pt x="739" y="737"/>
                    <a:pt x="739" y="737"/>
                    <a:pt x="739" y="737"/>
                  </a:cubicBezTo>
                  <a:cubicBezTo>
                    <a:pt x="739" y="696"/>
                    <a:pt x="747" y="656"/>
                    <a:pt x="763" y="619"/>
                  </a:cubicBezTo>
                  <a:cubicBezTo>
                    <a:pt x="763" y="618"/>
                    <a:pt x="763" y="618"/>
                    <a:pt x="763" y="618"/>
                  </a:cubicBezTo>
                  <a:cubicBezTo>
                    <a:pt x="814" y="499"/>
                    <a:pt x="932" y="422"/>
                    <a:pt x="1066" y="422"/>
                  </a:cubicBezTo>
                  <a:close/>
                  <a:moveTo>
                    <a:pt x="530" y="284"/>
                  </a:moveTo>
                  <a:cubicBezTo>
                    <a:pt x="591" y="284"/>
                    <a:pt x="640" y="334"/>
                    <a:pt x="640" y="395"/>
                  </a:cubicBezTo>
                  <a:cubicBezTo>
                    <a:pt x="640" y="456"/>
                    <a:pt x="591" y="505"/>
                    <a:pt x="530" y="505"/>
                  </a:cubicBezTo>
                  <a:cubicBezTo>
                    <a:pt x="469" y="505"/>
                    <a:pt x="419" y="456"/>
                    <a:pt x="419" y="395"/>
                  </a:cubicBezTo>
                  <a:cubicBezTo>
                    <a:pt x="419" y="334"/>
                    <a:pt x="469" y="284"/>
                    <a:pt x="530" y="284"/>
                  </a:cubicBezTo>
                  <a:close/>
                  <a:moveTo>
                    <a:pt x="739" y="1233"/>
                  </a:moveTo>
                  <a:cubicBezTo>
                    <a:pt x="769" y="1254"/>
                    <a:pt x="804" y="1268"/>
                    <a:pt x="843" y="1271"/>
                  </a:cubicBezTo>
                  <a:cubicBezTo>
                    <a:pt x="843" y="1725"/>
                    <a:pt x="843" y="1725"/>
                    <a:pt x="843" y="1725"/>
                  </a:cubicBezTo>
                  <a:cubicBezTo>
                    <a:pt x="739" y="1725"/>
                    <a:pt x="739" y="1725"/>
                    <a:pt x="739" y="1725"/>
                  </a:cubicBezTo>
                  <a:lnTo>
                    <a:pt x="739" y="1233"/>
                  </a:ln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uk-UA" dirty="0"/>
            </a:p>
          </p:txBody>
        </p:sp>
        <p:sp>
          <p:nvSpPr>
            <p:cNvPr id="11" name="Oval 8">
              <a:extLst>
                <a:ext uri="{FF2B5EF4-FFF2-40B4-BE49-F238E27FC236}">
                  <a16:creationId xmlns:a16="http://schemas.microsoft.com/office/drawing/2014/main" id="{C04D8226-839E-47A0-AEE2-02BAF54785E5}"/>
                </a:ext>
              </a:extLst>
            </p:cNvPr>
            <p:cNvSpPr>
              <a:spLocks noChangeArrowheads="1"/>
            </p:cNvSpPr>
            <p:nvPr/>
          </p:nvSpPr>
          <p:spPr bwMode="auto">
            <a:xfrm>
              <a:off x="4335" y="1702"/>
              <a:ext cx="45" cy="45"/>
            </a:xfrm>
            <a:prstGeom prst="ellipse">
              <a:avLst/>
            </a:pr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12" name="Oval 9">
              <a:extLst>
                <a:ext uri="{FF2B5EF4-FFF2-40B4-BE49-F238E27FC236}">
                  <a16:creationId xmlns:a16="http://schemas.microsoft.com/office/drawing/2014/main" id="{ECD8A262-B9E8-4756-8B70-AD2ED1DAFDBF}"/>
                </a:ext>
              </a:extLst>
            </p:cNvPr>
            <p:cNvSpPr>
              <a:spLocks noChangeArrowheads="1"/>
            </p:cNvSpPr>
            <p:nvPr/>
          </p:nvSpPr>
          <p:spPr bwMode="auto">
            <a:xfrm>
              <a:off x="3380" y="1702"/>
              <a:ext cx="45" cy="45"/>
            </a:xfrm>
            <a:prstGeom prst="ellipse">
              <a:avLst/>
            </a:pr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uk-UA"/>
            </a:p>
          </p:txBody>
        </p:sp>
      </p:grpSp>
      <p:sp>
        <p:nvSpPr>
          <p:cNvPr id="16" name="Title 1">
            <a:extLst>
              <a:ext uri="{FF2B5EF4-FFF2-40B4-BE49-F238E27FC236}">
                <a16:creationId xmlns:a16="http://schemas.microsoft.com/office/drawing/2014/main" id="{FF807F83-936B-4807-A49D-1657305F6F5D}"/>
              </a:ext>
            </a:extLst>
          </p:cNvPr>
          <p:cNvSpPr txBox="1">
            <a:spLocks/>
          </p:cNvSpPr>
          <p:nvPr/>
        </p:nvSpPr>
        <p:spPr>
          <a:xfrm>
            <a:off x="4863359" y="3625304"/>
            <a:ext cx="2474850" cy="465885"/>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mj-lt"/>
                <a:ea typeface="Calibri" panose="020F0502020204030204" pitchFamily="34" charset="0"/>
                <a:cs typeface="Calibri" panose="020F0502020204030204" pitchFamily="34" charset="0"/>
              </a:defRPr>
            </a:lvl1pPr>
          </a:lstStyle>
          <a:p>
            <a:pPr algn="ctr"/>
            <a:r>
              <a:rPr lang="en-US" sz="2400" b="1" dirty="0">
                <a:solidFill>
                  <a:schemeClr val="tx2"/>
                </a:solidFill>
              </a:rPr>
              <a:t>SAMPLE SIZE</a:t>
            </a:r>
          </a:p>
        </p:txBody>
      </p:sp>
      <p:sp>
        <p:nvSpPr>
          <p:cNvPr id="17" name="Title 1">
            <a:extLst>
              <a:ext uri="{FF2B5EF4-FFF2-40B4-BE49-F238E27FC236}">
                <a16:creationId xmlns:a16="http://schemas.microsoft.com/office/drawing/2014/main" id="{2586B7AD-CAFF-4642-8A10-8871B7699954}"/>
              </a:ext>
            </a:extLst>
          </p:cNvPr>
          <p:cNvSpPr txBox="1">
            <a:spLocks/>
          </p:cNvSpPr>
          <p:nvPr/>
        </p:nvSpPr>
        <p:spPr>
          <a:xfrm>
            <a:off x="1420366" y="3625304"/>
            <a:ext cx="2474850" cy="465885"/>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mj-lt"/>
                <a:ea typeface="Calibri" panose="020F0502020204030204" pitchFamily="34" charset="0"/>
                <a:cs typeface="Calibri" panose="020F0502020204030204" pitchFamily="34" charset="0"/>
              </a:defRPr>
            </a:lvl1pPr>
          </a:lstStyle>
          <a:p>
            <a:pPr algn="ctr"/>
            <a:r>
              <a:rPr lang="en-US" sz="2400" b="1" dirty="0">
                <a:solidFill>
                  <a:schemeClr val="tx2"/>
                </a:solidFill>
              </a:rPr>
              <a:t>STUDY DESIGN</a:t>
            </a:r>
          </a:p>
        </p:txBody>
      </p:sp>
      <p:sp>
        <p:nvSpPr>
          <p:cNvPr id="18" name="Title 1">
            <a:extLst>
              <a:ext uri="{FF2B5EF4-FFF2-40B4-BE49-F238E27FC236}">
                <a16:creationId xmlns:a16="http://schemas.microsoft.com/office/drawing/2014/main" id="{EFED0E38-150B-4963-B447-C1935DF9EC00}"/>
              </a:ext>
            </a:extLst>
          </p:cNvPr>
          <p:cNvSpPr txBox="1">
            <a:spLocks/>
          </p:cNvSpPr>
          <p:nvPr/>
        </p:nvSpPr>
        <p:spPr>
          <a:xfrm>
            <a:off x="8296783" y="3625304"/>
            <a:ext cx="2474850" cy="465885"/>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mj-lt"/>
                <a:ea typeface="Calibri" panose="020F0502020204030204" pitchFamily="34" charset="0"/>
                <a:cs typeface="Calibri" panose="020F0502020204030204" pitchFamily="34" charset="0"/>
              </a:defRPr>
            </a:lvl1pPr>
          </a:lstStyle>
          <a:p>
            <a:pPr algn="ctr"/>
            <a:r>
              <a:rPr lang="en-US" sz="2400" b="1" dirty="0">
                <a:solidFill>
                  <a:schemeClr val="tx2"/>
                </a:solidFill>
              </a:rPr>
              <a:t>DATES OF STUDY</a:t>
            </a:r>
          </a:p>
        </p:txBody>
      </p:sp>
      <p:grpSp>
        <p:nvGrpSpPr>
          <p:cNvPr id="14" name="Group 12">
            <a:extLst>
              <a:ext uri="{FF2B5EF4-FFF2-40B4-BE49-F238E27FC236}">
                <a16:creationId xmlns:a16="http://schemas.microsoft.com/office/drawing/2014/main" id="{CCDAECA7-CF56-43DC-B4FA-E256CF9BCE03}"/>
              </a:ext>
            </a:extLst>
          </p:cNvPr>
          <p:cNvGrpSpPr>
            <a:grpSpLocks noChangeAspect="1"/>
          </p:cNvGrpSpPr>
          <p:nvPr/>
        </p:nvGrpSpPr>
        <p:grpSpPr bwMode="auto">
          <a:xfrm>
            <a:off x="2139256" y="2151863"/>
            <a:ext cx="1056206" cy="1096392"/>
            <a:chOff x="2262" y="522"/>
            <a:chExt cx="3154" cy="3274"/>
          </a:xfrm>
          <a:solidFill>
            <a:schemeClr val="tx2"/>
          </a:solidFill>
        </p:grpSpPr>
        <p:sp>
          <p:nvSpPr>
            <p:cNvPr id="21" name="Freeform 13">
              <a:extLst>
                <a:ext uri="{FF2B5EF4-FFF2-40B4-BE49-F238E27FC236}">
                  <a16:creationId xmlns:a16="http://schemas.microsoft.com/office/drawing/2014/main" id="{494FC67D-A3E8-4F87-B796-DECF55B0B58E}"/>
                </a:ext>
              </a:extLst>
            </p:cNvPr>
            <p:cNvSpPr>
              <a:spLocks/>
            </p:cNvSpPr>
            <p:nvPr/>
          </p:nvSpPr>
          <p:spPr bwMode="auto">
            <a:xfrm>
              <a:off x="2924" y="2697"/>
              <a:ext cx="152" cy="1099"/>
            </a:xfrm>
            <a:custGeom>
              <a:avLst/>
              <a:gdLst>
                <a:gd name="T0" fmla="*/ 40 w 80"/>
                <a:gd name="T1" fmla="*/ 0 h 575"/>
                <a:gd name="T2" fmla="*/ 0 w 80"/>
                <a:gd name="T3" fmla="*/ 40 h 575"/>
                <a:gd name="T4" fmla="*/ 0 w 80"/>
                <a:gd name="T5" fmla="*/ 535 h 575"/>
                <a:gd name="T6" fmla="*/ 40 w 80"/>
                <a:gd name="T7" fmla="*/ 575 h 575"/>
                <a:gd name="T8" fmla="*/ 80 w 80"/>
                <a:gd name="T9" fmla="*/ 535 h 575"/>
                <a:gd name="T10" fmla="*/ 80 w 80"/>
                <a:gd name="T11" fmla="*/ 40 h 575"/>
                <a:gd name="T12" fmla="*/ 40 w 80"/>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80" h="575">
                  <a:moveTo>
                    <a:pt x="40" y="0"/>
                  </a:moveTo>
                  <a:cubicBezTo>
                    <a:pt x="18" y="0"/>
                    <a:pt x="0" y="18"/>
                    <a:pt x="0" y="40"/>
                  </a:cubicBezTo>
                  <a:cubicBezTo>
                    <a:pt x="0" y="535"/>
                    <a:pt x="0" y="535"/>
                    <a:pt x="0" y="535"/>
                  </a:cubicBezTo>
                  <a:cubicBezTo>
                    <a:pt x="0" y="557"/>
                    <a:pt x="18" y="575"/>
                    <a:pt x="40" y="575"/>
                  </a:cubicBezTo>
                  <a:cubicBezTo>
                    <a:pt x="62" y="575"/>
                    <a:pt x="80" y="557"/>
                    <a:pt x="80" y="535"/>
                  </a:cubicBezTo>
                  <a:cubicBezTo>
                    <a:pt x="80" y="40"/>
                    <a:pt x="80" y="40"/>
                    <a:pt x="80" y="40"/>
                  </a:cubicBezTo>
                  <a:cubicBezTo>
                    <a:pt x="80" y="18"/>
                    <a:pt x="62" y="0"/>
                    <a:pt x="40" y="0"/>
                  </a:cubicBez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22" name="Freeform 14">
              <a:extLst>
                <a:ext uri="{FF2B5EF4-FFF2-40B4-BE49-F238E27FC236}">
                  <a16:creationId xmlns:a16="http://schemas.microsoft.com/office/drawing/2014/main" id="{958716D6-93A8-4111-81F2-A2BFB24126C0}"/>
                </a:ext>
              </a:extLst>
            </p:cNvPr>
            <p:cNvSpPr>
              <a:spLocks noEditPoints="1"/>
            </p:cNvSpPr>
            <p:nvPr/>
          </p:nvSpPr>
          <p:spPr bwMode="auto">
            <a:xfrm>
              <a:off x="2262" y="522"/>
              <a:ext cx="1474" cy="3274"/>
            </a:xfrm>
            <a:custGeom>
              <a:avLst/>
              <a:gdLst>
                <a:gd name="T0" fmla="*/ 773 w 773"/>
                <a:gd name="T1" fmla="*/ 1021 h 1712"/>
                <a:gd name="T2" fmla="*/ 773 w 773"/>
                <a:gd name="T3" fmla="*/ 699 h 1712"/>
                <a:gd name="T4" fmla="*/ 517 w 773"/>
                <a:gd name="T5" fmla="*/ 345 h 1712"/>
                <a:gd name="T6" fmla="*/ 578 w 773"/>
                <a:gd name="T7" fmla="*/ 201 h 1712"/>
                <a:gd name="T8" fmla="*/ 376 w 773"/>
                <a:gd name="T9" fmla="*/ 0 h 1712"/>
                <a:gd name="T10" fmla="*/ 175 w 773"/>
                <a:gd name="T11" fmla="*/ 201 h 1712"/>
                <a:gd name="T12" fmla="*/ 241 w 773"/>
                <a:gd name="T13" fmla="*/ 351 h 1712"/>
                <a:gd name="T14" fmla="*/ 0 w 773"/>
                <a:gd name="T15" fmla="*/ 699 h 1712"/>
                <a:gd name="T16" fmla="*/ 0 w 773"/>
                <a:gd name="T17" fmla="*/ 1021 h 1712"/>
                <a:gd name="T18" fmla="*/ 173 w 773"/>
                <a:gd name="T19" fmla="*/ 1207 h 1712"/>
                <a:gd name="T20" fmla="*/ 173 w 773"/>
                <a:gd name="T21" fmla="*/ 1672 h 1712"/>
                <a:gd name="T22" fmla="*/ 213 w 773"/>
                <a:gd name="T23" fmla="*/ 1712 h 1712"/>
                <a:gd name="T24" fmla="*/ 253 w 773"/>
                <a:gd name="T25" fmla="*/ 1672 h 1712"/>
                <a:gd name="T26" fmla="*/ 253 w 773"/>
                <a:gd name="T27" fmla="*/ 710 h 1712"/>
                <a:gd name="T28" fmla="*/ 213 w 773"/>
                <a:gd name="T29" fmla="*/ 670 h 1712"/>
                <a:gd name="T30" fmla="*/ 173 w 773"/>
                <a:gd name="T31" fmla="*/ 710 h 1712"/>
                <a:gd name="T32" fmla="*/ 173 w 773"/>
                <a:gd name="T33" fmla="*/ 1126 h 1712"/>
                <a:gd name="T34" fmla="*/ 80 w 773"/>
                <a:gd name="T35" fmla="*/ 1021 h 1712"/>
                <a:gd name="T36" fmla="*/ 80 w 773"/>
                <a:gd name="T37" fmla="*/ 699 h 1712"/>
                <a:gd name="T38" fmla="*/ 387 w 773"/>
                <a:gd name="T39" fmla="*/ 403 h 1712"/>
                <a:gd name="T40" fmla="*/ 693 w 773"/>
                <a:gd name="T41" fmla="*/ 699 h 1712"/>
                <a:gd name="T42" fmla="*/ 693 w 773"/>
                <a:gd name="T43" fmla="*/ 1021 h 1712"/>
                <a:gd name="T44" fmla="*/ 606 w 773"/>
                <a:gd name="T45" fmla="*/ 1125 h 1712"/>
                <a:gd name="T46" fmla="*/ 606 w 773"/>
                <a:gd name="T47" fmla="*/ 710 h 1712"/>
                <a:gd name="T48" fmla="*/ 566 w 773"/>
                <a:gd name="T49" fmla="*/ 670 h 1712"/>
                <a:gd name="T50" fmla="*/ 526 w 773"/>
                <a:gd name="T51" fmla="*/ 710 h 1712"/>
                <a:gd name="T52" fmla="*/ 526 w 773"/>
                <a:gd name="T53" fmla="*/ 1672 h 1712"/>
                <a:gd name="T54" fmla="*/ 566 w 773"/>
                <a:gd name="T55" fmla="*/ 1712 h 1712"/>
                <a:gd name="T56" fmla="*/ 606 w 773"/>
                <a:gd name="T57" fmla="*/ 1672 h 1712"/>
                <a:gd name="T58" fmla="*/ 606 w 773"/>
                <a:gd name="T59" fmla="*/ 1206 h 1712"/>
                <a:gd name="T60" fmla="*/ 773 w 773"/>
                <a:gd name="T61" fmla="*/ 1021 h 1712"/>
                <a:gd name="T62" fmla="*/ 376 w 773"/>
                <a:gd name="T63" fmla="*/ 80 h 1712"/>
                <a:gd name="T64" fmla="*/ 498 w 773"/>
                <a:gd name="T65" fmla="*/ 201 h 1712"/>
                <a:gd name="T66" fmla="*/ 376 w 773"/>
                <a:gd name="T67" fmla="*/ 323 h 1712"/>
                <a:gd name="T68" fmla="*/ 255 w 773"/>
                <a:gd name="T69" fmla="*/ 201 h 1712"/>
                <a:gd name="T70" fmla="*/ 376 w 773"/>
                <a:gd name="T71" fmla="*/ 80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3" h="1712">
                  <a:moveTo>
                    <a:pt x="773" y="1021"/>
                  </a:moveTo>
                  <a:cubicBezTo>
                    <a:pt x="773" y="699"/>
                    <a:pt x="773" y="699"/>
                    <a:pt x="773" y="699"/>
                  </a:cubicBezTo>
                  <a:cubicBezTo>
                    <a:pt x="773" y="536"/>
                    <a:pt x="667" y="397"/>
                    <a:pt x="517" y="345"/>
                  </a:cubicBezTo>
                  <a:cubicBezTo>
                    <a:pt x="555" y="308"/>
                    <a:pt x="578" y="258"/>
                    <a:pt x="578" y="201"/>
                  </a:cubicBezTo>
                  <a:cubicBezTo>
                    <a:pt x="578" y="90"/>
                    <a:pt x="487" y="0"/>
                    <a:pt x="376" y="0"/>
                  </a:cubicBezTo>
                  <a:cubicBezTo>
                    <a:pt x="265" y="0"/>
                    <a:pt x="175" y="90"/>
                    <a:pt x="175" y="201"/>
                  </a:cubicBezTo>
                  <a:cubicBezTo>
                    <a:pt x="175" y="260"/>
                    <a:pt x="200" y="314"/>
                    <a:pt x="241" y="351"/>
                  </a:cubicBezTo>
                  <a:cubicBezTo>
                    <a:pt x="100" y="407"/>
                    <a:pt x="0" y="542"/>
                    <a:pt x="0" y="699"/>
                  </a:cubicBezTo>
                  <a:cubicBezTo>
                    <a:pt x="0" y="1021"/>
                    <a:pt x="0" y="1021"/>
                    <a:pt x="0" y="1021"/>
                  </a:cubicBezTo>
                  <a:cubicBezTo>
                    <a:pt x="0" y="1118"/>
                    <a:pt x="76" y="1198"/>
                    <a:pt x="173" y="1207"/>
                  </a:cubicBezTo>
                  <a:cubicBezTo>
                    <a:pt x="173" y="1672"/>
                    <a:pt x="173" y="1672"/>
                    <a:pt x="173" y="1672"/>
                  </a:cubicBezTo>
                  <a:cubicBezTo>
                    <a:pt x="173" y="1694"/>
                    <a:pt x="191" y="1712"/>
                    <a:pt x="213" y="1712"/>
                  </a:cubicBezTo>
                  <a:cubicBezTo>
                    <a:pt x="235" y="1712"/>
                    <a:pt x="253" y="1694"/>
                    <a:pt x="253" y="1672"/>
                  </a:cubicBezTo>
                  <a:cubicBezTo>
                    <a:pt x="253" y="710"/>
                    <a:pt x="253" y="710"/>
                    <a:pt x="253" y="710"/>
                  </a:cubicBezTo>
                  <a:cubicBezTo>
                    <a:pt x="253" y="688"/>
                    <a:pt x="235" y="670"/>
                    <a:pt x="213" y="670"/>
                  </a:cubicBezTo>
                  <a:cubicBezTo>
                    <a:pt x="191" y="670"/>
                    <a:pt x="173" y="688"/>
                    <a:pt x="173" y="710"/>
                  </a:cubicBezTo>
                  <a:cubicBezTo>
                    <a:pt x="173" y="1126"/>
                    <a:pt x="173" y="1126"/>
                    <a:pt x="173" y="1126"/>
                  </a:cubicBezTo>
                  <a:cubicBezTo>
                    <a:pt x="120" y="1118"/>
                    <a:pt x="80" y="1074"/>
                    <a:pt x="80" y="1021"/>
                  </a:cubicBezTo>
                  <a:cubicBezTo>
                    <a:pt x="80" y="699"/>
                    <a:pt x="80" y="699"/>
                    <a:pt x="80" y="699"/>
                  </a:cubicBezTo>
                  <a:cubicBezTo>
                    <a:pt x="80" y="536"/>
                    <a:pt x="218" y="403"/>
                    <a:pt x="387" y="403"/>
                  </a:cubicBezTo>
                  <a:cubicBezTo>
                    <a:pt x="556" y="403"/>
                    <a:pt x="693" y="536"/>
                    <a:pt x="693" y="699"/>
                  </a:cubicBezTo>
                  <a:cubicBezTo>
                    <a:pt x="693" y="1021"/>
                    <a:pt x="693" y="1021"/>
                    <a:pt x="693" y="1021"/>
                  </a:cubicBezTo>
                  <a:cubicBezTo>
                    <a:pt x="693" y="1072"/>
                    <a:pt x="656" y="1115"/>
                    <a:pt x="606" y="1125"/>
                  </a:cubicBezTo>
                  <a:cubicBezTo>
                    <a:pt x="606" y="710"/>
                    <a:pt x="606" y="710"/>
                    <a:pt x="606" y="710"/>
                  </a:cubicBezTo>
                  <a:cubicBezTo>
                    <a:pt x="606" y="688"/>
                    <a:pt x="588" y="670"/>
                    <a:pt x="566" y="670"/>
                  </a:cubicBezTo>
                  <a:cubicBezTo>
                    <a:pt x="544" y="670"/>
                    <a:pt x="526" y="688"/>
                    <a:pt x="526" y="710"/>
                  </a:cubicBezTo>
                  <a:cubicBezTo>
                    <a:pt x="526" y="1672"/>
                    <a:pt x="526" y="1672"/>
                    <a:pt x="526" y="1672"/>
                  </a:cubicBezTo>
                  <a:cubicBezTo>
                    <a:pt x="526" y="1694"/>
                    <a:pt x="544" y="1712"/>
                    <a:pt x="566" y="1712"/>
                  </a:cubicBezTo>
                  <a:cubicBezTo>
                    <a:pt x="588" y="1712"/>
                    <a:pt x="606" y="1694"/>
                    <a:pt x="606" y="1672"/>
                  </a:cubicBezTo>
                  <a:cubicBezTo>
                    <a:pt x="606" y="1206"/>
                    <a:pt x="606" y="1206"/>
                    <a:pt x="606" y="1206"/>
                  </a:cubicBezTo>
                  <a:cubicBezTo>
                    <a:pt x="700" y="1195"/>
                    <a:pt x="773" y="1116"/>
                    <a:pt x="773" y="1021"/>
                  </a:cubicBezTo>
                  <a:close/>
                  <a:moveTo>
                    <a:pt x="376" y="80"/>
                  </a:moveTo>
                  <a:cubicBezTo>
                    <a:pt x="443" y="80"/>
                    <a:pt x="498" y="134"/>
                    <a:pt x="498" y="201"/>
                  </a:cubicBezTo>
                  <a:cubicBezTo>
                    <a:pt x="498" y="268"/>
                    <a:pt x="443" y="323"/>
                    <a:pt x="376" y="323"/>
                  </a:cubicBezTo>
                  <a:cubicBezTo>
                    <a:pt x="309" y="323"/>
                    <a:pt x="255" y="268"/>
                    <a:pt x="255" y="201"/>
                  </a:cubicBezTo>
                  <a:cubicBezTo>
                    <a:pt x="255" y="134"/>
                    <a:pt x="309" y="80"/>
                    <a:pt x="376" y="80"/>
                  </a:cubicBez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23" name="Freeform 15">
              <a:extLst>
                <a:ext uri="{FF2B5EF4-FFF2-40B4-BE49-F238E27FC236}">
                  <a16:creationId xmlns:a16="http://schemas.microsoft.com/office/drawing/2014/main" id="{3AAF73C1-73A2-492B-9CF9-066D2E2912EB}"/>
                </a:ext>
              </a:extLst>
            </p:cNvPr>
            <p:cNvSpPr>
              <a:spLocks/>
            </p:cNvSpPr>
            <p:nvPr/>
          </p:nvSpPr>
          <p:spPr bwMode="auto">
            <a:xfrm>
              <a:off x="4602" y="2697"/>
              <a:ext cx="152" cy="1099"/>
            </a:xfrm>
            <a:custGeom>
              <a:avLst/>
              <a:gdLst>
                <a:gd name="T0" fmla="*/ 40 w 80"/>
                <a:gd name="T1" fmla="*/ 0 h 575"/>
                <a:gd name="T2" fmla="*/ 0 w 80"/>
                <a:gd name="T3" fmla="*/ 40 h 575"/>
                <a:gd name="T4" fmla="*/ 0 w 80"/>
                <a:gd name="T5" fmla="*/ 535 h 575"/>
                <a:gd name="T6" fmla="*/ 40 w 80"/>
                <a:gd name="T7" fmla="*/ 575 h 575"/>
                <a:gd name="T8" fmla="*/ 80 w 80"/>
                <a:gd name="T9" fmla="*/ 535 h 575"/>
                <a:gd name="T10" fmla="*/ 80 w 80"/>
                <a:gd name="T11" fmla="*/ 40 h 575"/>
                <a:gd name="T12" fmla="*/ 40 w 80"/>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80" h="575">
                  <a:moveTo>
                    <a:pt x="40" y="0"/>
                  </a:moveTo>
                  <a:cubicBezTo>
                    <a:pt x="18" y="0"/>
                    <a:pt x="0" y="18"/>
                    <a:pt x="0" y="40"/>
                  </a:cubicBezTo>
                  <a:cubicBezTo>
                    <a:pt x="0" y="535"/>
                    <a:pt x="0" y="535"/>
                    <a:pt x="0" y="535"/>
                  </a:cubicBezTo>
                  <a:cubicBezTo>
                    <a:pt x="0" y="557"/>
                    <a:pt x="18" y="575"/>
                    <a:pt x="40" y="575"/>
                  </a:cubicBezTo>
                  <a:cubicBezTo>
                    <a:pt x="62" y="575"/>
                    <a:pt x="80" y="557"/>
                    <a:pt x="80" y="535"/>
                  </a:cubicBezTo>
                  <a:cubicBezTo>
                    <a:pt x="80" y="40"/>
                    <a:pt x="80" y="40"/>
                    <a:pt x="80" y="40"/>
                  </a:cubicBezTo>
                  <a:cubicBezTo>
                    <a:pt x="80" y="18"/>
                    <a:pt x="62" y="0"/>
                    <a:pt x="40" y="0"/>
                  </a:cubicBez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25" name="Freeform 16">
              <a:extLst>
                <a:ext uri="{FF2B5EF4-FFF2-40B4-BE49-F238E27FC236}">
                  <a16:creationId xmlns:a16="http://schemas.microsoft.com/office/drawing/2014/main" id="{0152269E-8A85-4873-A6CA-F6F6CD0C8869}"/>
                </a:ext>
              </a:extLst>
            </p:cNvPr>
            <p:cNvSpPr>
              <a:spLocks noEditPoints="1"/>
            </p:cNvSpPr>
            <p:nvPr/>
          </p:nvSpPr>
          <p:spPr bwMode="auto">
            <a:xfrm>
              <a:off x="3940" y="522"/>
              <a:ext cx="1476" cy="3274"/>
            </a:xfrm>
            <a:custGeom>
              <a:avLst/>
              <a:gdLst>
                <a:gd name="T0" fmla="*/ 774 w 774"/>
                <a:gd name="T1" fmla="*/ 1021 h 1712"/>
                <a:gd name="T2" fmla="*/ 774 w 774"/>
                <a:gd name="T3" fmla="*/ 699 h 1712"/>
                <a:gd name="T4" fmla="*/ 517 w 774"/>
                <a:gd name="T5" fmla="*/ 345 h 1712"/>
                <a:gd name="T6" fmla="*/ 578 w 774"/>
                <a:gd name="T7" fmla="*/ 201 h 1712"/>
                <a:gd name="T8" fmla="*/ 376 w 774"/>
                <a:gd name="T9" fmla="*/ 0 h 1712"/>
                <a:gd name="T10" fmla="*/ 175 w 774"/>
                <a:gd name="T11" fmla="*/ 201 h 1712"/>
                <a:gd name="T12" fmla="*/ 241 w 774"/>
                <a:gd name="T13" fmla="*/ 351 h 1712"/>
                <a:gd name="T14" fmla="*/ 0 w 774"/>
                <a:gd name="T15" fmla="*/ 699 h 1712"/>
                <a:gd name="T16" fmla="*/ 0 w 774"/>
                <a:gd name="T17" fmla="*/ 1021 h 1712"/>
                <a:gd name="T18" fmla="*/ 173 w 774"/>
                <a:gd name="T19" fmla="*/ 1207 h 1712"/>
                <a:gd name="T20" fmla="*/ 173 w 774"/>
                <a:gd name="T21" fmla="*/ 1672 h 1712"/>
                <a:gd name="T22" fmla="*/ 213 w 774"/>
                <a:gd name="T23" fmla="*/ 1712 h 1712"/>
                <a:gd name="T24" fmla="*/ 253 w 774"/>
                <a:gd name="T25" fmla="*/ 1672 h 1712"/>
                <a:gd name="T26" fmla="*/ 253 w 774"/>
                <a:gd name="T27" fmla="*/ 710 h 1712"/>
                <a:gd name="T28" fmla="*/ 213 w 774"/>
                <a:gd name="T29" fmla="*/ 670 h 1712"/>
                <a:gd name="T30" fmla="*/ 173 w 774"/>
                <a:gd name="T31" fmla="*/ 710 h 1712"/>
                <a:gd name="T32" fmla="*/ 173 w 774"/>
                <a:gd name="T33" fmla="*/ 1126 h 1712"/>
                <a:gd name="T34" fmla="*/ 80 w 774"/>
                <a:gd name="T35" fmla="*/ 1021 h 1712"/>
                <a:gd name="T36" fmla="*/ 80 w 774"/>
                <a:gd name="T37" fmla="*/ 699 h 1712"/>
                <a:gd name="T38" fmla="*/ 387 w 774"/>
                <a:gd name="T39" fmla="*/ 403 h 1712"/>
                <a:gd name="T40" fmla="*/ 694 w 774"/>
                <a:gd name="T41" fmla="*/ 699 h 1712"/>
                <a:gd name="T42" fmla="*/ 694 w 774"/>
                <a:gd name="T43" fmla="*/ 1021 h 1712"/>
                <a:gd name="T44" fmla="*/ 606 w 774"/>
                <a:gd name="T45" fmla="*/ 1125 h 1712"/>
                <a:gd name="T46" fmla="*/ 606 w 774"/>
                <a:gd name="T47" fmla="*/ 710 h 1712"/>
                <a:gd name="T48" fmla="*/ 566 w 774"/>
                <a:gd name="T49" fmla="*/ 670 h 1712"/>
                <a:gd name="T50" fmla="*/ 526 w 774"/>
                <a:gd name="T51" fmla="*/ 710 h 1712"/>
                <a:gd name="T52" fmla="*/ 526 w 774"/>
                <a:gd name="T53" fmla="*/ 1672 h 1712"/>
                <a:gd name="T54" fmla="*/ 566 w 774"/>
                <a:gd name="T55" fmla="*/ 1712 h 1712"/>
                <a:gd name="T56" fmla="*/ 606 w 774"/>
                <a:gd name="T57" fmla="*/ 1672 h 1712"/>
                <a:gd name="T58" fmla="*/ 606 w 774"/>
                <a:gd name="T59" fmla="*/ 1206 h 1712"/>
                <a:gd name="T60" fmla="*/ 774 w 774"/>
                <a:gd name="T61" fmla="*/ 1021 h 1712"/>
                <a:gd name="T62" fmla="*/ 376 w 774"/>
                <a:gd name="T63" fmla="*/ 80 h 1712"/>
                <a:gd name="T64" fmla="*/ 498 w 774"/>
                <a:gd name="T65" fmla="*/ 201 h 1712"/>
                <a:gd name="T66" fmla="*/ 376 w 774"/>
                <a:gd name="T67" fmla="*/ 323 h 1712"/>
                <a:gd name="T68" fmla="*/ 255 w 774"/>
                <a:gd name="T69" fmla="*/ 201 h 1712"/>
                <a:gd name="T70" fmla="*/ 376 w 774"/>
                <a:gd name="T71" fmla="*/ 80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712">
                  <a:moveTo>
                    <a:pt x="774" y="1021"/>
                  </a:moveTo>
                  <a:cubicBezTo>
                    <a:pt x="774" y="699"/>
                    <a:pt x="774" y="699"/>
                    <a:pt x="774" y="699"/>
                  </a:cubicBezTo>
                  <a:cubicBezTo>
                    <a:pt x="774" y="536"/>
                    <a:pt x="667" y="397"/>
                    <a:pt x="517" y="345"/>
                  </a:cubicBezTo>
                  <a:cubicBezTo>
                    <a:pt x="555" y="308"/>
                    <a:pt x="578" y="258"/>
                    <a:pt x="578" y="201"/>
                  </a:cubicBezTo>
                  <a:cubicBezTo>
                    <a:pt x="578" y="90"/>
                    <a:pt x="487" y="0"/>
                    <a:pt x="376" y="0"/>
                  </a:cubicBezTo>
                  <a:cubicBezTo>
                    <a:pt x="265" y="0"/>
                    <a:pt x="175" y="90"/>
                    <a:pt x="175" y="201"/>
                  </a:cubicBezTo>
                  <a:cubicBezTo>
                    <a:pt x="175" y="260"/>
                    <a:pt x="200" y="314"/>
                    <a:pt x="241" y="351"/>
                  </a:cubicBezTo>
                  <a:cubicBezTo>
                    <a:pt x="100" y="407"/>
                    <a:pt x="0" y="542"/>
                    <a:pt x="0" y="699"/>
                  </a:cubicBezTo>
                  <a:cubicBezTo>
                    <a:pt x="0" y="1021"/>
                    <a:pt x="0" y="1021"/>
                    <a:pt x="0" y="1021"/>
                  </a:cubicBezTo>
                  <a:cubicBezTo>
                    <a:pt x="0" y="1118"/>
                    <a:pt x="76" y="1198"/>
                    <a:pt x="173" y="1207"/>
                  </a:cubicBezTo>
                  <a:cubicBezTo>
                    <a:pt x="173" y="1672"/>
                    <a:pt x="173" y="1672"/>
                    <a:pt x="173" y="1672"/>
                  </a:cubicBezTo>
                  <a:cubicBezTo>
                    <a:pt x="173" y="1694"/>
                    <a:pt x="191" y="1712"/>
                    <a:pt x="213" y="1712"/>
                  </a:cubicBezTo>
                  <a:cubicBezTo>
                    <a:pt x="235" y="1712"/>
                    <a:pt x="253" y="1694"/>
                    <a:pt x="253" y="1672"/>
                  </a:cubicBezTo>
                  <a:cubicBezTo>
                    <a:pt x="253" y="710"/>
                    <a:pt x="253" y="710"/>
                    <a:pt x="253" y="710"/>
                  </a:cubicBezTo>
                  <a:cubicBezTo>
                    <a:pt x="253" y="688"/>
                    <a:pt x="235" y="670"/>
                    <a:pt x="213" y="670"/>
                  </a:cubicBezTo>
                  <a:cubicBezTo>
                    <a:pt x="191" y="670"/>
                    <a:pt x="173" y="688"/>
                    <a:pt x="173" y="710"/>
                  </a:cubicBezTo>
                  <a:cubicBezTo>
                    <a:pt x="173" y="1126"/>
                    <a:pt x="173" y="1126"/>
                    <a:pt x="173" y="1126"/>
                  </a:cubicBezTo>
                  <a:cubicBezTo>
                    <a:pt x="120" y="1118"/>
                    <a:pt x="80" y="1074"/>
                    <a:pt x="80" y="1021"/>
                  </a:cubicBezTo>
                  <a:cubicBezTo>
                    <a:pt x="80" y="699"/>
                    <a:pt x="80" y="699"/>
                    <a:pt x="80" y="699"/>
                  </a:cubicBezTo>
                  <a:cubicBezTo>
                    <a:pt x="80" y="536"/>
                    <a:pt x="218" y="403"/>
                    <a:pt x="387" y="403"/>
                  </a:cubicBezTo>
                  <a:cubicBezTo>
                    <a:pt x="556" y="403"/>
                    <a:pt x="694" y="536"/>
                    <a:pt x="694" y="699"/>
                  </a:cubicBezTo>
                  <a:cubicBezTo>
                    <a:pt x="694" y="1021"/>
                    <a:pt x="694" y="1021"/>
                    <a:pt x="694" y="1021"/>
                  </a:cubicBezTo>
                  <a:cubicBezTo>
                    <a:pt x="694" y="1072"/>
                    <a:pt x="656" y="1115"/>
                    <a:pt x="606" y="1125"/>
                  </a:cubicBezTo>
                  <a:cubicBezTo>
                    <a:pt x="606" y="710"/>
                    <a:pt x="606" y="710"/>
                    <a:pt x="606" y="710"/>
                  </a:cubicBezTo>
                  <a:cubicBezTo>
                    <a:pt x="606" y="688"/>
                    <a:pt x="588" y="670"/>
                    <a:pt x="566" y="670"/>
                  </a:cubicBezTo>
                  <a:cubicBezTo>
                    <a:pt x="544" y="670"/>
                    <a:pt x="526" y="688"/>
                    <a:pt x="526" y="710"/>
                  </a:cubicBezTo>
                  <a:cubicBezTo>
                    <a:pt x="526" y="1672"/>
                    <a:pt x="526" y="1672"/>
                    <a:pt x="526" y="1672"/>
                  </a:cubicBezTo>
                  <a:cubicBezTo>
                    <a:pt x="526" y="1694"/>
                    <a:pt x="544" y="1712"/>
                    <a:pt x="566" y="1712"/>
                  </a:cubicBezTo>
                  <a:cubicBezTo>
                    <a:pt x="588" y="1712"/>
                    <a:pt x="606" y="1694"/>
                    <a:pt x="606" y="1672"/>
                  </a:cubicBezTo>
                  <a:cubicBezTo>
                    <a:pt x="606" y="1206"/>
                    <a:pt x="606" y="1206"/>
                    <a:pt x="606" y="1206"/>
                  </a:cubicBezTo>
                  <a:cubicBezTo>
                    <a:pt x="700" y="1195"/>
                    <a:pt x="774" y="1116"/>
                    <a:pt x="774" y="1021"/>
                  </a:cubicBezTo>
                  <a:close/>
                  <a:moveTo>
                    <a:pt x="376" y="80"/>
                  </a:moveTo>
                  <a:cubicBezTo>
                    <a:pt x="443" y="80"/>
                    <a:pt x="498" y="134"/>
                    <a:pt x="498" y="201"/>
                  </a:cubicBezTo>
                  <a:cubicBezTo>
                    <a:pt x="498" y="268"/>
                    <a:pt x="443" y="323"/>
                    <a:pt x="376" y="323"/>
                  </a:cubicBezTo>
                  <a:cubicBezTo>
                    <a:pt x="309" y="323"/>
                    <a:pt x="255" y="268"/>
                    <a:pt x="255" y="201"/>
                  </a:cubicBezTo>
                  <a:cubicBezTo>
                    <a:pt x="255" y="134"/>
                    <a:pt x="309" y="80"/>
                    <a:pt x="376" y="80"/>
                  </a:cubicBez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uk-UA"/>
            </a:p>
          </p:txBody>
        </p:sp>
      </p:grpSp>
      <p:grpSp>
        <p:nvGrpSpPr>
          <p:cNvPr id="27" name="Group 19">
            <a:extLst>
              <a:ext uri="{FF2B5EF4-FFF2-40B4-BE49-F238E27FC236}">
                <a16:creationId xmlns:a16="http://schemas.microsoft.com/office/drawing/2014/main" id="{C1FF75FE-3FF0-420F-B7E6-E9CFB49D3509}"/>
              </a:ext>
            </a:extLst>
          </p:cNvPr>
          <p:cNvGrpSpPr>
            <a:grpSpLocks noChangeAspect="1"/>
          </p:cNvGrpSpPr>
          <p:nvPr/>
        </p:nvGrpSpPr>
        <p:grpSpPr bwMode="auto">
          <a:xfrm>
            <a:off x="8990924" y="2200713"/>
            <a:ext cx="1086568" cy="984447"/>
            <a:chOff x="4536" y="977"/>
            <a:chExt cx="1330" cy="1205"/>
          </a:xfrm>
          <a:solidFill>
            <a:schemeClr val="tx2"/>
          </a:solidFill>
        </p:grpSpPr>
        <p:sp>
          <p:nvSpPr>
            <p:cNvPr id="29" name="Freeform 20">
              <a:extLst>
                <a:ext uri="{FF2B5EF4-FFF2-40B4-BE49-F238E27FC236}">
                  <a16:creationId xmlns:a16="http://schemas.microsoft.com/office/drawing/2014/main" id="{E69AEBCC-F457-4AFE-8237-E765F2BCD221}"/>
                </a:ext>
              </a:extLst>
            </p:cNvPr>
            <p:cNvSpPr>
              <a:spLocks noEditPoints="1"/>
            </p:cNvSpPr>
            <p:nvPr/>
          </p:nvSpPr>
          <p:spPr bwMode="auto">
            <a:xfrm>
              <a:off x="4536" y="977"/>
              <a:ext cx="1330" cy="1205"/>
            </a:xfrm>
            <a:custGeom>
              <a:avLst/>
              <a:gdLst>
                <a:gd name="T0" fmla="*/ 1928 w 2048"/>
                <a:gd name="T1" fmla="*/ 137 h 1848"/>
                <a:gd name="T2" fmla="*/ 1573 w 2048"/>
                <a:gd name="T3" fmla="*/ 137 h 1848"/>
                <a:gd name="T4" fmla="*/ 1573 w 2048"/>
                <a:gd name="T5" fmla="*/ 49 h 1848"/>
                <a:gd name="T6" fmla="*/ 1525 w 2048"/>
                <a:gd name="T7" fmla="*/ 0 h 1848"/>
                <a:gd name="T8" fmla="*/ 1477 w 2048"/>
                <a:gd name="T9" fmla="*/ 49 h 1848"/>
                <a:gd name="T10" fmla="*/ 1477 w 2048"/>
                <a:gd name="T11" fmla="*/ 137 h 1848"/>
                <a:gd name="T12" fmla="*/ 1239 w 2048"/>
                <a:gd name="T13" fmla="*/ 137 h 1848"/>
                <a:gd name="T14" fmla="*/ 1239 w 2048"/>
                <a:gd name="T15" fmla="*/ 49 h 1848"/>
                <a:gd name="T16" fmla="*/ 1191 w 2048"/>
                <a:gd name="T17" fmla="*/ 0 h 1848"/>
                <a:gd name="T18" fmla="*/ 1143 w 2048"/>
                <a:gd name="T19" fmla="*/ 49 h 1848"/>
                <a:gd name="T20" fmla="*/ 1143 w 2048"/>
                <a:gd name="T21" fmla="*/ 137 h 1848"/>
                <a:gd name="T22" fmla="*/ 905 w 2048"/>
                <a:gd name="T23" fmla="*/ 137 h 1848"/>
                <a:gd name="T24" fmla="*/ 905 w 2048"/>
                <a:gd name="T25" fmla="*/ 49 h 1848"/>
                <a:gd name="T26" fmla="*/ 857 w 2048"/>
                <a:gd name="T27" fmla="*/ 0 h 1848"/>
                <a:gd name="T28" fmla="*/ 809 w 2048"/>
                <a:gd name="T29" fmla="*/ 49 h 1848"/>
                <a:gd name="T30" fmla="*/ 809 w 2048"/>
                <a:gd name="T31" fmla="*/ 137 h 1848"/>
                <a:gd name="T32" fmla="*/ 571 w 2048"/>
                <a:gd name="T33" fmla="*/ 137 h 1848"/>
                <a:gd name="T34" fmla="*/ 571 w 2048"/>
                <a:gd name="T35" fmla="*/ 49 h 1848"/>
                <a:gd name="T36" fmla="*/ 523 w 2048"/>
                <a:gd name="T37" fmla="*/ 0 h 1848"/>
                <a:gd name="T38" fmla="*/ 475 w 2048"/>
                <a:gd name="T39" fmla="*/ 49 h 1848"/>
                <a:gd name="T40" fmla="*/ 475 w 2048"/>
                <a:gd name="T41" fmla="*/ 137 h 1848"/>
                <a:gd name="T42" fmla="*/ 120 w 2048"/>
                <a:gd name="T43" fmla="*/ 137 h 1848"/>
                <a:gd name="T44" fmla="*/ 0 w 2048"/>
                <a:gd name="T45" fmla="*/ 257 h 1848"/>
                <a:gd name="T46" fmla="*/ 0 w 2048"/>
                <a:gd name="T47" fmla="*/ 1727 h 1848"/>
                <a:gd name="T48" fmla="*/ 120 w 2048"/>
                <a:gd name="T49" fmla="*/ 1848 h 1848"/>
                <a:gd name="T50" fmla="*/ 1928 w 2048"/>
                <a:gd name="T51" fmla="*/ 1848 h 1848"/>
                <a:gd name="T52" fmla="*/ 2048 w 2048"/>
                <a:gd name="T53" fmla="*/ 1727 h 1848"/>
                <a:gd name="T54" fmla="*/ 2048 w 2048"/>
                <a:gd name="T55" fmla="*/ 257 h 1848"/>
                <a:gd name="T56" fmla="*/ 1928 w 2048"/>
                <a:gd name="T57" fmla="*/ 137 h 1848"/>
                <a:gd name="T58" fmla="*/ 1952 w 2048"/>
                <a:gd name="T59" fmla="*/ 1727 h 1848"/>
                <a:gd name="T60" fmla="*/ 1928 w 2048"/>
                <a:gd name="T61" fmla="*/ 1751 h 1848"/>
                <a:gd name="T62" fmla="*/ 120 w 2048"/>
                <a:gd name="T63" fmla="*/ 1751 h 1848"/>
                <a:gd name="T64" fmla="*/ 96 w 2048"/>
                <a:gd name="T65" fmla="*/ 1727 h 1848"/>
                <a:gd name="T66" fmla="*/ 96 w 2048"/>
                <a:gd name="T67" fmla="*/ 660 h 1848"/>
                <a:gd name="T68" fmla="*/ 1801 w 2048"/>
                <a:gd name="T69" fmla="*/ 660 h 1848"/>
                <a:gd name="T70" fmla="*/ 1849 w 2048"/>
                <a:gd name="T71" fmla="*/ 612 h 1848"/>
                <a:gd name="T72" fmla="*/ 1801 w 2048"/>
                <a:gd name="T73" fmla="*/ 564 h 1848"/>
                <a:gd name="T74" fmla="*/ 96 w 2048"/>
                <a:gd name="T75" fmla="*/ 564 h 1848"/>
                <a:gd name="T76" fmla="*/ 96 w 2048"/>
                <a:gd name="T77" fmla="*/ 257 h 1848"/>
                <a:gd name="T78" fmla="*/ 120 w 2048"/>
                <a:gd name="T79" fmla="*/ 233 h 1848"/>
                <a:gd name="T80" fmla="*/ 475 w 2048"/>
                <a:gd name="T81" fmla="*/ 233 h 1848"/>
                <a:gd name="T82" fmla="*/ 475 w 2048"/>
                <a:gd name="T83" fmla="*/ 321 h 1848"/>
                <a:gd name="T84" fmla="*/ 523 w 2048"/>
                <a:gd name="T85" fmla="*/ 369 h 1848"/>
                <a:gd name="T86" fmla="*/ 571 w 2048"/>
                <a:gd name="T87" fmla="*/ 321 h 1848"/>
                <a:gd name="T88" fmla="*/ 571 w 2048"/>
                <a:gd name="T89" fmla="*/ 233 h 1848"/>
                <a:gd name="T90" fmla="*/ 809 w 2048"/>
                <a:gd name="T91" fmla="*/ 233 h 1848"/>
                <a:gd name="T92" fmla="*/ 809 w 2048"/>
                <a:gd name="T93" fmla="*/ 321 h 1848"/>
                <a:gd name="T94" fmla="*/ 857 w 2048"/>
                <a:gd name="T95" fmla="*/ 369 h 1848"/>
                <a:gd name="T96" fmla="*/ 905 w 2048"/>
                <a:gd name="T97" fmla="*/ 321 h 1848"/>
                <a:gd name="T98" fmla="*/ 905 w 2048"/>
                <a:gd name="T99" fmla="*/ 233 h 1848"/>
                <a:gd name="T100" fmla="*/ 1143 w 2048"/>
                <a:gd name="T101" fmla="*/ 233 h 1848"/>
                <a:gd name="T102" fmla="*/ 1143 w 2048"/>
                <a:gd name="T103" fmla="*/ 321 h 1848"/>
                <a:gd name="T104" fmla="*/ 1191 w 2048"/>
                <a:gd name="T105" fmla="*/ 369 h 1848"/>
                <a:gd name="T106" fmla="*/ 1239 w 2048"/>
                <a:gd name="T107" fmla="*/ 321 h 1848"/>
                <a:gd name="T108" fmla="*/ 1239 w 2048"/>
                <a:gd name="T109" fmla="*/ 233 h 1848"/>
                <a:gd name="T110" fmla="*/ 1477 w 2048"/>
                <a:gd name="T111" fmla="*/ 233 h 1848"/>
                <a:gd name="T112" fmla="*/ 1477 w 2048"/>
                <a:gd name="T113" fmla="*/ 321 h 1848"/>
                <a:gd name="T114" fmla="*/ 1525 w 2048"/>
                <a:gd name="T115" fmla="*/ 369 h 1848"/>
                <a:gd name="T116" fmla="*/ 1573 w 2048"/>
                <a:gd name="T117" fmla="*/ 321 h 1848"/>
                <a:gd name="T118" fmla="*/ 1573 w 2048"/>
                <a:gd name="T119" fmla="*/ 233 h 1848"/>
                <a:gd name="T120" fmla="*/ 1928 w 2048"/>
                <a:gd name="T121" fmla="*/ 233 h 1848"/>
                <a:gd name="T122" fmla="*/ 1952 w 2048"/>
                <a:gd name="T123" fmla="*/ 257 h 1848"/>
                <a:gd name="T124" fmla="*/ 1952 w 2048"/>
                <a:gd name="T125" fmla="*/ 1727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48" h="1848">
                  <a:moveTo>
                    <a:pt x="1928" y="137"/>
                  </a:moveTo>
                  <a:cubicBezTo>
                    <a:pt x="1573" y="137"/>
                    <a:pt x="1573" y="137"/>
                    <a:pt x="1573" y="137"/>
                  </a:cubicBezTo>
                  <a:cubicBezTo>
                    <a:pt x="1573" y="49"/>
                    <a:pt x="1573" y="49"/>
                    <a:pt x="1573" y="49"/>
                  </a:cubicBezTo>
                  <a:cubicBezTo>
                    <a:pt x="1573" y="22"/>
                    <a:pt x="1551" y="0"/>
                    <a:pt x="1525" y="0"/>
                  </a:cubicBezTo>
                  <a:cubicBezTo>
                    <a:pt x="1498" y="0"/>
                    <a:pt x="1477" y="22"/>
                    <a:pt x="1477" y="49"/>
                  </a:cubicBezTo>
                  <a:cubicBezTo>
                    <a:pt x="1477" y="137"/>
                    <a:pt x="1477" y="137"/>
                    <a:pt x="1477" y="137"/>
                  </a:cubicBezTo>
                  <a:cubicBezTo>
                    <a:pt x="1239" y="137"/>
                    <a:pt x="1239" y="137"/>
                    <a:pt x="1239" y="137"/>
                  </a:cubicBezTo>
                  <a:cubicBezTo>
                    <a:pt x="1239" y="49"/>
                    <a:pt x="1239" y="49"/>
                    <a:pt x="1239" y="49"/>
                  </a:cubicBezTo>
                  <a:cubicBezTo>
                    <a:pt x="1239" y="22"/>
                    <a:pt x="1217" y="0"/>
                    <a:pt x="1191" y="0"/>
                  </a:cubicBezTo>
                  <a:cubicBezTo>
                    <a:pt x="1164" y="0"/>
                    <a:pt x="1143" y="22"/>
                    <a:pt x="1143" y="49"/>
                  </a:cubicBezTo>
                  <a:cubicBezTo>
                    <a:pt x="1143" y="137"/>
                    <a:pt x="1143" y="137"/>
                    <a:pt x="1143" y="137"/>
                  </a:cubicBezTo>
                  <a:cubicBezTo>
                    <a:pt x="905" y="137"/>
                    <a:pt x="905" y="137"/>
                    <a:pt x="905" y="137"/>
                  </a:cubicBezTo>
                  <a:cubicBezTo>
                    <a:pt x="905" y="49"/>
                    <a:pt x="905" y="49"/>
                    <a:pt x="905" y="49"/>
                  </a:cubicBezTo>
                  <a:cubicBezTo>
                    <a:pt x="905" y="22"/>
                    <a:pt x="884" y="0"/>
                    <a:pt x="857" y="0"/>
                  </a:cubicBezTo>
                  <a:cubicBezTo>
                    <a:pt x="831" y="0"/>
                    <a:pt x="809" y="22"/>
                    <a:pt x="809" y="49"/>
                  </a:cubicBezTo>
                  <a:cubicBezTo>
                    <a:pt x="809" y="137"/>
                    <a:pt x="809" y="137"/>
                    <a:pt x="809" y="137"/>
                  </a:cubicBezTo>
                  <a:cubicBezTo>
                    <a:pt x="571" y="137"/>
                    <a:pt x="571" y="137"/>
                    <a:pt x="571" y="137"/>
                  </a:cubicBezTo>
                  <a:cubicBezTo>
                    <a:pt x="571" y="49"/>
                    <a:pt x="571" y="49"/>
                    <a:pt x="571" y="49"/>
                  </a:cubicBezTo>
                  <a:cubicBezTo>
                    <a:pt x="571" y="22"/>
                    <a:pt x="550" y="0"/>
                    <a:pt x="523" y="0"/>
                  </a:cubicBezTo>
                  <a:cubicBezTo>
                    <a:pt x="497" y="0"/>
                    <a:pt x="475" y="22"/>
                    <a:pt x="475" y="49"/>
                  </a:cubicBezTo>
                  <a:cubicBezTo>
                    <a:pt x="475" y="137"/>
                    <a:pt x="475" y="137"/>
                    <a:pt x="475" y="137"/>
                  </a:cubicBezTo>
                  <a:cubicBezTo>
                    <a:pt x="120" y="137"/>
                    <a:pt x="120" y="137"/>
                    <a:pt x="120" y="137"/>
                  </a:cubicBezTo>
                  <a:cubicBezTo>
                    <a:pt x="54" y="137"/>
                    <a:pt x="0" y="191"/>
                    <a:pt x="0" y="257"/>
                  </a:cubicBezTo>
                  <a:cubicBezTo>
                    <a:pt x="0" y="1727"/>
                    <a:pt x="0" y="1727"/>
                    <a:pt x="0" y="1727"/>
                  </a:cubicBezTo>
                  <a:cubicBezTo>
                    <a:pt x="0" y="1794"/>
                    <a:pt x="54" y="1848"/>
                    <a:pt x="120" y="1848"/>
                  </a:cubicBezTo>
                  <a:cubicBezTo>
                    <a:pt x="1928" y="1848"/>
                    <a:pt x="1928" y="1848"/>
                    <a:pt x="1928" y="1848"/>
                  </a:cubicBezTo>
                  <a:cubicBezTo>
                    <a:pt x="1994" y="1848"/>
                    <a:pt x="2048" y="1794"/>
                    <a:pt x="2048" y="1727"/>
                  </a:cubicBezTo>
                  <a:cubicBezTo>
                    <a:pt x="2048" y="257"/>
                    <a:pt x="2048" y="257"/>
                    <a:pt x="2048" y="257"/>
                  </a:cubicBezTo>
                  <a:cubicBezTo>
                    <a:pt x="2048" y="191"/>
                    <a:pt x="1994" y="137"/>
                    <a:pt x="1928" y="137"/>
                  </a:cubicBezTo>
                  <a:close/>
                  <a:moveTo>
                    <a:pt x="1952" y="1727"/>
                  </a:moveTo>
                  <a:cubicBezTo>
                    <a:pt x="1952" y="1741"/>
                    <a:pt x="1941" y="1751"/>
                    <a:pt x="1928" y="1751"/>
                  </a:cubicBezTo>
                  <a:cubicBezTo>
                    <a:pt x="120" y="1751"/>
                    <a:pt x="120" y="1751"/>
                    <a:pt x="120" y="1751"/>
                  </a:cubicBezTo>
                  <a:cubicBezTo>
                    <a:pt x="107" y="1751"/>
                    <a:pt x="96" y="1741"/>
                    <a:pt x="96" y="1727"/>
                  </a:cubicBezTo>
                  <a:cubicBezTo>
                    <a:pt x="96" y="660"/>
                    <a:pt x="96" y="660"/>
                    <a:pt x="96" y="660"/>
                  </a:cubicBezTo>
                  <a:cubicBezTo>
                    <a:pt x="1801" y="660"/>
                    <a:pt x="1801" y="660"/>
                    <a:pt x="1801" y="660"/>
                  </a:cubicBezTo>
                  <a:cubicBezTo>
                    <a:pt x="1828" y="660"/>
                    <a:pt x="1849" y="639"/>
                    <a:pt x="1849" y="612"/>
                  </a:cubicBezTo>
                  <a:cubicBezTo>
                    <a:pt x="1849" y="586"/>
                    <a:pt x="1828" y="564"/>
                    <a:pt x="1801" y="564"/>
                  </a:cubicBezTo>
                  <a:cubicBezTo>
                    <a:pt x="96" y="564"/>
                    <a:pt x="96" y="564"/>
                    <a:pt x="96" y="564"/>
                  </a:cubicBezTo>
                  <a:cubicBezTo>
                    <a:pt x="96" y="257"/>
                    <a:pt x="96" y="257"/>
                    <a:pt x="96" y="257"/>
                  </a:cubicBezTo>
                  <a:cubicBezTo>
                    <a:pt x="96" y="244"/>
                    <a:pt x="107" y="233"/>
                    <a:pt x="120" y="233"/>
                  </a:cubicBezTo>
                  <a:cubicBezTo>
                    <a:pt x="475" y="233"/>
                    <a:pt x="475" y="233"/>
                    <a:pt x="475" y="233"/>
                  </a:cubicBezTo>
                  <a:cubicBezTo>
                    <a:pt x="475" y="321"/>
                    <a:pt x="475" y="321"/>
                    <a:pt x="475" y="321"/>
                  </a:cubicBezTo>
                  <a:cubicBezTo>
                    <a:pt x="475" y="348"/>
                    <a:pt x="497" y="369"/>
                    <a:pt x="523" y="369"/>
                  </a:cubicBezTo>
                  <a:cubicBezTo>
                    <a:pt x="550" y="369"/>
                    <a:pt x="571" y="348"/>
                    <a:pt x="571" y="321"/>
                  </a:cubicBezTo>
                  <a:cubicBezTo>
                    <a:pt x="571" y="233"/>
                    <a:pt x="571" y="233"/>
                    <a:pt x="571" y="233"/>
                  </a:cubicBezTo>
                  <a:cubicBezTo>
                    <a:pt x="809" y="233"/>
                    <a:pt x="809" y="233"/>
                    <a:pt x="809" y="233"/>
                  </a:cubicBezTo>
                  <a:cubicBezTo>
                    <a:pt x="809" y="321"/>
                    <a:pt x="809" y="321"/>
                    <a:pt x="809" y="321"/>
                  </a:cubicBezTo>
                  <a:cubicBezTo>
                    <a:pt x="809" y="348"/>
                    <a:pt x="831" y="369"/>
                    <a:pt x="857" y="369"/>
                  </a:cubicBezTo>
                  <a:cubicBezTo>
                    <a:pt x="884" y="369"/>
                    <a:pt x="905" y="348"/>
                    <a:pt x="905" y="321"/>
                  </a:cubicBezTo>
                  <a:cubicBezTo>
                    <a:pt x="905" y="233"/>
                    <a:pt x="905" y="233"/>
                    <a:pt x="905" y="233"/>
                  </a:cubicBezTo>
                  <a:cubicBezTo>
                    <a:pt x="1143" y="233"/>
                    <a:pt x="1143" y="233"/>
                    <a:pt x="1143" y="233"/>
                  </a:cubicBezTo>
                  <a:cubicBezTo>
                    <a:pt x="1143" y="321"/>
                    <a:pt x="1143" y="321"/>
                    <a:pt x="1143" y="321"/>
                  </a:cubicBezTo>
                  <a:cubicBezTo>
                    <a:pt x="1143" y="348"/>
                    <a:pt x="1164" y="369"/>
                    <a:pt x="1191" y="369"/>
                  </a:cubicBezTo>
                  <a:cubicBezTo>
                    <a:pt x="1217" y="369"/>
                    <a:pt x="1239" y="348"/>
                    <a:pt x="1239" y="321"/>
                  </a:cubicBezTo>
                  <a:cubicBezTo>
                    <a:pt x="1239" y="233"/>
                    <a:pt x="1239" y="233"/>
                    <a:pt x="1239" y="233"/>
                  </a:cubicBezTo>
                  <a:cubicBezTo>
                    <a:pt x="1477" y="233"/>
                    <a:pt x="1477" y="233"/>
                    <a:pt x="1477" y="233"/>
                  </a:cubicBezTo>
                  <a:cubicBezTo>
                    <a:pt x="1477" y="321"/>
                    <a:pt x="1477" y="321"/>
                    <a:pt x="1477" y="321"/>
                  </a:cubicBezTo>
                  <a:cubicBezTo>
                    <a:pt x="1477" y="348"/>
                    <a:pt x="1498" y="369"/>
                    <a:pt x="1525" y="369"/>
                  </a:cubicBezTo>
                  <a:cubicBezTo>
                    <a:pt x="1551" y="369"/>
                    <a:pt x="1573" y="348"/>
                    <a:pt x="1573" y="321"/>
                  </a:cubicBezTo>
                  <a:cubicBezTo>
                    <a:pt x="1573" y="233"/>
                    <a:pt x="1573" y="233"/>
                    <a:pt x="1573" y="233"/>
                  </a:cubicBezTo>
                  <a:cubicBezTo>
                    <a:pt x="1928" y="233"/>
                    <a:pt x="1928" y="233"/>
                    <a:pt x="1928" y="233"/>
                  </a:cubicBezTo>
                  <a:cubicBezTo>
                    <a:pt x="1941" y="233"/>
                    <a:pt x="1952" y="244"/>
                    <a:pt x="1952" y="257"/>
                  </a:cubicBezTo>
                  <a:lnTo>
                    <a:pt x="1952" y="1727"/>
                  </a:ln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30" name="Freeform 21">
              <a:extLst>
                <a:ext uri="{FF2B5EF4-FFF2-40B4-BE49-F238E27FC236}">
                  <a16:creationId xmlns:a16="http://schemas.microsoft.com/office/drawing/2014/main" id="{05A2EE34-48A2-431B-8B67-EC67AB7FE868}"/>
                </a:ext>
              </a:extLst>
            </p:cNvPr>
            <p:cNvSpPr>
              <a:spLocks noEditPoints="1"/>
            </p:cNvSpPr>
            <p:nvPr/>
          </p:nvSpPr>
          <p:spPr bwMode="auto">
            <a:xfrm>
              <a:off x="4765" y="1530"/>
              <a:ext cx="873" cy="467"/>
            </a:xfrm>
            <a:custGeom>
              <a:avLst/>
              <a:gdLst>
                <a:gd name="T0" fmla="*/ 1301 w 1344"/>
                <a:gd name="T1" fmla="*/ 0 h 715"/>
                <a:gd name="T2" fmla="*/ 986 w 1344"/>
                <a:gd name="T3" fmla="*/ 0 h 715"/>
                <a:gd name="T4" fmla="*/ 672 w 1344"/>
                <a:gd name="T5" fmla="*/ 0 h 715"/>
                <a:gd name="T6" fmla="*/ 358 w 1344"/>
                <a:gd name="T7" fmla="*/ 0 h 715"/>
                <a:gd name="T8" fmla="*/ 43 w 1344"/>
                <a:gd name="T9" fmla="*/ 0 h 715"/>
                <a:gd name="T10" fmla="*/ 0 w 1344"/>
                <a:gd name="T11" fmla="*/ 44 h 715"/>
                <a:gd name="T12" fmla="*/ 0 w 1344"/>
                <a:gd name="T13" fmla="*/ 358 h 715"/>
                <a:gd name="T14" fmla="*/ 0 w 1344"/>
                <a:gd name="T15" fmla="*/ 672 h 715"/>
                <a:gd name="T16" fmla="*/ 43 w 1344"/>
                <a:gd name="T17" fmla="*/ 715 h 715"/>
                <a:gd name="T18" fmla="*/ 358 w 1344"/>
                <a:gd name="T19" fmla="*/ 715 h 715"/>
                <a:gd name="T20" fmla="*/ 672 w 1344"/>
                <a:gd name="T21" fmla="*/ 715 h 715"/>
                <a:gd name="T22" fmla="*/ 986 w 1344"/>
                <a:gd name="T23" fmla="*/ 715 h 715"/>
                <a:gd name="T24" fmla="*/ 1301 w 1344"/>
                <a:gd name="T25" fmla="*/ 715 h 715"/>
                <a:gd name="T26" fmla="*/ 1344 w 1344"/>
                <a:gd name="T27" fmla="*/ 672 h 715"/>
                <a:gd name="T28" fmla="*/ 1344 w 1344"/>
                <a:gd name="T29" fmla="*/ 358 h 715"/>
                <a:gd name="T30" fmla="*/ 1344 w 1344"/>
                <a:gd name="T31" fmla="*/ 44 h 715"/>
                <a:gd name="T32" fmla="*/ 1301 w 1344"/>
                <a:gd name="T33" fmla="*/ 0 h 715"/>
                <a:gd name="T34" fmla="*/ 1257 w 1344"/>
                <a:gd name="T35" fmla="*/ 315 h 715"/>
                <a:gd name="T36" fmla="*/ 1030 w 1344"/>
                <a:gd name="T37" fmla="*/ 315 h 715"/>
                <a:gd name="T38" fmla="*/ 1030 w 1344"/>
                <a:gd name="T39" fmla="*/ 87 h 715"/>
                <a:gd name="T40" fmla="*/ 1257 w 1344"/>
                <a:gd name="T41" fmla="*/ 87 h 715"/>
                <a:gd name="T42" fmla="*/ 1257 w 1344"/>
                <a:gd name="T43" fmla="*/ 315 h 715"/>
                <a:gd name="T44" fmla="*/ 943 w 1344"/>
                <a:gd name="T45" fmla="*/ 315 h 715"/>
                <a:gd name="T46" fmla="*/ 715 w 1344"/>
                <a:gd name="T47" fmla="*/ 315 h 715"/>
                <a:gd name="T48" fmla="*/ 715 w 1344"/>
                <a:gd name="T49" fmla="*/ 87 h 715"/>
                <a:gd name="T50" fmla="*/ 943 w 1344"/>
                <a:gd name="T51" fmla="*/ 87 h 715"/>
                <a:gd name="T52" fmla="*/ 943 w 1344"/>
                <a:gd name="T53" fmla="*/ 315 h 715"/>
                <a:gd name="T54" fmla="*/ 629 w 1344"/>
                <a:gd name="T55" fmla="*/ 315 h 715"/>
                <a:gd name="T56" fmla="*/ 401 w 1344"/>
                <a:gd name="T57" fmla="*/ 315 h 715"/>
                <a:gd name="T58" fmla="*/ 401 w 1344"/>
                <a:gd name="T59" fmla="*/ 87 h 715"/>
                <a:gd name="T60" fmla="*/ 629 w 1344"/>
                <a:gd name="T61" fmla="*/ 87 h 715"/>
                <a:gd name="T62" fmla="*/ 629 w 1344"/>
                <a:gd name="T63" fmla="*/ 315 h 715"/>
                <a:gd name="T64" fmla="*/ 87 w 1344"/>
                <a:gd name="T65" fmla="*/ 87 h 715"/>
                <a:gd name="T66" fmla="*/ 314 w 1344"/>
                <a:gd name="T67" fmla="*/ 87 h 715"/>
                <a:gd name="T68" fmla="*/ 314 w 1344"/>
                <a:gd name="T69" fmla="*/ 315 h 715"/>
                <a:gd name="T70" fmla="*/ 87 w 1344"/>
                <a:gd name="T71" fmla="*/ 315 h 715"/>
                <a:gd name="T72" fmla="*/ 87 w 1344"/>
                <a:gd name="T73" fmla="*/ 87 h 715"/>
                <a:gd name="T74" fmla="*/ 87 w 1344"/>
                <a:gd name="T75" fmla="*/ 401 h 715"/>
                <a:gd name="T76" fmla="*/ 314 w 1344"/>
                <a:gd name="T77" fmla="*/ 401 h 715"/>
                <a:gd name="T78" fmla="*/ 314 w 1344"/>
                <a:gd name="T79" fmla="*/ 629 h 715"/>
                <a:gd name="T80" fmla="*/ 87 w 1344"/>
                <a:gd name="T81" fmla="*/ 629 h 715"/>
                <a:gd name="T82" fmla="*/ 87 w 1344"/>
                <a:gd name="T83" fmla="*/ 401 h 715"/>
                <a:gd name="T84" fmla="*/ 401 w 1344"/>
                <a:gd name="T85" fmla="*/ 401 h 715"/>
                <a:gd name="T86" fmla="*/ 629 w 1344"/>
                <a:gd name="T87" fmla="*/ 401 h 715"/>
                <a:gd name="T88" fmla="*/ 629 w 1344"/>
                <a:gd name="T89" fmla="*/ 629 h 715"/>
                <a:gd name="T90" fmla="*/ 401 w 1344"/>
                <a:gd name="T91" fmla="*/ 629 h 715"/>
                <a:gd name="T92" fmla="*/ 401 w 1344"/>
                <a:gd name="T93" fmla="*/ 401 h 715"/>
                <a:gd name="T94" fmla="*/ 715 w 1344"/>
                <a:gd name="T95" fmla="*/ 401 h 715"/>
                <a:gd name="T96" fmla="*/ 943 w 1344"/>
                <a:gd name="T97" fmla="*/ 401 h 715"/>
                <a:gd name="T98" fmla="*/ 943 w 1344"/>
                <a:gd name="T99" fmla="*/ 629 h 715"/>
                <a:gd name="T100" fmla="*/ 715 w 1344"/>
                <a:gd name="T101" fmla="*/ 629 h 715"/>
                <a:gd name="T102" fmla="*/ 715 w 1344"/>
                <a:gd name="T103" fmla="*/ 401 h 715"/>
                <a:gd name="T104" fmla="*/ 1257 w 1344"/>
                <a:gd name="T105" fmla="*/ 629 h 715"/>
                <a:gd name="T106" fmla="*/ 1030 w 1344"/>
                <a:gd name="T107" fmla="*/ 629 h 715"/>
                <a:gd name="T108" fmla="*/ 1030 w 1344"/>
                <a:gd name="T109" fmla="*/ 401 h 715"/>
                <a:gd name="T110" fmla="*/ 1257 w 1344"/>
                <a:gd name="T111" fmla="*/ 401 h 715"/>
                <a:gd name="T112" fmla="*/ 1257 w 1344"/>
                <a:gd name="T113" fmla="*/ 629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4" h="715">
                  <a:moveTo>
                    <a:pt x="1301" y="0"/>
                  </a:moveTo>
                  <a:cubicBezTo>
                    <a:pt x="986" y="0"/>
                    <a:pt x="986" y="0"/>
                    <a:pt x="986" y="0"/>
                  </a:cubicBezTo>
                  <a:cubicBezTo>
                    <a:pt x="672" y="0"/>
                    <a:pt x="672" y="0"/>
                    <a:pt x="672" y="0"/>
                  </a:cubicBezTo>
                  <a:cubicBezTo>
                    <a:pt x="358" y="0"/>
                    <a:pt x="358" y="0"/>
                    <a:pt x="358" y="0"/>
                  </a:cubicBezTo>
                  <a:cubicBezTo>
                    <a:pt x="43" y="0"/>
                    <a:pt x="43" y="0"/>
                    <a:pt x="43" y="0"/>
                  </a:cubicBezTo>
                  <a:cubicBezTo>
                    <a:pt x="20" y="0"/>
                    <a:pt x="0" y="20"/>
                    <a:pt x="0" y="44"/>
                  </a:cubicBezTo>
                  <a:cubicBezTo>
                    <a:pt x="0" y="358"/>
                    <a:pt x="0" y="358"/>
                    <a:pt x="0" y="358"/>
                  </a:cubicBezTo>
                  <a:cubicBezTo>
                    <a:pt x="0" y="672"/>
                    <a:pt x="0" y="672"/>
                    <a:pt x="0" y="672"/>
                  </a:cubicBezTo>
                  <a:cubicBezTo>
                    <a:pt x="0" y="696"/>
                    <a:pt x="20" y="715"/>
                    <a:pt x="43" y="715"/>
                  </a:cubicBezTo>
                  <a:cubicBezTo>
                    <a:pt x="358" y="715"/>
                    <a:pt x="358" y="715"/>
                    <a:pt x="358" y="715"/>
                  </a:cubicBezTo>
                  <a:cubicBezTo>
                    <a:pt x="672" y="715"/>
                    <a:pt x="672" y="715"/>
                    <a:pt x="672" y="715"/>
                  </a:cubicBezTo>
                  <a:cubicBezTo>
                    <a:pt x="986" y="715"/>
                    <a:pt x="986" y="715"/>
                    <a:pt x="986" y="715"/>
                  </a:cubicBezTo>
                  <a:cubicBezTo>
                    <a:pt x="1301" y="715"/>
                    <a:pt x="1301" y="715"/>
                    <a:pt x="1301" y="715"/>
                  </a:cubicBezTo>
                  <a:cubicBezTo>
                    <a:pt x="1324" y="715"/>
                    <a:pt x="1344" y="696"/>
                    <a:pt x="1344" y="672"/>
                  </a:cubicBezTo>
                  <a:cubicBezTo>
                    <a:pt x="1344" y="358"/>
                    <a:pt x="1344" y="358"/>
                    <a:pt x="1344" y="358"/>
                  </a:cubicBezTo>
                  <a:cubicBezTo>
                    <a:pt x="1344" y="44"/>
                    <a:pt x="1344" y="44"/>
                    <a:pt x="1344" y="44"/>
                  </a:cubicBezTo>
                  <a:cubicBezTo>
                    <a:pt x="1344" y="20"/>
                    <a:pt x="1324" y="0"/>
                    <a:pt x="1301" y="0"/>
                  </a:cubicBezTo>
                  <a:close/>
                  <a:moveTo>
                    <a:pt x="1257" y="315"/>
                  </a:moveTo>
                  <a:cubicBezTo>
                    <a:pt x="1030" y="315"/>
                    <a:pt x="1030" y="315"/>
                    <a:pt x="1030" y="315"/>
                  </a:cubicBezTo>
                  <a:cubicBezTo>
                    <a:pt x="1030" y="87"/>
                    <a:pt x="1030" y="87"/>
                    <a:pt x="1030" y="87"/>
                  </a:cubicBezTo>
                  <a:cubicBezTo>
                    <a:pt x="1257" y="87"/>
                    <a:pt x="1257" y="87"/>
                    <a:pt x="1257" y="87"/>
                  </a:cubicBezTo>
                  <a:lnTo>
                    <a:pt x="1257" y="315"/>
                  </a:lnTo>
                  <a:close/>
                  <a:moveTo>
                    <a:pt x="943" y="315"/>
                  </a:moveTo>
                  <a:cubicBezTo>
                    <a:pt x="715" y="315"/>
                    <a:pt x="715" y="315"/>
                    <a:pt x="715" y="315"/>
                  </a:cubicBezTo>
                  <a:cubicBezTo>
                    <a:pt x="715" y="87"/>
                    <a:pt x="715" y="87"/>
                    <a:pt x="715" y="87"/>
                  </a:cubicBezTo>
                  <a:cubicBezTo>
                    <a:pt x="943" y="87"/>
                    <a:pt x="943" y="87"/>
                    <a:pt x="943" y="87"/>
                  </a:cubicBezTo>
                  <a:lnTo>
                    <a:pt x="943" y="315"/>
                  </a:lnTo>
                  <a:close/>
                  <a:moveTo>
                    <a:pt x="629" y="315"/>
                  </a:moveTo>
                  <a:cubicBezTo>
                    <a:pt x="401" y="315"/>
                    <a:pt x="401" y="315"/>
                    <a:pt x="401" y="315"/>
                  </a:cubicBezTo>
                  <a:cubicBezTo>
                    <a:pt x="401" y="87"/>
                    <a:pt x="401" y="87"/>
                    <a:pt x="401" y="87"/>
                  </a:cubicBezTo>
                  <a:cubicBezTo>
                    <a:pt x="629" y="87"/>
                    <a:pt x="629" y="87"/>
                    <a:pt x="629" y="87"/>
                  </a:cubicBezTo>
                  <a:lnTo>
                    <a:pt x="629" y="315"/>
                  </a:lnTo>
                  <a:close/>
                  <a:moveTo>
                    <a:pt x="87" y="87"/>
                  </a:moveTo>
                  <a:cubicBezTo>
                    <a:pt x="314" y="87"/>
                    <a:pt x="314" y="87"/>
                    <a:pt x="314" y="87"/>
                  </a:cubicBezTo>
                  <a:cubicBezTo>
                    <a:pt x="314" y="315"/>
                    <a:pt x="314" y="315"/>
                    <a:pt x="314" y="315"/>
                  </a:cubicBezTo>
                  <a:cubicBezTo>
                    <a:pt x="87" y="315"/>
                    <a:pt x="87" y="315"/>
                    <a:pt x="87" y="315"/>
                  </a:cubicBezTo>
                  <a:lnTo>
                    <a:pt x="87" y="87"/>
                  </a:lnTo>
                  <a:close/>
                  <a:moveTo>
                    <a:pt x="87" y="401"/>
                  </a:moveTo>
                  <a:cubicBezTo>
                    <a:pt x="314" y="401"/>
                    <a:pt x="314" y="401"/>
                    <a:pt x="314" y="401"/>
                  </a:cubicBezTo>
                  <a:cubicBezTo>
                    <a:pt x="314" y="629"/>
                    <a:pt x="314" y="629"/>
                    <a:pt x="314" y="629"/>
                  </a:cubicBezTo>
                  <a:cubicBezTo>
                    <a:pt x="87" y="629"/>
                    <a:pt x="87" y="629"/>
                    <a:pt x="87" y="629"/>
                  </a:cubicBezTo>
                  <a:lnTo>
                    <a:pt x="87" y="401"/>
                  </a:lnTo>
                  <a:close/>
                  <a:moveTo>
                    <a:pt x="401" y="401"/>
                  </a:moveTo>
                  <a:cubicBezTo>
                    <a:pt x="629" y="401"/>
                    <a:pt x="629" y="401"/>
                    <a:pt x="629" y="401"/>
                  </a:cubicBezTo>
                  <a:cubicBezTo>
                    <a:pt x="629" y="629"/>
                    <a:pt x="629" y="629"/>
                    <a:pt x="629" y="629"/>
                  </a:cubicBezTo>
                  <a:cubicBezTo>
                    <a:pt x="401" y="629"/>
                    <a:pt x="401" y="629"/>
                    <a:pt x="401" y="629"/>
                  </a:cubicBezTo>
                  <a:lnTo>
                    <a:pt x="401" y="401"/>
                  </a:lnTo>
                  <a:close/>
                  <a:moveTo>
                    <a:pt x="715" y="401"/>
                  </a:moveTo>
                  <a:cubicBezTo>
                    <a:pt x="943" y="401"/>
                    <a:pt x="943" y="401"/>
                    <a:pt x="943" y="401"/>
                  </a:cubicBezTo>
                  <a:cubicBezTo>
                    <a:pt x="943" y="629"/>
                    <a:pt x="943" y="629"/>
                    <a:pt x="943" y="629"/>
                  </a:cubicBezTo>
                  <a:cubicBezTo>
                    <a:pt x="715" y="629"/>
                    <a:pt x="715" y="629"/>
                    <a:pt x="715" y="629"/>
                  </a:cubicBezTo>
                  <a:lnTo>
                    <a:pt x="715" y="401"/>
                  </a:lnTo>
                  <a:close/>
                  <a:moveTo>
                    <a:pt x="1257" y="629"/>
                  </a:moveTo>
                  <a:cubicBezTo>
                    <a:pt x="1030" y="629"/>
                    <a:pt x="1030" y="629"/>
                    <a:pt x="1030" y="629"/>
                  </a:cubicBezTo>
                  <a:cubicBezTo>
                    <a:pt x="1030" y="401"/>
                    <a:pt x="1030" y="401"/>
                    <a:pt x="1030" y="401"/>
                  </a:cubicBezTo>
                  <a:cubicBezTo>
                    <a:pt x="1257" y="401"/>
                    <a:pt x="1257" y="401"/>
                    <a:pt x="1257" y="401"/>
                  </a:cubicBezTo>
                  <a:lnTo>
                    <a:pt x="1257" y="629"/>
                  </a:ln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uk-UA"/>
            </a:p>
          </p:txBody>
        </p:sp>
      </p:grpSp>
      <p:sp>
        <p:nvSpPr>
          <p:cNvPr id="31" name="Rectangle 30">
            <a:extLst>
              <a:ext uri="{FF2B5EF4-FFF2-40B4-BE49-F238E27FC236}">
                <a16:creationId xmlns:a16="http://schemas.microsoft.com/office/drawing/2014/main" id="{66879EDE-4412-493B-BF76-C2D7407E095A}"/>
              </a:ext>
            </a:extLst>
          </p:cNvPr>
          <p:cNvSpPr/>
          <p:nvPr/>
        </p:nvSpPr>
        <p:spPr>
          <a:xfrm>
            <a:off x="4501320" y="4135048"/>
            <a:ext cx="3189359" cy="1166473"/>
          </a:xfrm>
          <a:prstGeom prst="rect">
            <a:avLst/>
          </a:prstGeom>
        </p:spPr>
        <p:txBody>
          <a:bodyPr wrap="square">
            <a:spAutoFit/>
          </a:bodyPr>
          <a:lstStyle/>
          <a:p>
            <a:pPr lvl="0" algn="ctr">
              <a:lnSpc>
                <a:spcPct val="120000"/>
              </a:lnSpc>
              <a:spcBef>
                <a:spcPts val="600"/>
              </a:spcBef>
              <a:buClr>
                <a:schemeClr val="tx2"/>
              </a:buClr>
            </a:pPr>
            <a:r>
              <a:rPr lang="en-US" dirty="0">
                <a:solidFill>
                  <a:srgbClr val="333333"/>
                </a:solidFill>
              </a:rPr>
              <a:t>76 Participants</a:t>
            </a:r>
          </a:p>
          <a:p>
            <a:pPr lvl="0" algn="ctr">
              <a:lnSpc>
                <a:spcPct val="120000"/>
              </a:lnSpc>
              <a:spcBef>
                <a:spcPts val="600"/>
              </a:spcBef>
              <a:buClr>
                <a:schemeClr val="tx2"/>
              </a:buClr>
            </a:pPr>
            <a:r>
              <a:rPr lang="en-US" dirty="0">
                <a:solidFill>
                  <a:srgbClr val="333333"/>
                </a:solidFill>
              </a:rPr>
              <a:t>Mix of :Gender, Education, Income, Age</a:t>
            </a:r>
          </a:p>
        </p:txBody>
      </p:sp>
      <p:sp>
        <p:nvSpPr>
          <p:cNvPr id="32" name="Rectangle 31">
            <a:extLst>
              <a:ext uri="{FF2B5EF4-FFF2-40B4-BE49-F238E27FC236}">
                <a16:creationId xmlns:a16="http://schemas.microsoft.com/office/drawing/2014/main" id="{2098F5D9-39D8-4ECE-8386-9B186E2AB23A}"/>
              </a:ext>
            </a:extLst>
          </p:cNvPr>
          <p:cNvSpPr/>
          <p:nvPr/>
        </p:nvSpPr>
        <p:spPr>
          <a:xfrm>
            <a:off x="1063112" y="4135048"/>
            <a:ext cx="3189359" cy="734945"/>
          </a:xfrm>
          <a:prstGeom prst="rect">
            <a:avLst/>
          </a:prstGeom>
        </p:spPr>
        <p:txBody>
          <a:bodyPr wrap="square">
            <a:spAutoFit/>
          </a:bodyPr>
          <a:lstStyle/>
          <a:p>
            <a:pPr lvl="0" algn="ctr">
              <a:lnSpc>
                <a:spcPct val="120000"/>
              </a:lnSpc>
              <a:spcBef>
                <a:spcPts val="600"/>
              </a:spcBef>
              <a:buClr>
                <a:schemeClr val="tx2"/>
              </a:buClr>
            </a:pPr>
            <a:r>
              <a:rPr lang="en-US" dirty="0">
                <a:solidFill>
                  <a:srgbClr val="333333"/>
                </a:solidFill>
              </a:rPr>
              <a:t>Online Unmoderated </a:t>
            </a:r>
            <a:br>
              <a:rPr lang="en-US" dirty="0">
                <a:solidFill>
                  <a:srgbClr val="333333"/>
                </a:solidFill>
              </a:rPr>
            </a:br>
            <a:r>
              <a:rPr lang="en-US" dirty="0">
                <a:solidFill>
                  <a:srgbClr val="333333"/>
                </a:solidFill>
              </a:rPr>
              <a:t>Usability Test</a:t>
            </a:r>
          </a:p>
        </p:txBody>
      </p:sp>
      <p:sp>
        <p:nvSpPr>
          <p:cNvPr id="33" name="Rectangle 32">
            <a:extLst>
              <a:ext uri="{FF2B5EF4-FFF2-40B4-BE49-F238E27FC236}">
                <a16:creationId xmlns:a16="http://schemas.microsoft.com/office/drawing/2014/main" id="{DCF14415-0C8B-4D1E-ACF2-9A993B0D754E}"/>
              </a:ext>
            </a:extLst>
          </p:cNvPr>
          <p:cNvSpPr/>
          <p:nvPr/>
        </p:nvSpPr>
        <p:spPr>
          <a:xfrm>
            <a:off x="7939528" y="4135048"/>
            <a:ext cx="3189359" cy="402546"/>
          </a:xfrm>
          <a:prstGeom prst="rect">
            <a:avLst/>
          </a:prstGeom>
        </p:spPr>
        <p:txBody>
          <a:bodyPr wrap="square">
            <a:spAutoFit/>
          </a:bodyPr>
          <a:lstStyle/>
          <a:p>
            <a:pPr lvl="0" algn="ctr">
              <a:lnSpc>
                <a:spcPct val="120000"/>
              </a:lnSpc>
              <a:spcBef>
                <a:spcPts val="600"/>
              </a:spcBef>
              <a:buClr>
                <a:schemeClr val="tx2"/>
              </a:buClr>
            </a:pPr>
            <a:r>
              <a:rPr lang="en-US" dirty="0">
                <a:solidFill>
                  <a:srgbClr val="333333"/>
                </a:solidFill>
              </a:rPr>
              <a:t>Aug 14 - 15, 2017</a:t>
            </a:r>
          </a:p>
        </p:txBody>
      </p:sp>
      <p:sp>
        <p:nvSpPr>
          <p:cNvPr id="34" name="Slide Number Placeholder 3">
            <a:extLst>
              <a:ext uri="{FF2B5EF4-FFF2-40B4-BE49-F238E27FC236}">
                <a16:creationId xmlns:a16="http://schemas.microsoft.com/office/drawing/2014/main" id="{FEF9F3CC-A5EE-435B-9E0B-00370A8B1B30}"/>
              </a:ext>
            </a:extLst>
          </p:cNvPr>
          <p:cNvSpPr>
            <a:spLocks noGrp="1"/>
          </p:cNvSpPr>
          <p:nvPr>
            <p:ph type="sldNum" sz="quarter" idx="4"/>
          </p:nvPr>
        </p:nvSpPr>
        <p:spPr>
          <a:xfrm>
            <a:off x="5887371" y="6371474"/>
            <a:ext cx="646523" cy="331932"/>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F2CBAFD-F9DA-CD4F-B0BA-0D889ED2AD5A}" type="slidenum">
              <a:rPr kumimoji="0" lang="en-US" sz="1200" b="0" i="0" u="none" strike="noStrike" kern="1200" cap="none" spc="0" normalizeH="0" baseline="0" noProof="0" smtClean="0">
                <a:ln>
                  <a:noFill/>
                </a:ln>
                <a:solidFill>
                  <a:srgbClr val="8C8A85"/>
                </a:solidFill>
                <a:effectLst/>
                <a:uLnTx/>
                <a:uFillTx/>
                <a:latin typeface="Calibri"/>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8C8A85"/>
              </a:solidFill>
              <a:effectLst/>
              <a:uLnTx/>
              <a:uFillTx/>
              <a:latin typeface="Calibri"/>
            </a:endParaRPr>
          </a:p>
        </p:txBody>
      </p:sp>
      <p:pic>
        <p:nvPicPr>
          <p:cNvPr id="4" name="Picture 3">
            <a:extLst>
              <a:ext uri="{FF2B5EF4-FFF2-40B4-BE49-F238E27FC236}">
                <a16:creationId xmlns:a16="http://schemas.microsoft.com/office/drawing/2014/main" id="{36F85A2D-4C8C-463F-9B00-A9D7C283643A}"/>
              </a:ext>
            </a:extLst>
          </p:cNvPr>
          <p:cNvPicPr>
            <a:picLocks noChangeAspect="1"/>
          </p:cNvPicPr>
          <p:nvPr/>
        </p:nvPicPr>
        <p:blipFill>
          <a:blip r:embed="rId2"/>
          <a:stretch>
            <a:fillRect/>
          </a:stretch>
        </p:blipFill>
        <p:spPr>
          <a:xfrm>
            <a:off x="4191000" y="571500"/>
            <a:ext cx="3810000" cy="5715000"/>
          </a:xfrm>
          <a:prstGeom prst="rect">
            <a:avLst/>
          </a:prstGeom>
        </p:spPr>
      </p:pic>
    </p:spTree>
    <p:extLst>
      <p:ext uri="{BB962C8B-B14F-4D97-AF65-F5344CB8AC3E}">
        <p14:creationId xmlns:p14="http://schemas.microsoft.com/office/powerpoint/2010/main" val="191563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2F4C4-B62D-4ED4-A659-A991734CCD2E}"/>
              </a:ext>
            </a:extLst>
          </p:cNvPr>
          <p:cNvSpPr>
            <a:spLocks noGrp="1"/>
          </p:cNvSpPr>
          <p:nvPr>
            <p:ph type="title"/>
          </p:nvPr>
        </p:nvSpPr>
        <p:spPr/>
        <p:txBody>
          <a:bodyPr/>
          <a:lstStyle/>
          <a:p>
            <a:r>
              <a:rPr lang="en-US" dirty="0"/>
              <a:t>Unmoderated Study Methodology</a:t>
            </a:r>
          </a:p>
        </p:txBody>
      </p:sp>
      <p:grpSp>
        <p:nvGrpSpPr>
          <p:cNvPr id="5" name="Group 4"/>
          <p:cNvGrpSpPr/>
          <p:nvPr/>
        </p:nvGrpSpPr>
        <p:grpSpPr>
          <a:xfrm>
            <a:off x="771103" y="1381595"/>
            <a:ext cx="911490" cy="727203"/>
            <a:chOff x="14757400" y="511175"/>
            <a:chExt cx="8348663" cy="6392863"/>
          </a:xfrm>
        </p:grpSpPr>
        <p:sp>
          <p:nvSpPr>
            <p:cNvPr id="6" name="Freeform 21"/>
            <p:cNvSpPr>
              <a:spLocks noEditPoints="1"/>
            </p:cNvSpPr>
            <p:nvPr/>
          </p:nvSpPr>
          <p:spPr bwMode="auto">
            <a:xfrm>
              <a:off x="14757400" y="511175"/>
              <a:ext cx="8348663" cy="6392863"/>
            </a:xfrm>
            <a:custGeom>
              <a:avLst/>
              <a:gdLst>
                <a:gd name="T0" fmla="*/ 532 w 2561"/>
                <a:gd name="T1" fmla="*/ 1840 h 1961"/>
                <a:gd name="T2" fmla="*/ 625 w 2561"/>
                <a:gd name="T3" fmla="*/ 1169 h 1961"/>
                <a:gd name="T4" fmla="*/ 1029 w 2561"/>
                <a:gd name="T5" fmla="*/ 925 h 1961"/>
                <a:gd name="T6" fmla="*/ 1042 w 2561"/>
                <a:gd name="T7" fmla="*/ 856 h 1961"/>
                <a:gd name="T8" fmla="*/ 962 w 2561"/>
                <a:gd name="T9" fmla="*/ 598 h 1961"/>
                <a:gd name="T10" fmla="*/ 939 w 2561"/>
                <a:gd name="T11" fmla="*/ 539 h 1961"/>
                <a:gd name="T12" fmla="*/ 885 w 2561"/>
                <a:gd name="T13" fmla="*/ 223 h 1961"/>
                <a:gd name="T14" fmla="*/ 1016 w 2561"/>
                <a:gd name="T15" fmla="*/ 68 h 1961"/>
                <a:gd name="T16" fmla="*/ 1441 w 2561"/>
                <a:gd name="T17" fmla="*/ 2 h 1961"/>
                <a:gd name="T18" fmla="*/ 1679 w 2561"/>
                <a:gd name="T19" fmla="*/ 252 h 1961"/>
                <a:gd name="T20" fmla="*/ 1610 w 2561"/>
                <a:gd name="T21" fmla="*/ 547 h 1961"/>
                <a:gd name="T22" fmla="*/ 1598 w 2561"/>
                <a:gd name="T23" fmla="*/ 661 h 1961"/>
                <a:gd name="T24" fmla="*/ 1520 w 2561"/>
                <a:gd name="T25" fmla="*/ 864 h 1961"/>
                <a:gd name="T26" fmla="*/ 1535 w 2561"/>
                <a:gd name="T27" fmla="*/ 926 h 1961"/>
                <a:gd name="T28" fmla="*/ 1941 w 2561"/>
                <a:gd name="T29" fmla="*/ 1185 h 1961"/>
                <a:gd name="T30" fmla="*/ 2041 w 2561"/>
                <a:gd name="T31" fmla="*/ 1717 h 1961"/>
                <a:gd name="T32" fmla="*/ 2006 w 2561"/>
                <a:gd name="T33" fmla="*/ 1885 h 1961"/>
                <a:gd name="T34" fmla="*/ 2508 w 2561"/>
                <a:gd name="T35" fmla="*/ 1885 h 1961"/>
                <a:gd name="T36" fmla="*/ 2508 w 2561"/>
                <a:gd name="T37" fmla="*/ 1961 h 1961"/>
                <a:gd name="T38" fmla="*/ 30 w 2561"/>
                <a:gd name="T39" fmla="*/ 1958 h 1961"/>
                <a:gd name="T40" fmla="*/ 35 w 2561"/>
                <a:gd name="T41" fmla="*/ 1886 h 1961"/>
                <a:gd name="T42" fmla="*/ 531 w 2561"/>
                <a:gd name="T43" fmla="*/ 1885 h 1961"/>
                <a:gd name="T44" fmla="*/ 1281 w 2561"/>
                <a:gd name="T45" fmla="*/ 1885 h 1961"/>
                <a:gd name="T46" fmla="*/ 1765 w 2561"/>
                <a:gd name="T47" fmla="*/ 1863 h 1961"/>
                <a:gd name="T48" fmla="*/ 1744 w 2561"/>
                <a:gd name="T49" fmla="*/ 1359 h 1961"/>
                <a:gd name="T50" fmla="*/ 797 w 2561"/>
                <a:gd name="T51" fmla="*/ 1381 h 1961"/>
                <a:gd name="T52" fmla="*/ 821 w 2561"/>
                <a:gd name="T53" fmla="*/ 1885 h 1961"/>
                <a:gd name="T54" fmla="*/ 1556 w 2561"/>
                <a:gd name="T55" fmla="*/ 1012 h 1961"/>
                <a:gd name="T56" fmla="*/ 1285 w 2561"/>
                <a:gd name="T57" fmla="*/ 1238 h 1961"/>
                <a:gd name="T58" fmla="*/ 777 w 2561"/>
                <a:gd name="T59" fmla="*/ 1089 h 1961"/>
                <a:gd name="T60" fmla="*/ 603 w 2561"/>
                <a:gd name="T61" fmla="*/ 1687 h 1961"/>
                <a:gd name="T62" fmla="*/ 722 w 2561"/>
                <a:gd name="T63" fmla="*/ 1882 h 1961"/>
                <a:gd name="T64" fmla="*/ 722 w 2561"/>
                <a:gd name="T65" fmla="*/ 1377 h 1961"/>
                <a:gd name="T66" fmla="*/ 1749 w 2561"/>
                <a:gd name="T67" fmla="*/ 1284 h 1961"/>
                <a:gd name="T68" fmla="*/ 1840 w 2561"/>
                <a:gd name="T69" fmla="*/ 1863 h 1961"/>
                <a:gd name="T70" fmla="*/ 1970 w 2561"/>
                <a:gd name="T71" fmla="*/ 1754 h 1961"/>
                <a:gd name="T72" fmla="*/ 1876 w 2561"/>
                <a:gd name="T73" fmla="*/ 1248 h 1961"/>
                <a:gd name="T74" fmla="*/ 1785 w 2561"/>
                <a:gd name="T75" fmla="*/ 1089 h 1961"/>
                <a:gd name="T76" fmla="*/ 1521 w 2561"/>
                <a:gd name="T77" fmla="*/ 524 h 1961"/>
                <a:gd name="T78" fmla="*/ 1524 w 2561"/>
                <a:gd name="T79" fmla="*/ 414 h 1961"/>
                <a:gd name="T80" fmla="*/ 1094 w 2561"/>
                <a:gd name="T81" fmla="*/ 357 h 1961"/>
                <a:gd name="T82" fmla="*/ 1038 w 2561"/>
                <a:gd name="T83" fmla="*/ 546 h 1961"/>
                <a:gd name="T84" fmla="*/ 1363 w 2561"/>
                <a:gd name="T85" fmla="*/ 868 h 1961"/>
                <a:gd name="T86" fmla="*/ 1521 w 2561"/>
                <a:gd name="T87" fmla="*/ 524 h 1961"/>
                <a:gd name="T88" fmla="*/ 960 w 2561"/>
                <a:gd name="T89" fmla="*/ 436 h 1961"/>
                <a:gd name="T90" fmla="*/ 1085 w 2561"/>
                <a:gd name="T91" fmla="*/ 282 h 1961"/>
                <a:gd name="T92" fmla="*/ 1598 w 2561"/>
                <a:gd name="T93" fmla="*/ 388 h 1961"/>
                <a:gd name="T94" fmla="*/ 1604 w 2561"/>
                <a:gd name="T95" fmla="*/ 279 h 1961"/>
                <a:gd name="T96" fmla="*/ 1598 w 2561"/>
                <a:gd name="T97" fmla="*/ 199 h 1961"/>
                <a:gd name="T98" fmla="*/ 1132 w 2561"/>
                <a:gd name="T99" fmla="*/ 77 h 1961"/>
                <a:gd name="T100" fmla="*/ 1038 w 2561"/>
                <a:gd name="T101" fmla="*/ 157 h 1961"/>
                <a:gd name="T102" fmla="*/ 958 w 2561"/>
                <a:gd name="T103" fmla="*/ 436 h 1961"/>
                <a:gd name="T104" fmla="*/ 1284 w 2561"/>
                <a:gd name="T105" fmla="*/ 1164 h 1961"/>
                <a:gd name="T106" fmla="*/ 1445 w 2561"/>
                <a:gd name="T107" fmla="*/ 967 h 1961"/>
                <a:gd name="T108" fmla="*/ 1120 w 2561"/>
                <a:gd name="T109" fmla="*/ 913 h 1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1961">
                  <a:moveTo>
                    <a:pt x="556" y="1885"/>
                  </a:moveTo>
                  <a:cubicBezTo>
                    <a:pt x="547" y="1868"/>
                    <a:pt x="539" y="1854"/>
                    <a:pt x="532" y="1840"/>
                  </a:cubicBezTo>
                  <a:cubicBezTo>
                    <a:pt x="510" y="1791"/>
                    <a:pt x="515" y="1742"/>
                    <a:pt x="525" y="1691"/>
                  </a:cubicBezTo>
                  <a:cubicBezTo>
                    <a:pt x="559" y="1517"/>
                    <a:pt x="591" y="1343"/>
                    <a:pt x="625" y="1169"/>
                  </a:cubicBezTo>
                  <a:cubicBezTo>
                    <a:pt x="639" y="1096"/>
                    <a:pt x="682" y="1043"/>
                    <a:pt x="753" y="1018"/>
                  </a:cubicBezTo>
                  <a:cubicBezTo>
                    <a:pt x="844" y="985"/>
                    <a:pt x="937" y="956"/>
                    <a:pt x="1029" y="925"/>
                  </a:cubicBezTo>
                  <a:cubicBezTo>
                    <a:pt x="1035" y="923"/>
                    <a:pt x="1041" y="915"/>
                    <a:pt x="1042" y="910"/>
                  </a:cubicBezTo>
                  <a:cubicBezTo>
                    <a:pt x="1044" y="892"/>
                    <a:pt x="1043" y="874"/>
                    <a:pt x="1042" y="856"/>
                  </a:cubicBezTo>
                  <a:cubicBezTo>
                    <a:pt x="1042" y="849"/>
                    <a:pt x="1039" y="841"/>
                    <a:pt x="1035" y="836"/>
                  </a:cubicBezTo>
                  <a:cubicBezTo>
                    <a:pt x="979" y="766"/>
                    <a:pt x="960" y="686"/>
                    <a:pt x="962" y="598"/>
                  </a:cubicBezTo>
                  <a:cubicBezTo>
                    <a:pt x="962" y="593"/>
                    <a:pt x="962" y="587"/>
                    <a:pt x="962" y="582"/>
                  </a:cubicBezTo>
                  <a:cubicBezTo>
                    <a:pt x="965" y="562"/>
                    <a:pt x="959" y="549"/>
                    <a:pt x="939" y="539"/>
                  </a:cubicBezTo>
                  <a:cubicBezTo>
                    <a:pt x="903" y="519"/>
                    <a:pt x="883" y="485"/>
                    <a:pt x="883" y="443"/>
                  </a:cubicBezTo>
                  <a:cubicBezTo>
                    <a:pt x="882" y="370"/>
                    <a:pt x="881" y="296"/>
                    <a:pt x="885" y="223"/>
                  </a:cubicBezTo>
                  <a:cubicBezTo>
                    <a:pt x="889" y="158"/>
                    <a:pt x="928" y="114"/>
                    <a:pt x="988" y="91"/>
                  </a:cubicBezTo>
                  <a:cubicBezTo>
                    <a:pt x="1001" y="86"/>
                    <a:pt x="1009" y="81"/>
                    <a:pt x="1016" y="68"/>
                  </a:cubicBezTo>
                  <a:cubicBezTo>
                    <a:pt x="1036" y="26"/>
                    <a:pt x="1071" y="2"/>
                    <a:pt x="1117" y="2"/>
                  </a:cubicBezTo>
                  <a:cubicBezTo>
                    <a:pt x="1225" y="0"/>
                    <a:pt x="1333" y="0"/>
                    <a:pt x="1441" y="2"/>
                  </a:cubicBezTo>
                  <a:cubicBezTo>
                    <a:pt x="1554" y="4"/>
                    <a:pt x="1644" y="75"/>
                    <a:pt x="1671" y="181"/>
                  </a:cubicBezTo>
                  <a:cubicBezTo>
                    <a:pt x="1677" y="204"/>
                    <a:pt x="1679" y="228"/>
                    <a:pt x="1679" y="252"/>
                  </a:cubicBezTo>
                  <a:cubicBezTo>
                    <a:pt x="1680" y="311"/>
                    <a:pt x="1680" y="369"/>
                    <a:pt x="1680" y="428"/>
                  </a:cubicBezTo>
                  <a:cubicBezTo>
                    <a:pt x="1680" y="481"/>
                    <a:pt x="1659" y="522"/>
                    <a:pt x="1610" y="547"/>
                  </a:cubicBezTo>
                  <a:cubicBezTo>
                    <a:pt x="1605" y="550"/>
                    <a:pt x="1600" y="560"/>
                    <a:pt x="1600" y="567"/>
                  </a:cubicBezTo>
                  <a:cubicBezTo>
                    <a:pt x="1598" y="599"/>
                    <a:pt x="1600" y="630"/>
                    <a:pt x="1598" y="661"/>
                  </a:cubicBezTo>
                  <a:cubicBezTo>
                    <a:pt x="1594" y="728"/>
                    <a:pt x="1570" y="787"/>
                    <a:pt x="1529" y="839"/>
                  </a:cubicBezTo>
                  <a:cubicBezTo>
                    <a:pt x="1524" y="846"/>
                    <a:pt x="1521" y="855"/>
                    <a:pt x="1520" y="864"/>
                  </a:cubicBezTo>
                  <a:cubicBezTo>
                    <a:pt x="1518" y="878"/>
                    <a:pt x="1520" y="892"/>
                    <a:pt x="1519" y="906"/>
                  </a:cubicBezTo>
                  <a:cubicBezTo>
                    <a:pt x="1519" y="918"/>
                    <a:pt x="1522" y="922"/>
                    <a:pt x="1535" y="926"/>
                  </a:cubicBezTo>
                  <a:cubicBezTo>
                    <a:pt x="1630" y="957"/>
                    <a:pt x="1725" y="987"/>
                    <a:pt x="1818" y="1022"/>
                  </a:cubicBezTo>
                  <a:cubicBezTo>
                    <a:pt x="1892" y="1050"/>
                    <a:pt x="1927" y="1110"/>
                    <a:pt x="1941" y="1185"/>
                  </a:cubicBezTo>
                  <a:cubicBezTo>
                    <a:pt x="1966" y="1322"/>
                    <a:pt x="1993" y="1459"/>
                    <a:pt x="2018" y="1595"/>
                  </a:cubicBezTo>
                  <a:cubicBezTo>
                    <a:pt x="2026" y="1636"/>
                    <a:pt x="2034" y="1677"/>
                    <a:pt x="2041" y="1717"/>
                  </a:cubicBezTo>
                  <a:cubicBezTo>
                    <a:pt x="2052" y="1773"/>
                    <a:pt x="2044" y="1826"/>
                    <a:pt x="2011" y="1874"/>
                  </a:cubicBezTo>
                  <a:cubicBezTo>
                    <a:pt x="2009" y="1876"/>
                    <a:pt x="2008" y="1879"/>
                    <a:pt x="2006" y="1885"/>
                  </a:cubicBezTo>
                  <a:cubicBezTo>
                    <a:pt x="2015" y="1885"/>
                    <a:pt x="2023" y="1885"/>
                    <a:pt x="2030" y="1885"/>
                  </a:cubicBezTo>
                  <a:cubicBezTo>
                    <a:pt x="2189" y="1885"/>
                    <a:pt x="2348" y="1885"/>
                    <a:pt x="2508" y="1885"/>
                  </a:cubicBezTo>
                  <a:cubicBezTo>
                    <a:pt x="2542" y="1885"/>
                    <a:pt x="2561" y="1899"/>
                    <a:pt x="2561" y="1923"/>
                  </a:cubicBezTo>
                  <a:cubicBezTo>
                    <a:pt x="2561" y="1947"/>
                    <a:pt x="2542" y="1961"/>
                    <a:pt x="2508" y="1961"/>
                  </a:cubicBezTo>
                  <a:cubicBezTo>
                    <a:pt x="1692" y="1961"/>
                    <a:pt x="876" y="1961"/>
                    <a:pt x="60" y="1960"/>
                  </a:cubicBezTo>
                  <a:cubicBezTo>
                    <a:pt x="50" y="1960"/>
                    <a:pt x="40" y="1960"/>
                    <a:pt x="30" y="1958"/>
                  </a:cubicBezTo>
                  <a:cubicBezTo>
                    <a:pt x="11" y="1954"/>
                    <a:pt x="0" y="1937"/>
                    <a:pt x="1" y="1920"/>
                  </a:cubicBezTo>
                  <a:cubicBezTo>
                    <a:pt x="2" y="1903"/>
                    <a:pt x="17" y="1888"/>
                    <a:pt x="35" y="1886"/>
                  </a:cubicBezTo>
                  <a:cubicBezTo>
                    <a:pt x="42" y="1885"/>
                    <a:pt x="49" y="1885"/>
                    <a:pt x="57" y="1885"/>
                  </a:cubicBezTo>
                  <a:cubicBezTo>
                    <a:pt x="215" y="1885"/>
                    <a:pt x="373" y="1885"/>
                    <a:pt x="531" y="1885"/>
                  </a:cubicBezTo>
                  <a:cubicBezTo>
                    <a:pt x="538" y="1885"/>
                    <a:pt x="545" y="1885"/>
                    <a:pt x="556" y="1885"/>
                  </a:cubicBezTo>
                  <a:close/>
                  <a:moveTo>
                    <a:pt x="1281" y="1885"/>
                  </a:moveTo>
                  <a:cubicBezTo>
                    <a:pt x="1434" y="1885"/>
                    <a:pt x="1587" y="1885"/>
                    <a:pt x="1741" y="1885"/>
                  </a:cubicBezTo>
                  <a:cubicBezTo>
                    <a:pt x="1758" y="1885"/>
                    <a:pt x="1765" y="1882"/>
                    <a:pt x="1765" y="1863"/>
                  </a:cubicBezTo>
                  <a:cubicBezTo>
                    <a:pt x="1764" y="1702"/>
                    <a:pt x="1764" y="1541"/>
                    <a:pt x="1765" y="1381"/>
                  </a:cubicBezTo>
                  <a:cubicBezTo>
                    <a:pt x="1765" y="1365"/>
                    <a:pt x="1760" y="1359"/>
                    <a:pt x="1744" y="1359"/>
                  </a:cubicBezTo>
                  <a:cubicBezTo>
                    <a:pt x="1435" y="1360"/>
                    <a:pt x="1127" y="1360"/>
                    <a:pt x="818" y="1359"/>
                  </a:cubicBezTo>
                  <a:cubicBezTo>
                    <a:pt x="801" y="1359"/>
                    <a:pt x="797" y="1364"/>
                    <a:pt x="797" y="1381"/>
                  </a:cubicBezTo>
                  <a:cubicBezTo>
                    <a:pt x="797" y="1541"/>
                    <a:pt x="797" y="1701"/>
                    <a:pt x="797" y="1860"/>
                  </a:cubicBezTo>
                  <a:cubicBezTo>
                    <a:pt x="797" y="1879"/>
                    <a:pt x="801" y="1885"/>
                    <a:pt x="821" y="1885"/>
                  </a:cubicBezTo>
                  <a:cubicBezTo>
                    <a:pt x="974" y="1885"/>
                    <a:pt x="1128" y="1885"/>
                    <a:pt x="1281" y="1885"/>
                  </a:cubicBezTo>
                  <a:close/>
                  <a:moveTo>
                    <a:pt x="1556" y="1012"/>
                  </a:moveTo>
                  <a:cubicBezTo>
                    <a:pt x="1545" y="1081"/>
                    <a:pt x="1513" y="1134"/>
                    <a:pt x="1462" y="1175"/>
                  </a:cubicBezTo>
                  <a:cubicBezTo>
                    <a:pt x="1411" y="1216"/>
                    <a:pt x="1351" y="1239"/>
                    <a:pt x="1285" y="1238"/>
                  </a:cubicBezTo>
                  <a:cubicBezTo>
                    <a:pt x="1136" y="1233"/>
                    <a:pt x="1040" y="1160"/>
                    <a:pt x="1003" y="1013"/>
                  </a:cubicBezTo>
                  <a:cubicBezTo>
                    <a:pt x="927" y="1038"/>
                    <a:pt x="851" y="1062"/>
                    <a:pt x="777" y="1089"/>
                  </a:cubicBezTo>
                  <a:cubicBezTo>
                    <a:pt x="731" y="1106"/>
                    <a:pt x="706" y="1143"/>
                    <a:pt x="697" y="1191"/>
                  </a:cubicBezTo>
                  <a:cubicBezTo>
                    <a:pt x="665" y="1356"/>
                    <a:pt x="633" y="1522"/>
                    <a:pt x="603" y="1687"/>
                  </a:cubicBezTo>
                  <a:cubicBezTo>
                    <a:pt x="597" y="1718"/>
                    <a:pt x="590" y="1751"/>
                    <a:pt x="594" y="1782"/>
                  </a:cubicBezTo>
                  <a:cubicBezTo>
                    <a:pt x="600" y="1845"/>
                    <a:pt x="664" y="1893"/>
                    <a:pt x="722" y="1882"/>
                  </a:cubicBezTo>
                  <a:cubicBezTo>
                    <a:pt x="722" y="1874"/>
                    <a:pt x="722" y="1867"/>
                    <a:pt x="722" y="1859"/>
                  </a:cubicBezTo>
                  <a:cubicBezTo>
                    <a:pt x="722" y="1698"/>
                    <a:pt x="722" y="1537"/>
                    <a:pt x="722" y="1377"/>
                  </a:cubicBezTo>
                  <a:cubicBezTo>
                    <a:pt x="722" y="1315"/>
                    <a:pt x="752" y="1284"/>
                    <a:pt x="813" y="1284"/>
                  </a:cubicBezTo>
                  <a:cubicBezTo>
                    <a:pt x="1125" y="1284"/>
                    <a:pt x="1437" y="1284"/>
                    <a:pt x="1749" y="1284"/>
                  </a:cubicBezTo>
                  <a:cubicBezTo>
                    <a:pt x="1810" y="1284"/>
                    <a:pt x="1840" y="1315"/>
                    <a:pt x="1840" y="1377"/>
                  </a:cubicBezTo>
                  <a:cubicBezTo>
                    <a:pt x="1840" y="1539"/>
                    <a:pt x="1840" y="1701"/>
                    <a:pt x="1840" y="1863"/>
                  </a:cubicBezTo>
                  <a:cubicBezTo>
                    <a:pt x="1840" y="1870"/>
                    <a:pt x="1841" y="1877"/>
                    <a:pt x="1841" y="1884"/>
                  </a:cubicBezTo>
                  <a:cubicBezTo>
                    <a:pt x="1916" y="1887"/>
                    <a:pt x="1976" y="1827"/>
                    <a:pt x="1970" y="1754"/>
                  </a:cubicBezTo>
                  <a:cubicBezTo>
                    <a:pt x="1968" y="1730"/>
                    <a:pt x="1963" y="1707"/>
                    <a:pt x="1958" y="1683"/>
                  </a:cubicBezTo>
                  <a:cubicBezTo>
                    <a:pt x="1931" y="1538"/>
                    <a:pt x="1903" y="1393"/>
                    <a:pt x="1876" y="1248"/>
                  </a:cubicBezTo>
                  <a:cubicBezTo>
                    <a:pt x="1872" y="1227"/>
                    <a:pt x="1868" y="1206"/>
                    <a:pt x="1864" y="1185"/>
                  </a:cubicBezTo>
                  <a:cubicBezTo>
                    <a:pt x="1854" y="1139"/>
                    <a:pt x="1829" y="1105"/>
                    <a:pt x="1785" y="1089"/>
                  </a:cubicBezTo>
                  <a:cubicBezTo>
                    <a:pt x="1710" y="1063"/>
                    <a:pt x="1635" y="1038"/>
                    <a:pt x="1556" y="1012"/>
                  </a:cubicBezTo>
                  <a:close/>
                  <a:moveTo>
                    <a:pt x="1521" y="524"/>
                  </a:moveTo>
                  <a:cubicBezTo>
                    <a:pt x="1522" y="524"/>
                    <a:pt x="1523" y="524"/>
                    <a:pt x="1524" y="524"/>
                  </a:cubicBezTo>
                  <a:cubicBezTo>
                    <a:pt x="1524" y="487"/>
                    <a:pt x="1524" y="450"/>
                    <a:pt x="1524" y="414"/>
                  </a:cubicBezTo>
                  <a:cubicBezTo>
                    <a:pt x="1524" y="372"/>
                    <a:pt x="1509" y="357"/>
                    <a:pt x="1467" y="357"/>
                  </a:cubicBezTo>
                  <a:cubicBezTo>
                    <a:pt x="1343" y="357"/>
                    <a:pt x="1218" y="357"/>
                    <a:pt x="1094" y="357"/>
                  </a:cubicBezTo>
                  <a:cubicBezTo>
                    <a:pt x="1054" y="357"/>
                    <a:pt x="1038" y="373"/>
                    <a:pt x="1038" y="412"/>
                  </a:cubicBezTo>
                  <a:cubicBezTo>
                    <a:pt x="1037" y="457"/>
                    <a:pt x="1037" y="502"/>
                    <a:pt x="1038" y="546"/>
                  </a:cubicBezTo>
                  <a:cubicBezTo>
                    <a:pt x="1039" y="589"/>
                    <a:pt x="1035" y="632"/>
                    <a:pt x="1043" y="674"/>
                  </a:cubicBezTo>
                  <a:cubicBezTo>
                    <a:pt x="1071" y="823"/>
                    <a:pt x="1211" y="920"/>
                    <a:pt x="1363" y="868"/>
                  </a:cubicBezTo>
                  <a:cubicBezTo>
                    <a:pt x="1448" y="839"/>
                    <a:pt x="1516" y="753"/>
                    <a:pt x="1521" y="663"/>
                  </a:cubicBezTo>
                  <a:cubicBezTo>
                    <a:pt x="1523" y="617"/>
                    <a:pt x="1521" y="570"/>
                    <a:pt x="1521" y="524"/>
                  </a:cubicBezTo>
                  <a:close/>
                  <a:moveTo>
                    <a:pt x="958" y="436"/>
                  </a:moveTo>
                  <a:cubicBezTo>
                    <a:pt x="959" y="436"/>
                    <a:pt x="959" y="436"/>
                    <a:pt x="960" y="436"/>
                  </a:cubicBezTo>
                  <a:cubicBezTo>
                    <a:pt x="960" y="427"/>
                    <a:pt x="960" y="418"/>
                    <a:pt x="960" y="409"/>
                  </a:cubicBezTo>
                  <a:cubicBezTo>
                    <a:pt x="963" y="334"/>
                    <a:pt x="1012" y="282"/>
                    <a:pt x="1085" y="282"/>
                  </a:cubicBezTo>
                  <a:cubicBezTo>
                    <a:pt x="1216" y="280"/>
                    <a:pt x="1347" y="281"/>
                    <a:pt x="1478" y="282"/>
                  </a:cubicBezTo>
                  <a:cubicBezTo>
                    <a:pt x="1544" y="282"/>
                    <a:pt x="1588" y="323"/>
                    <a:pt x="1598" y="388"/>
                  </a:cubicBezTo>
                  <a:cubicBezTo>
                    <a:pt x="1600" y="404"/>
                    <a:pt x="1601" y="421"/>
                    <a:pt x="1602" y="437"/>
                  </a:cubicBezTo>
                  <a:cubicBezTo>
                    <a:pt x="1604" y="384"/>
                    <a:pt x="1604" y="331"/>
                    <a:pt x="1604" y="279"/>
                  </a:cubicBezTo>
                  <a:cubicBezTo>
                    <a:pt x="1604" y="265"/>
                    <a:pt x="1605" y="252"/>
                    <a:pt x="1604" y="239"/>
                  </a:cubicBezTo>
                  <a:cubicBezTo>
                    <a:pt x="1603" y="226"/>
                    <a:pt x="1602" y="212"/>
                    <a:pt x="1598" y="199"/>
                  </a:cubicBezTo>
                  <a:cubicBezTo>
                    <a:pt x="1577" y="122"/>
                    <a:pt x="1516" y="77"/>
                    <a:pt x="1434" y="77"/>
                  </a:cubicBezTo>
                  <a:cubicBezTo>
                    <a:pt x="1333" y="76"/>
                    <a:pt x="1233" y="76"/>
                    <a:pt x="1132" y="77"/>
                  </a:cubicBezTo>
                  <a:cubicBezTo>
                    <a:pt x="1098" y="77"/>
                    <a:pt x="1085" y="87"/>
                    <a:pt x="1078" y="120"/>
                  </a:cubicBezTo>
                  <a:cubicBezTo>
                    <a:pt x="1072" y="145"/>
                    <a:pt x="1063" y="154"/>
                    <a:pt x="1038" y="157"/>
                  </a:cubicBezTo>
                  <a:cubicBezTo>
                    <a:pt x="988" y="163"/>
                    <a:pt x="959" y="193"/>
                    <a:pt x="958" y="242"/>
                  </a:cubicBezTo>
                  <a:cubicBezTo>
                    <a:pt x="957" y="307"/>
                    <a:pt x="958" y="372"/>
                    <a:pt x="958" y="436"/>
                  </a:cubicBezTo>
                  <a:close/>
                  <a:moveTo>
                    <a:pt x="1082" y="999"/>
                  </a:moveTo>
                  <a:cubicBezTo>
                    <a:pt x="1081" y="1085"/>
                    <a:pt x="1183" y="1166"/>
                    <a:pt x="1284" y="1164"/>
                  </a:cubicBezTo>
                  <a:cubicBezTo>
                    <a:pt x="1410" y="1160"/>
                    <a:pt x="1483" y="1062"/>
                    <a:pt x="1479" y="999"/>
                  </a:cubicBezTo>
                  <a:cubicBezTo>
                    <a:pt x="1462" y="995"/>
                    <a:pt x="1448" y="986"/>
                    <a:pt x="1445" y="967"/>
                  </a:cubicBezTo>
                  <a:cubicBezTo>
                    <a:pt x="1443" y="951"/>
                    <a:pt x="1443" y="934"/>
                    <a:pt x="1442" y="914"/>
                  </a:cubicBezTo>
                  <a:cubicBezTo>
                    <a:pt x="1333" y="973"/>
                    <a:pt x="1226" y="972"/>
                    <a:pt x="1120" y="913"/>
                  </a:cubicBezTo>
                  <a:cubicBezTo>
                    <a:pt x="1113" y="947"/>
                    <a:pt x="1131" y="988"/>
                    <a:pt x="1082" y="99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7" name="Freeform 22"/>
            <p:cNvSpPr>
              <a:spLocks noEditPoints="1"/>
            </p:cNvSpPr>
            <p:nvPr/>
          </p:nvSpPr>
          <p:spPr bwMode="auto">
            <a:xfrm>
              <a:off x="18548350" y="5480050"/>
              <a:ext cx="766763" cy="768350"/>
            </a:xfrm>
            <a:custGeom>
              <a:avLst/>
              <a:gdLst>
                <a:gd name="T0" fmla="*/ 1 w 235"/>
                <a:gd name="T1" fmla="*/ 119 h 236"/>
                <a:gd name="T2" fmla="*/ 117 w 235"/>
                <a:gd name="T3" fmla="*/ 1 h 236"/>
                <a:gd name="T4" fmla="*/ 235 w 235"/>
                <a:gd name="T5" fmla="*/ 118 h 236"/>
                <a:gd name="T6" fmla="*/ 118 w 235"/>
                <a:gd name="T7" fmla="*/ 236 h 236"/>
                <a:gd name="T8" fmla="*/ 1 w 235"/>
                <a:gd name="T9" fmla="*/ 119 h 236"/>
                <a:gd name="T10" fmla="*/ 117 w 235"/>
                <a:gd name="T11" fmla="*/ 76 h 236"/>
                <a:gd name="T12" fmla="*/ 76 w 235"/>
                <a:gd name="T13" fmla="*/ 119 h 236"/>
                <a:gd name="T14" fmla="*/ 119 w 235"/>
                <a:gd name="T15" fmla="*/ 160 h 236"/>
                <a:gd name="T16" fmla="*/ 160 w 235"/>
                <a:gd name="T17" fmla="*/ 117 h 236"/>
                <a:gd name="T18" fmla="*/ 117 w 235"/>
                <a:gd name="T19" fmla="*/ 7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6">
                  <a:moveTo>
                    <a:pt x="1" y="119"/>
                  </a:moveTo>
                  <a:cubicBezTo>
                    <a:pt x="0" y="54"/>
                    <a:pt x="52" y="1"/>
                    <a:pt x="117" y="1"/>
                  </a:cubicBezTo>
                  <a:cubicBezTo>
                    <a:pt x="182" y="0"/>
                    <a:pt x="235" y="53"/>
                    <a:pt x="235" y="118"/>
                  </a:cubicBezTo>
                  <a:cubicBezTo>
                    <a:pt x="235" y="183"/>
                    <a:pt x="182" y="236"/>
                    <a:pt x="118" y="236"/>
                  </a:cubicBezTo>
                  <a:cubicBezTo>
                    <a:pt x="54" y="236"/>
                    <a:pt x="1" y="183"/>
                    <a:pt x="1" y="119"/>
                  </a:cubicBezTo>
                  <a:close/>
                  <a:moveTo>
                    <a:pt x="117" y="76"/>
                  </a:moveTo>
                  <a:cubicBezTo>
                    <a:pt x="94" y="77"/>
                    <a:pt x="76" y="95"/>
                    <a:pt x="76" y="119"/>
                  </a:cubicBezTo>
                  <a:cubicBezTo>
                    <a:pt x="76" y="142"/>
                    <a:pt x="96" y="161"/>
                    <a:pt x="119" y="160"/>
                  </a:cubicBezTo>
                  <a:cubicBezTo>
                    <a:pt x="142" y="160"/>
                    <a:pt x="160" y="141"/>
                    <a:pt x="160" y="117"/>
                  </a:cubicBezTo>
                  <a:cubicBezTo>
                    <a:pt x="159" y="94"/>
                    <a:pt x="141" y="76"/>
                    <a:pt x="117" y="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grpSp>
      <p:grpSp>
        <p:nvGrpSpPr>
          <p:cNvPr id="8" name="Group 7"/>
          <p:cNvGrpSpPr/>
          <p:nvPr/>
        </p:nvGrpSpPr>
        <p:grpSpPr>
          <a:xfrm>
            <a:off x="809699" y="2836359"/>
            <a:ext cx="661913" cy="595088"/>
            <a:chOff x="5695295" y="1887537"/>
            <a:chExt cx="739644" cy="648796"/>
          </a:xfrm>
        </p:grpSpPr>
        <p:sp>
          <p:nvSpPr>
            <p:cNvPr id="9" name="Freeform 17"/>
            <p:cNvSpPr>
              <a:spLocks/>
            </p:cNvSpPr>
            <p:nvPr/>
          </p:nvSpPr>
          <p:spPr bwMode="auto">
            <a:xfrm>
              <a:off x="5695295" y="1887537"/>
              <a:ext cx="222942" cy="167624"/>
            </a:xfrm>
            <a:custGeom>
              <a:avLst/>
              <a:gdLst>
                <a:gd name="T0" fmla="*/ 1700 w 1871"/>
                <a:gd name="T1" fmla="*/ 0 h 1408"/>
                <a:gd name="T2" fmla="*/ 1733 w 1871"/>
                <a:gd name="T3" fmla="*/ 0 h 1408"/>
                <a:gd name="T4" fmla="*/ 1767 w 1871"/>
                <a:gd name="T5" fmla="*/ 8 h 1408"/>
                <a:gd name="T6" fmla="*/ 1799 w 1871"/>
                <a:gd name="T7" fmla="*/ 23 h 1408"/>
                <a:gd name="T8" fmla="*/ 1827 w 1871"/>
                <a:gd name="T9" fmla="*/ 45 h 1408"/>
                <a:gd name="T10" fmla="*/ 1850 w 1871"/>
                <a:gd name="T11" fmla="*/ 74 h 1408"/>
                <a:gd name="T12" fmla="*/ 1865 w 1871"/>
                <a:gd name="T13" fmla="*/ 104 h 1408"/>
                <a:gd name="T14" fmla="*/ 1871 w 1871"/>
                <a:gd name="T15" fmla="*/ 138 h 1408"/>
                <a:gd name="T16" fmla="*/ 1871 w 1871"/>
                <a:gd name="T17" fmla="*/ 173 h 1408"/>
                <a:gd name="T18" fmla="*/ 1865 w 1871"/>
                <a:gd name="T19" fmla="*/ 205 h 1408"/>
                <a:gd name="T20" fmla="*/ 1850 w 1871"/>
                <a:gd name="T21" fmla="*/ 237 h 1408"/>
                <a:gd name="T22" fmla="*/ 1827 w 1871"/>
                <a:gd name="T23" fmla="*/ 265 h 1408"/>
                <a:gd name="T24" fmla="*/ 728 w 1871"/>
                <a:gd name="T25" fmla="*/ 1361 h 1408"/>
                <a:gd name="T26" fmla="*/ 703 w 1871"/>
                <a:gd name="T27" fmla="*/ 1381 h 1408"/>
                <a:gd name="T28" fmla="*/ 677 w 1871"/>
                <a:gd name="T29" fmla="*/ 1395 h 1408"/>
                <a:gd name="T30" fmla="*/ 647 w 1871"/>
                <a:gd name="T31" fmla="*/ 1404 h 1408"/>
                <a:gd name="T32" fmla="*/ 619 w 1871"/>
                <a:gd name="T33" fmla="*/ 1408 h 1408"/>
                <a:gd name="T34" fmla="*/ 587 w 1871"/>
                <a:gd name="T35" fmla="*/ 1404 h 1408"/>
                <a:gd name="T36" fmla="*/ 558 w 1871"/>
                <a:gd name="T37" fmla="*/ 1395 h 1408"/>
                <a:gd name="T38" fmla="*/ 532 w 1871"/>
                <a:gd name="T39" fmla="*/ 1381 h 1408"/>
                <a:gd name="T40" fmla="*/ 506 w 1871"/>
                <a:gd name="T41" fmla="*/ 1361 h 1408"/>
                <a:gd name="T42" fmla="*/ 45 w 1871"/>
                <a:gd name="T43" fmla="*/ 898 h 1408"/>
                <a:gd name="T44" fmla="*/ 23 w 1871"/>
                <a:gd name="T45" fmla="*/ 870 h 1408"/>
                <a:gd name="T46" fmla="*/ 8 w 1871"/>
                <a:gd name="T47" fmla="*/ 838 h 1408"/>
                <a:gd name="T48" fmla="*/ 0 w 1871"/>
                <a:gd name="T49" fmla="*/ 804 h 1408"/>
                <a:gd name="T50" fmla="*/ 0 w 1871"/>
                <a:gd name="T51" fmla="*/ 770 h 1408"/>
                <a:gd name="T52" fmla="*/ 8 w 1871"/>
                <a:gd name="T53" fmla="*/ 736 h 1408"/>
                <a:gd name="T54" fmla="*/ 23 w 1871"/>
                <a:gd name="T55" fmla="*/ 704 h 1408"/>
                <a:gd name="T56" fmla="*/ 45 w 1871"/>
                <a:gd name="T57" fmla="*/ 676 h 1408"/>
                <a:gd name="T58" fmla="*/ 75 w 1871"/>
                <a:gd name="T59" fmla="*/ 653 h 1408"/>
                <a:gd name="T60" fmla="*/ 105 w 1871"/>
                <a:gd name="T61" fmla="*/ 638 h 1408"/>
                <a:gd name="T62" fmla="*/ 139 w 1871"/>
                <a:gd name="T63" fmla="*/ 631 h 1408"/>
                <a:gd name="T64" fmla="*/ 173 w 1871"/>
                <a:gd name="T65" fmla="*/ 631 h 1408"/>
                <a:gd name="T66" fmla="*/ 207 w 1871"/>
                <a:gd name="T67" fmla="*/ 638 h 1408"/>
                <a:gd name="T68" fmla="*/ 239 w 1871"/>
                <a:gd name="T69" fmla="*/ 653 h 1408"/>
                <a:gd name="T70" fmla="*/ 267 w 1871"/>
                <a:gd name="T71" fmla="*/ 676 h 1408"/>
                <a:gd name="T72" fmla="*/ 617 w 1871"/>
                <a:gd name="T73" fmla="*/ 1028 h 1408"/>
                <a:gd name="T74" fmla="*/ 1606 w 1871"/>
                <a:gd name="T75" fmla="*/ 45 h 1408"/>
                <a:gd name="T76" fmla="*/ 1634 w 1871"/>
                <a:gd name="T77" fmla="*/ 23 h 1408"/>
                <a:gd name="T78" fmla="*/ 1666 w 1871"/>
                <a:gd name="T79" fmla="*/ 8 h 1408"/>
                <a:gd name="T80" fmla="*/ 1700 w 1871"/>
                <a:gd name="T81" fmla="*/ 0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1" h="1408">
                  <a:moveTo>
                    <a:pt x="1700" y="0"/>
                  </a:moveTo>
                  <a:lnTo>
                    <a:pt x="1733" y="0"/>
                  </a:lnTo>
                  <a:lnTo>
                    <a:pt x="1767" y="8"/>
                  </a:lnTo>
                  <a:lnTo>
                    <a:pt x="1799" y="23"/>
                  </a:lnTo>
                  <a:lnTo>
                    <a:pt x="1827" y="45"/>
                  </a:lnTo>
                  <a:lnTo>
                    <a:pt x="1850" y="74"/>
                  </a:lnTo>
                  <a:lnTo>
                    <a:pt x="1865" y="104"/>
                  </a:lnTo>
                  <a:lnTo>
                    <a:pt x="1871" y="138"/>
                  </a:lnTo>
                  <a:lnTo>
                    <a:pt x="1871" y="173"/>
                  </a:lnTo>
                  <a:lnTo>
                    <a:pt x="1865" y="205"/>
                  </a:lnTo>
                  <a:lnTo>
                    <a:pt x="1850" y="237"/>
                  </a:lnTo>
                  <a:lnTo>
                    <a:pt x="1827" y="265"/>
                  </a:lnTo>
                  <a:lnTo>
                    <a:pt x="728" y="1361"/>
                  </a:lnTo>
                  <a:lnTo>
                    <a:pt x="703" y="1381"/>
                  </a:lnTo>
                  <a:lnTo>
                    <a:pt x="677" y="1395"/>
                  </a:lnTo>
                  <a:lnTo>
                    <a:pt x="647" y="1404"/>
                  </a:lnTo>
                  <a:lnTo>
                    <a:pt x="619" y="1408"/>
                  </a:lnTo>
                  <a:lnTo>
                    <a:pt x="587" y="1404"/>
                  </a:lnTo>
                  <a:lnTo>
                    <a:pt x="558" y="1395"/>
                  </a:lnTo>
                  <a:lnTo>
                    <a:pt x="532" y="1381"/>
                  </a:lnTo>
                  <a:lnTo>
                    <a:pt x="506" y="1361"/>
                  </a:lnTo>
                  <a:lnTo>
                    <a:pt x="45" y="898"/>
                  </a:lnTo>
                  <a:lnTo>
                    <a:pt x="23" y="870"/>
                  </a:lnTo>
                  <a:lnTo>
                    <a:pt x="8" y="838"/>
                  </a:lnTo>
                  <a:lnTo>
                    <a:pt x="0" y="804"/>
                  </a:lnTo>
                  <a:lnTo>
                    <a:pt x="0" y="770"/>
                  </a:lnTo>
                  <a:lnTo>
                    <a:pt x="8" y="736"/>
                  </a:lnTo>
                  <a:lnTo>
                    <a:pt x="23" y="704"/>
                  </a:lnTo>
                  <a:lnTo>
                    <a:pt x="45" y="676"/>
                  </a:lnTo>
                  <a:lnTo>
                    <a:pt x="75" y="653"/>
                  </a:lnTo>
                  <a:lnTo>
                    <a:pt x="105" y="638"/>
                  </a:lnTo>
                  <a:lnTo>
                    <a:pt x="139" y="631"/>
                  </a:lnTo>
                  <a:lnTo>
                    <a:pt x="173" y="631"/>
                  </a:lnTo>
                  <a:lnTo>
                    <a:pt x="207" y="638"/>
                  </a:lnTo>
                  <a:lnTo>
                    <a:pt x="239" y="653"/>
                  </a:lnTo>
                  <a:lnTo>
                    <a:pt x="267" y="676"/>
                  </a:lnTo>
                  <a:lnTo>
                    <a:pt x="617" y="1028"/>
                  </a:lnTo>
                  <a:lnTo>
                    <a:pt x="1606" y="45"/>
                  </a:lnTo>
                  <a:lnTo>
                    <a:pt x="1634" y="23"/>
                  </a:lnTo>
                  <a:lnTo>
                    <a:pt x="1666" y="8"/>
                  </a:lnTo>
                  <a:lnTo>
                    <a:pt x="1700" y="0"/>
                  </a:lnTo>
                  <a:close/>
                </a:path>
              </a:pathLst>
            </a:custGeom>
            <a:solidFill>
              <a:schemeClr val="accent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0" name="Freeform 18"/>
            <p:cNvSpPr>
              <a:spLocks noEditPoints="1"/>
            </p:cNvSpPr>
            <p:nvPr/>
          </p:nvSpPr>
          <p:spPr bwMode="auto">
            <a:xfrm>
              <a:off x="5723193" y="2127646"/>
              <a:ext cx="167624" cy="168100"/>
            </a:xfrm>
            <a:custGeom>
              <a:avLst/>
              <a:gdLst>
                <a:gd name="T0" fmla="*/ 639 w 1406"/>
                <a:gd name="T1" fmla="*/ 320 h 1410"/>
                <a:gd name="T2" fmla="*/ 525 w 1406"/>
                <a:gd name="T3" fmla="*/ 358 h 1410"/>
                <a:gd name="T4" fmla="*/ 427 w 1406"/>
                <a:gd name="T5" fmla="*/ 430 h 1410"/>
                <a:gd name="T6" fmla="*/ 357 w 1406"/>
                <a:gd name="T7" fmla="*/ 525 h 1410"/>
                <a:gd name="T8" fmla="*/ 318 w 1406"/>
                <a:gd name="T9" fmla="*/ 642 h 1410"/>
                <a:gd name="T10" fmla="*/ 318 w 1406"/>
                <a:gd name="T11" fmla="*/ 768 h 1410"/>
                <a:gd name="T12" fmla="*/ 357 w 1406"/>
                <a:gd name="T13" fmla="*/ 885 h 1410"/>
                <a:gd name="T14" fmla="*/ 427 w 1406"/>
                <a:gd name="T15" fmla="*/ 981 h 1410"/>
                <a:gd name="T16" fmla="*/ 525 w 1406"/>
                <a:gd name="T17" fmla="*/ 1052 h 1410"/>
                <a:gd name="T18" fmla="*/ 639 w 1406"/>
                <a:gd name="T19" fmla="*/ 1090 h 1410"/>
                <a:gd name="T20" fmla="*/ 767 w 1406"/>
                <a:gd name="T21" fmla="*/ 1090 h 1410"/>
                <a:gd name="T22" fmla="*/ 882 w 1406"/>
                <a:gd name="T23" fmla="*/ 1052 h 1410"/>
                <a:gd name="T24" fmla="*/ 980 w 1406"/>
                <a:gd name="T25" fmla="*/ 981 h 1410"/>
                <a:gd name="T26" fmla="*/ 1049 w 1406"/>
                <a:gd name="T27" fmla="*/ 885 h 1410"/>
                <a:gd name="T28" fmla="*/ 1089 w 1406"/>
                <a:gd name="T29" fmla="*/ 768 h 1410"/>
                <a:gd name="T30" fmla="*/ 1089 w 1406"/>
                <a:gd name="T31" fmla="*/ 642 h 1410"/>
                <a:gd name="T32" fmla="*/ 1049 w 1406"/>
                <a:gd name="T33" fmla="*/ 525 h 1410"/>
                <a:gd name="T34" fmla="*/ 980 w 1406"/>
                <a:gd name="T35" fmla="*/ 430 h 1410"/>
                <a:gd name="T36" fmla="*/ 882 w 1406"/>
                <a:gd name="T37" fmla="*/ 358 h 1410"/>
                <a:gd name="T38" fmla="*/ 767 w 1406"/>
                <a:gd name="T39" fmla="*/ 320 h 1410"/>
                <a:gd name="T40" fmla="*/ 703 w 1406"/>
                <a:gd name="T41" fmla="*/ 0 h 1410"/>
                <a:gd name="T42" fmla="*/ 876 w 1406"/>
                <a:gd name="T43" fmla="*/ 23 h 1410"/>
                <a:gd name="T44" fmla="*/ 1034 w 1406"/>
                <a:gd name="T45" fmla="*/ 83 h 1410"/>
                <a:gd name="T46" fmla="*/ 1169 w 1406"/>
                <a:gd name="T47" fmla="*/ 179 h 1410"/>
                <a:gd name="T48" fmla="*/ 1280 w 1406"/>
                <a:gd name="T49" fmla="*/ 303 h 1410"/>
                <a:gd name="T50" fmla="*/ 1359 w 1406"/>
                <a:gd name="T51" fmla="*/ 452 h 1410"/>
                <a:gd name="T52" fmla="*/ 1401 w 1406"/>
                <a:gd name="T53" fmla="*/ 618 h 1410"/>
                <a:gd name="T54" fmla="*/ 1401 w 1406"/>
                <a:gd name="T55" fmla="*/ 793 h 1410"/>
                <a:gd name="T56" fmla="*/ 1359 w 1406"/>
                <a:gd name="T57" fmla="*/ 960 h 1410"/>
                <a:gd name="T58" fmla="*/ 1280 w 1406"/>
                <a:gd name="T59" fmla="*/ 1107 h 1410"/>
                <a:gd name="T60" fmla="*/ 1169 w 1406"/>
                <a:gd name="T61" fmla="*/ 1231 h 1410"/>
                <a:gd name="T62" fmla="*/ 1034 w 1406"/>
                <a:gd name="T63" fmla="*/ 1327 h 1410"/>
                <a:gd name="T64" fmla="*/ 876 w 1406"/>
                <a:gd name="T65" fmla="*/ 1387 h 1410"/>
                <a:gd name="T66" fmla="*/ 703 w 1406"/>
                <a:gd name="T67" fmla="*/ 1410 h 1410"/>
                <a:gd name="T68" fmla="*/ 530 w 1406"/>
                <a:gd name="T69" fmla="*/ 1387 h 1410"/>
                <a:gd name="T70" fmla="*/ 372 w 1406"/>
                <a:gd name="T71" fmla="*/ 1327 h 1410"/>
                <a:gd name="T72" fmla="*/ 237 w 1406"/>
                <a:gd name="T73" fmla="*/ 1231 h 1410"/>
                <a:gd name="T74" fmla="*/ 126 w 1406"/>
                <a:gd name="T75" fmla="*/ 1107 h 1410"/>
                <a:gd name="T76" fmla="*/ 47 w 1406"/>
                <a:gd name="T77" fmla="*/ 960 h 1410"/>
                <a:gd name="T78" fmla="*/ 6 w 1406"/>
                <a:gd name="T79" fmla="*/ 793 h 1410"/>
                <a:gd name="T80" fmla="*/ 6 w 1406"/>
                <a:gd name="T81" fmla="*/ 618 h 1410"/>
                <a:gd name="T82" fmla="*/ 47 w 1406"/>
                <a:gd name="T83" fmla="*/ 452 h 1410"/>
                <a:gd name="T84" fmla="*/ 126 w 1406"/>
                <a:gd name="T85" fmla="*/ 303 h 1410"/>
                <a:gd name="T86" fmla="*/ 237 w 1406"/>
                <a:gd name="T87" fmla="*/ 179 h 1410"/>
                <a:gd name="T88" fmla="*/ 372 w 1406"/>
                <a:gd name="T89" fmla="*/ 83 h 1410"/>
                <a:gd name="T90" fmla="*/ 530 w 1406"/>
                <a:gd name="T91" fmla="*/ 23 h 1410"/>
                <a:gd name="T92" fmla="*/ 703 w 1406"/>
                <a:gd name="T93" fmla="*/ 0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6" h="1410">
                  <a:moveTo>
                    <a:pt x="703" y="315"/>
                  </a:moveTo>
                  <a:lnTo>
                    <a:pt x="639" y="320"/>
                  </a:lnTo>
                  <a:lnTo>
                    <a:pt x="581" y="335"/>
                  </a:lnTo>
                  <a:lnTo>
                    <a:pt x="525" y="358"/>
                  </a:lnTo>
                  <a:lnTo>
                    <a:pt x="474" y="390"/>
                  </a:lnTo>
                  <a:lnTo>
                    <a:pt x="427" y="430"/>
                  </a:lnTo>
                  <a:lnTo>
                    <a:pt x="389" y="475"/>
                  </a:lnTo>
                  <a:lnTo>
                    <a:pt x="357" y="525"/>
                  </a:lnTo>
                  <a:lnTo>
                    <a:pt x="333" y="582"/>
                  </a:lnTo>
                  <a:lnTo>
                    <a:pt x="318" y="642"/>
                  </a:lnTo>
                  <a:lnTo>
                    <a:pt x="314" y="706"/>
                  </a:lnTo>
                  <a:lnTo>
                    <a:pt x="318" y="768"/>
                  </a:lnTo>
                  <a:lnTo>
                    <a:pt x="333" y="828"/>
                  </a:lnTo>
                  <a:lnTo>
                    <a:pt x="357" y="885"/>
                  </a:lnTo>
                  <a:lnTo>
                    <a:pt x="389" y="936"/>
                  </a:lnTo>
                  <a:lnTo>
                    <a:pt x="427" y="981"/>
                  </a:lnTo>
                  <a:lnTo>
                    <a:pt x="474" y="1020"/>
                  </a:lnTo>
                  <a:lnTo>
                    <a:pt x="525" y="1052"/>
                  </a:lnTo>
                  <a:lnTo>
                    <a:pt x="581" y="1077"/>
                  </a:lnTo>
                  <a:lnTo>
                    <a:pt x="639" y="1090"/>
                  </a:lnTo>
                  <a:lnTo>
                    <a:pt x="703" y="1096"/>
                  </a:lnTo>
                  <a:lnTo>
                    <a:pt x="767" y="1090"/>
                  </a:lnTo>
                  <a:lnTo>
                    <a:pt x="827" y="1077"/>
                  </a:lnTo>
                  <a:lnTo>
                    <a:pt x="882" y="1052"/>
                  </a:lnTo>
                  <a:lnTo>
                    <a:pt x="933" y="1020"/>
                  </a:lnTo>
                  <a:lnTo>
                    <a:pt x="980" y="981"/>
                  </a:lnTo>
                  <a:lnTo>
                    <a:pt x="1017" y="936"/>
                  </a:lnTo>
                  <a:lnTo>
                    <a:pt x="1049" y="885"/>
                  </a:lnTo>
                  <a:lnTo>
                    <a:pt x="1074" y="828"/>
                  </a:lnTo>
                  <a:lnTo>
                    <a:pt x="1089" y="768"/>
                  </a:lnTo>
                  <a:lnTo>
                    <a:pt x="1094" y="706"/>
                  </a:lnTo>
                  <a:lnTo>
                    <a:pt x="1089" y="642"/>
                  </a:lnTo>
                  <a:lnTo>
                    <a:pt x="1074" y="582"/>
                  </a:lnTo>
                  <a:lnTo>
                    <a:pt x="1049" y="525"/>
                  </a:lnTo>
                  <a:lnTo>
                    <a:pt x="1017" y="475"/>
                  </a:lnTo>
                  <a:lnTo>
                    <a:pt x="980" y="430"/>
                  </a:lnTo>
                  <a:lnTo>
                    <a:pt x="933" y="390"/>
                  </a:lnTo>
                  <a:lnTo>
                    <a:pt x="882" y="358"/>
                  </a:lnTo>
                  <a:lnTo>
                    <a:pt x="827" y="335"/>
                  </a:lnTo>
                  <a:lnTo>
                    <a:pt x="767" y="320"/>
                  </a:lnTo>
                  <a:lnTo>
                    <a:pt x="703" y="315"/>
                  </a:lnTo>
                  <a:close/>
                  <a:moveTo>
                    <a:pt x="703" y="0"/>
                  </a:moveTo>
                  <a:lnTo>
                    <a:pt x="792" y="6"/>
                  </a:lnTo>
                  <a:lnTo>
                    <a:pt x="876" y="23"/>
                  </a:lnTo>
                  <a:lnTo>
                    <a:pt x="957" y="49"/>
                  </a:lnTo>
                  <a:lnTo>
                    <a:pt x="1034" y="83"/>
                  </a:lnTo>
                  <a:lnTo>
                    <a:pt x="1104" y="128"/>
                  </a:lnTo>
                  <a:lnTo>
                    <a:pt x="1169" y="179"/>
                  </a:lnTo>
                  <a:lnTo>
                    <a:pt x="1228" y="238"/>
                  </a:lnTo>
                  <a:lnTo>
                    <a:pt x="1280" y="303"/>
                  </a:lnTo>
                  <a:lnTo>
                    <a:pt x="1324" y="375"/>
                  </a:lnTo>
                  <a:lnTo>
                    <a:pt x="1359" y="452"/>
                  </a:lnTo>
                  <a:lnTo>
                    <a:pt x="1386" y="533"/>
                  </a:lnTo>
                  <a:lnTo>
                    <a:pt x="1401" y="618"/>
                  </a:lnTo>
                  <a:lnTo>
                    <a:pt x="1406" y="706"/>
                  </a:lnTo>
                  <a:lnTo>
                    <a:pt x="1401" y="793"/>
                  </a:lnTo>
                  <a:lnTo>
                    <a:pt x="1386" y="879"/>
                  </a:lnTo>
                  <a:lnTo>
                    <a:pt x="1359" y="960"/>
                  </a:lnTo>
                  <a:lnTo>
                    <a:pt x="1324" y="1035"/>
                  </a:lnTo>
                  <a:lnTo>
                    <a:pt x="1280" y="1107"/>
                  </a:lnTo>
                  <a:lnTo>
                    <a:pt x="1230" y="1173"/>
                  </a:lnTo>
                  <a:lnTo>
                    <a:pt x="1169" y="1231"/>
                  </a:lnTo>
                  <a:lnTo>
                    <a:pt x="1106" y="1284"/>
                  </a:lnTo>
                  <a:lnTo>
                    <a:pt x="1034" y="1327"/>
                  </a:lnTo>
                  <a:lnTo>
                    <a:pt x="957" y="1363"/>
                  </a:lnTo>
                  <a:lnTo>
                    <a:pt x="876" y="1387"/>
                  </a:lnTo>
                  <a:lnTo>
                    <a:pt x="792" y="1404"/>
                  </a:lnTo>
                  <a:lnTo>
                    <a:pt x="703" y="1410"/>
                  </a:lnTo>
                  <a:lnTo>
                    <a:pt x="615" y="1404"/>
                  </a:lnTo>
                  <a:lnTo>
                    <a:pt x="530" y="1387"/>
                  </a:lnTo>
                  <a:lnTo>
                    <a:pt x="449" y="1363"/>
                  </a:lnTo>
                  <a:lnTo>
                    <a:pt x="372" y="1327"/>
                  </a:lnTo>
                  <a:lnTo>
                    <a:pt x="301" y="1284"/>
                  </a:lnTo>
                  <a:lnTo>
                    <a:pt x="237" y="1231"/>
                  </a:lnTo>
                  <a:lnTo>
                    <a:pt x="177" y="1173"/>
                  </a:lnTo>
                  <a:lnTo>
                    <a:pt x="126" y="1107"/>
                  </a:lnTo>
                  <a:lnTo>
                    <a:pt x="83" y="1035"/>
                  </a:lnTo>
                  <a:lnTo>
                    <a:pt x="47" y="960"/>
                  </a:lnTo>
                  <a:lnTo>
                    <a:pt x="21" y="879"/>
                  </a:lnTo>
                  <a:lnTo>
                    <a:pt x="6" y="793"/>
                  </a:lnTo>
                  <a:lnTo>
                    <a:pt x="0" y="706"/>
                  </a:lnTo>
                  <a:lnTo>
                    <a:pt x="6" y="618"/>
                  </a:lnTo>
                  <a:lnTo>
                    <a:pt x="21" y="533"/>
                  </a:lnTo>
                  <a:lnTo>
                    <a:pt x="47" y="452"/>
                  </a:lnTo>
                  <a:lnTo>
                    <a:pt x="83" y="375"/>
                  </a:lnTo>
                  <a:lnTo>
                    <a:pt x="126" y="303"/>
                  </a:lnTo>
                  <a:lnTo>
                    <a:pt x="177" y="238"/>
                  </a:lnTo>
                  <a:lnTo>
                    <a:pt x="237" y="179"/>
                  </a:lnTo>
                  <a:lnTo>
                    <a:pt x="301" y="128"/>
                  </a:lnTo>
                  <a:lnTo>
                    <a:pt x="372" y="83"/>
                  </a:lnTo>
                  <a:lnTo>
                    <a:pt x="449" y="49"/>
                  </a:lnTo>
                  <a:lnTo>
                    <a:pt x="530" y="23"/>
                  </a:lnTo>
                  <a:lnTo>
                    <a:pt x="615" y="6"/>
                  </a:lnTo>
                  <a:lnTo>
                    <a:pt x="703" y="0"/>
                  </a:lnTo>
                  <a:close/>
                </a:path>
              </a:pathLst>
            </a:custGeom>
            <a:solidFill>
              <a:schemeClr val="accent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 name="Freeform 19"/>
            <p:cNvSpPr>
              <a:spLocks noEditPoints="1"/>
            </p:cNvSpPr>
            <p:nvPr/>
          </p:nvSpPr>
          <p:spPr bwMode="auto">
            <a:xfrm>
              <a:off x="5723193" y="2368471"/>
              <a:ext cx="167624" cy="167862"/>
            </a:xfrm>
            <a:custGeom>
              <a:avLst/>
              <a:gdLst>
                <a:gd name="T0" fmla="*/ 639 w 1406"/>
                <a:gd name="T1" fmla="*/ 318 h 1409"/>
                <a:gd name="T2" fmla="*/ 525 w 1406"/>
                <a:gd name="T3" fmla="*/ 357 h 1409"/>
                <a:gd name="T4" fmla="*/ 427 w 1406"/>
                <a:gd name="T5" fmla="*/ 427 h 1409"/>
                <a:gd name="T6" fmla="*/ 357 w 1406"/>
                <a:gd name="T7" fmla="*/ 525 h 1409"/>
                <a:gd name="T8" fmla="*/ 318 w 1406"/>
                <a:gd name="T9" fmla="*/ 639 h 1409"/>
                <a:gd name="T10" fmla="*/ 318 w 1406"/>
                <a:gd name="T11" fmla="*/ 767 h 1409"/>
                <a:gd name="T12" fmla="*/ 357 w 1406"/>
                <a:gd name="T13" fmla="*/ 882 h 1409"/>
                <a:gd name="T14" fmla="*/ 427 w 1406"/>
                <a:gd name="T15" fmla="*/ 980 h 1409"/>
                <a:gd name="T16" fmla="*/ 525 w 1406"/>
                <a:gd name="T17" fmla="*/ 1050 h 1409"/>
                <a:gd name="T18" fmla="*/ 639 w 1406"/>
                <a:gd name="T19" fmla="*/ 1089 h 1409"/>
                <a:gd name="T20" fmla="*/ 767 w 1406"/>
                <a:gd name="T21" fmla="*/ 1089 h 1409"/>
                <a:gd name="T22" fmla="*/ 882 w 1406"/>
                <a:gd name="T23" fmla="*/ 1050 h 1409"/>
                <a:gd name="T24" fmla="*/ 978 w 1406"/>
                <a:gd name="T25" fmla="*/ 980 h 1409"/>
                <a:gd name="T26" fmla="*/ 1049 w 1406"/>
                <a:gd name="T27" fmla="*/ 884 h 1409"/>
                <a:gd name="T28" fmla="*/ 1089 w 1406"/>
                <a:gd name="T29" fmla="*/ 767 h 1409"/>
                <a:gd name="T30" fmla="*/ 1089 w 1406"/>
                <a:gd name="T31" fmla="*/ 639 h 1409"/>
                <a:gd name="T32" fmla="*/ 1049 w 1406"/>
                <a:gd name="T33" fmla="*/ 525 h 1409"/>
                <a:gd name="T34" fmla="*/ 980 w 1406"/>
                <a:gd name="T35" fmla="*/ 427 h 1409"/>
                <a:gd name="T36" fmla="*/ 882 w 1406"/>
                <a:gd name="T37" fmla="*/ 357 h 1409"/>
                <a:gd name="T38" fmla="*/ 767 w 1406"/>
                <a:gd name="T39" fmla="*/ 318 h 1409"/>
                <a:gd name="T40" fmla="*/ 703 w 1406"/>
                <a:gd name="T41" fmla="*/ 0 h 1409"/>
                <a:gd name="T42" fmla="*/ 876 w 1406"/>
                <a:gd name="T43" fmla="*/ 22 h 1409"/>
                <a:gd name="T44" fmla="*/ 1034 w 1406"/>
                <a:gd name="T45" fmla="*/ 82 h 1409"/>
                <a:gd name="T46" fmla="*/ 1169 w 1406"/>
                <a:gd name="T47" fmla="*/ 178 h 1409"/>
                <a:gd name="T48" fmla="*/ 1280 w 1406"/>
                <a:gd name="T49" fmla="*/ 303 h 1409"/>
                <a:gd name="T50" fmla="*/ 1359 w 1406"/>
                <a:gd name="T51" fmla="*/ 449 h 1409"/>
                <a:gd name="T52" fmla="*/ 1401 w 1406"/>
                <a:gd name="T53" fmla="*/ 617 h 1409"/>
                <a:gd name="T54" fmla="*/ 1401 w 1406"/>
                <a:gd name="T55" fmla="*/ 792 h 1409"/>
                <a:gd name="T56" fmla="*/ 1359 w 1406"/>
                <a:gd name="T57" fmla="*/ 959 h 1409"/>
                <a:gd name="T58" fmla="*/ 1280 w 1406"/>
                <a:gd name="T59" fmla="*/ 1106 h 1409"/>
                <a:gd name="T60" fmla="*/ 1169 w 1406"/>
                <a:gd name="T61" fmla="*/ 1230 h 1409"/>
                <a:gd name="T62" fmla="*/ 1034 w 1406"/>
                <a:gd name="T63" fmla="*/ 1326 h 1409"/>
                <a:gd name="T64" fmla="*/ 876 w 1406"/>
                <a:gd name="T65" fmla="*/ 1386 h 1409"/>
                <a:gd name="T66" fmla="*/ 703 w 1406"/>
                <a:gd name="T67" fmla="*/ 1409 h 1409"/>
                <a:gd name="T68" fmla="*/ 530 w 1406"/>
                <a:gd name="T69" fmla="*/ 1386 h 1409"/>
                <a:gd name="T70" fmla="*/ 372 w 1406"/>
                <a:gd name="T71" fmla="*/ 1326 h 1409"/>
                <a:gd name="T72" fmla="*/ 237 w 1406"/>
                <a:gd name="T73" fmla="*/ 1230 h 1409"/>
                <a:gd name="T74" fmla="*/ 126 w 1406"/>
                <a:gd name="T75" fmla="*/ 1106 h 1409"/>
                <a:gd name="T76" fmla="*/ 47 w 1406"/>
                <a:gd name="T77" fmla="*/ 959 h 1409"/>
                <a:gd name="T78" fmla="*/ 6 w 1406"/>
                <a:gd name="T79" fmla="*/ 792 h 1409"/>
                <a:gd name="T80" fmla="*/ 6 w 1406"/>
                <a:gd name="T81" fmla="*/ 617 h 1409"/>
                <a:gd name="T82" fmla="*/ 47 w 1406"/>
                <a:gd name="T83" fmla="*/ 451 h 1409"/>
                <a:gd name="T84" fmla="*/ 126 w 1406"/>
                <a:gd name="T85" fmla="*/ 303 h 1409"/>
                <a:gd name="T86" fmla="*/ 237 w 1406"/>
                <a:gd name="T87" fmla="*/ 178 h 1409"/>
                <a:gd name="T88" fmla="*/ 372 w 1406"/>
                <a:gd name="T89" fmla="*/ 82 h 1409"/>
                <a:gd name="T90" fmla="*/ 530 w 1406"/>
                <a:gd name="T91" fmla="*/ 22 h 1409"/>
                <a:gd name="T92" fmla="*/ 703 w 1406"/>
                <a:gd name="T93" fmla="*/ 0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6" h="1409">
                  <a:moveTo>
                    <a:pt x="703" y="312"/>
                  </a:moveTo>
                  <a:lnTo>
                    <a:pt x="639" y="318"/>
                  </a:lnTo>
                  <a:lnTo>
                    <a:pt x="581" y="333"/>
                  </a:lnTo>
                  <a:lnTo>
                    <a:pt x="525" y="357"/>
                  </a:lnTo>
                  <a:lnTo>
                    <a:pt x="474" y="389"/>
                  </a:lnTo>
                  <a:lnTo>
                    <a:pt x="427" y="427"/>
                  </a:lnTo>
                  <a:lnTo>
                    <a:pt x="389" y="474"/>
                  </a:lnTo>
                  <a:lnTo>
                    <a:pt x="357" y="525"/>
                  </a:lnTo>
                  <a:lnTo>
                    <a:pt x="333" y="579"/>
                  </a:lnTo>
                  <a:lnTo>
                    <a:pt x="318" y="639"/>
                  </a:lnTo>
                  <a:lnTo>
                    <a:pt x="314" y="703"/>
                  </a:lnTo>
                  <a:lnTo>
                    <a:pt x="318" y="767"/>
                  </a:lnTo>
                  <a:lnTo>
                    <a:pt x="333" y="826"/>
                  </a:lnTo>
                  <a:lnTo>
                    <a:pt x="357" y="882"/>
                  </a:lnTo>
                  <a:lnTo>
                    <a:pt x="389" y="933"/>
                  </a:lnTo>
                  <a:lnTo>
                    <a:pt x="427" y="980"/>
                  </a:lnTo>
                  <a:lnTo>
                    <a:pt x="474" y="1018"/>
                  </a:lnTo>
                  <a:lnTo>
                    <a:pt x="525" y="1050"/>
                  </a:lnTo>
                  <a:lnTo>
                    <a:pt x="581" y="1074"/>
                  </a:lnTo>
                  <a:lnTo>
                    <a:pt x="639" y="1089"/>
                  </a:lnTo>
                  <a:lnTo>
                    <a:pt x="703" y="1093"/>
                  </a:lnTo>
                  <a:lnTo>
                    <a:pt x="767" y="1089"/>
                  </a:lnTo>
                  <a:lnTo>
                    <a:pt x="825" y="1074"/>
                  </a:lnTo>
                  <a:lnTo>
                    <a:pt x="882" y="1050"/>
                  </a:lnTo>
                  <a:lnTo>
                    <a:pt x="933" y="1019"/>
                  </a:lnTo>
                  <a:lnTo>
                    <a:pt x="978" y="980"/>
                  </a:lnTo>
                  <a:lnTo>
                    <a:pt x="1017" y="935"/>
                  </a:lnTo>
                  <a:lnTo>
                    <a:pt x="1049" y="884"/>
                  </a:lnTo>
                  <a:lnTo>
                    <a:pt x="1074" y="827"/>
                  </a:lnTo>
                  <a:lnTo>
                    <a:pt x="1089" y="767"/>
                  </a:lnTo>
                  <a:lnTo>
                    <a:pt x="1094" y="703"/>
                  </a:lnTo>
                  <a:lnTo>
                    <a:pt x="1089" y="639"/>
                  </a:lnTo>
                  <a:lnTo>
                    <a:pt x="1074" y="579"/>
                  </a:lnTo>
                  <a:lnTo>
                    <a:pt x="1049" y="525"/>
                  </a:lnTo>
                  <a:lnTo>
                    <a:pt x="1017" y="474"/>
                  </a:lnTo>
                  <a:lnTo>
                    <a:pt x="980" y="427"/>
                  </a:lnTo>
                  <a:lnTo>
                    <a:pt x="933" y="389"/>
                  </a:lnTo>
                  <a:lnTo>
                    <a:pt x="882" y="357"/>
                  </a:lnTo>
                  <a:lnTo>
                    <a:pt x="827" y="333"/>
                  </a:lnTo>
                  <a:lnTo>
                    <a:pt x="767" y="318"/>
                  </a:lnTo>
                  <a:lnTo>
                    <a:pt x="703" y="312"/>
                  </a:lnTo>
                  <a:close/>
                  <a:moveTo>
                    <a:pt x="703" y="0"/>
                  </a:moveTo>
                  <a:lnTo>
                    <a:pt x="792" y="5"/>
                  </a:lnTo>
                  <a:lnTo>
                    <a:pt x="876" y="22"/>
                  </a:lnTo>
                  <a:lnTo>
                    <a:pt x="957" y="48"/>
                  </a:lnTo>
                  <a:lnTo>
                    <a:pt x="1034" y="82"/>
                  </a:lnTo>
                  <a:lnTo>
                    <a:pt x="1104" y="126"/>
                  </a:lnTo>
                  <a:lnTo>
                    <a:pt x="1169" y="178"/>
                  </a:lnTo>
                  <a:lnTo>
                    <a:pt x="1228" y="237"/>
                  </a:lnTo>
                  <a:lnTo>
                    <a:pt x="1280" y="303"/>
                  </a:lnTo>
                  <a:lnTo>
                    <a:pt x="1324" y="374"/>
                  </a:lnTo>
                  <a:lnTo>
                    <a:pt x="1359" y="449"/>
                  </a:lnTo>
                  <a:lnTo>
                    <a:pt x="1386" y="530"/>
                  </a:lnTo>
                  <a:lnTo>
                    <a:pt x="1401" y="617"/>
                  </a:lnTo>
                  <a:lnTo>
                    <a:pt x="1406" y="705"/>
                  </a:lnTo>
                  <a:lnTo>
                    <a:pt x="1401" y="792"/>
                  </a:lnTo>
                  <a:lnTo>
                    <a:pt x="1386" y="878"/>
                  </a:lnTo>
                  <a:lnTo>
                    <a:pt x="1359" y="959"/>
                  </a:lnTo>
                  <a:lnTo>
                    <a:pt x="1324" y="1034"/>
                  </a:lnTo>
                  <a:lnTo>
                    <a:pt x="1280" y="1106"/>
                  </a:lnTo>
                  <a:lnTo>
                    <a:pt x="1230" y="1172"/>
                  </a:lnTo>
                  <a:lnTo>
                    <a:pt x="1169" y="1230"/>
                  </a:lnTo>
                  <a:lnTo>
                    <a:pt x="1106" y="1283"/>
                  </a:lnTo>
                  <a:lnTo>
                    <a:pt x="1034" y="1326"/>
                  </a:lnTo>
                  <a:lnTo>
                    <a:pt x="957" y="1362"/>
                  </a:lnTo>
                  <a:lnTo>
                    <a:pt x="876" y="1386"/>
                  </a:lnTo>
                  <a:lnTo>
                    <a:pt x="792" y="1403"/>
                  </a:lnTo>
                  <a:lnTo>
                    <a:pt x="703" y="1409"/>
                  </a:lnTo>
                  <a:lnTo>
                    <a:pt x="615" y="1403"/>
                  </a:lnTo>
                  <a:lnTo>
                    <a:pt x="530" y="1386"/>
                  </a:lnTo>
                  <a:lnTo>
                    <a:pt x="449" y="1362"/>
                  </a:lnTo>
                  <a:lnTo>
                    <a:pt x="372" y="1326"/>
                  </a:lnTo>
                  <a:lnTo>
                    <a:pt x="301" y="1283"/>
                  </a:lnTo>
                  <a:lnTo>
                    <a:pt x="237" y="1230"/>
                  </a:lnTo>
                  <a:lnTo>
                    <a:pt x="177" y="1172"/>
                  </a:lnTo>
                  <a:lnTo>
                    <a:pt x="126" y="1106"/>
                  </a:lnTo>
                  <a:lnTo>
                    <a:pt x="83" y="1034"/>
                  </a:lnTo>
                  <a:lnTo>
                    <a:pt x="47" y="959"/>
                  </a:lnTo>
                  <a:lnTo>
                    <a:pt x="21" y="878"/>
                  </a:lnTo>
                  <a:lnTo>
                    <a:pt x="6" y="792"/>
                  </a:lnTo>
                  <a:lnTo>
                    <a:pt x="0" y="705"/>
                  </a:lnTo>
                  <a:lnTo>
                    <a:pt x="6" y="617"/>
                  </a:lnTo>
                  <a:lnTo>
                    <a:pt x="21" y="532"/>
                  </a:lnTo>
                  <a:lnTo>
                    <a:pt x="47" y="451"/>
                  </a:lnTo>
                  <a:lnTo>
                    <a:pt x="83" y="374"/>
                  </a:lnTo>
                  <a:lnTo>
                    <a:pt x="126" y="303"/>
                  </a:lnTo>
                  <a:lnTo>
                    <a:pt x="177" y="237"/>
                  </a:lnTo>
                  <a:lnTo>
                    <a:pt x="237" y="178"/>
                  </a:lnTo>
                  <a:lnTo>
                    <a:pt x="301" y="128"/>
                  </a:lnTo>
                  <a:lnTo>
                    <a:pt x="372" y="82"/>
                  </a:lnTo>
                  <a:lnTo>
                    <a:pt x="449" y="48"/>
                  </a:lnTo>
                  <a:lnTo>
                    <a:pt x="530" y="22"/>
                  </a:lnTo>
                  <a:lnTo>
                    <a:pt x="615" y="5"/>
                  </a:lnTo>
                  <a:lnTo>
                    <a:pt x="703" y="0"/>
                  </a:lnTo>
                  <a:close/>
                </a:path>
              </a:pathLst>
            </a:custGeom>
            <a:solidFill>
              <a:schemeClr val="accent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2" name="Freeform 20"/>
            <p:cNvSpPr>
              <a:spLocks/>
            </p:cNvSpPr>
            <p:nvPr/>
          </p:nvSpPr>
          <p:spPr bwMode="auto">
            <a:xfrm>
              <a:off x="5964733" y="2157213"/>
              <a:ext cx="469967" cy="37674"/>
            </a:xfrm>
            <a:custGeom>
              <a:avLst/>
              <a:gdLst>
                <a:gd name="T0" fmla="*/ 158 w 3942"/>
                <a:gd name="T1" fmla="*/ 0 h 314"/>
                <a:gd name="T2" fmla="*/ 3786 w 3942"/>
                <a:gd name="T3" fmla="*/ 0 h 314"/>
                <a:gd name="T4" fmla="*/ 3827 w 3942"/>
                <a:gd name="T5" fmla="*/ 6 h 314"/>
                <a:gd name="T6" fmla="*/ 3865 w 3942"/>
                <a:gd name="T7" fmla="*/ 21 h 314"/>
                <a:gd name="T8" fmla="*/ 3897 w 3942"/>
                <a:gd name="T9" fmla="*/ 45 h 314"/>
                <a:gd name="T10" fmla="*/ 3921 w 3942"/>
                <a:gd name="T11" fmla="*/ 77 h 314"/>
                <a:gd name="T12" fmla="*/ 3936 w 3942"/>
                <a:gd name="T13" fmla="*/ 115 h 314"/>
                <a:gd name="T14" fmla="*/ 3942 w 3942"/>
                <a:gd name="T15" fmla="*/ 156 h 314"/>
                <a:gd name="T16" fmla="*/ 3936 w 3942"/>
                <a:gd name="T17" fmla="*/ 199 h 314"/>
                <a:gd name="T18" fmla="*/ 3921 w 3942"/>
                <a:gd name="T19" fmla="*/ 237 h 314"/>
                <a:gd name="T20" fmla="*/ 3897 w 3942"/>
                <a:gd name="T21" fmla="*/ 269 h 314"/>
                <a:gd name="T22" fmla="*/ 3865 w 3942"/>
                <a:gd name="T23" fmla="*/ 293 h 314"/>
                <a:gd name="T24" fmla="*/ 3827 w 3942"/>
                <a:gd name="T25" fmla="*/ 308 h 314"/>
                <a:gd name="T26" fmla="*/ 3786 w 3942"/>
                <a:gd name="T27" fmla="*/ 314 h 314"/>
                <a:gd name="T28" fmla="*/ 158 w 3942"/>
                <a:gd name="T29" fmla="*/ 314 h 314"/>
                <a:gd name="T30" fmla="*/ 116 w 3942"/>
                <a:gd name="T31" fmla="*/ 308 h 314"/>
                <a:gd name="T32" fmla="*/ 79 w 3942"/>
                <a:gd name="T33" fmla="*/ 293 h 314"/>
                <a:gd name="T34" fmla="*/ 47 w 3942"/>
                <a:gd name="T35" fmla="*/ 269 h 314"/>
                <a:gd name="T36" fmla="*/ 22 w 3942"/>
                <a:gd name="T37" fmla="*/ 237 h 314"/>
                <a:gd name="T38" fmla="*/ 5 w 3942"/>
                <a:gd name="T39" fmla="*/ 199 h 314"/>
                <a:gd name="T40" fmla="*/ 0 w 3942"/>
                <a:gd name="T41" fmla="*/ 156 h 314"/>
                <a:gd name="T42" fmla="*/ 5 w 3942"/>
                <a:gd name="T43" fmla="*/ 115 h 314"/>
                <a:gd name="T44" fmla="*/ 22 w 3942"/>
                <a:gd name="T45" fmla="*/ 77 h 314"/>
                <a:gd name="T46" fmla="*/ 47 w 3942"/>
                <a:gd name="T47" fmla="*/ 45 h 314"/>
                <a:gd name="T48" fmla="*/ 79 w 3942"/>
                <a:gd name="T49" fmla="*/ 21 h 314"/>
                <a:gd name="T50" fmla="*/ 116 w 3942"/>
                <a:gd name="T51" fmla="*/ 6 h 314"/>
                <a:gd name="T52" fmla="*/ 158 w 3942"/>
                <a:gd name="T53"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42" h="314">
                  <a:moveTo>
                    <a:pt x="158" y="0"/>
                  </a:moveTo>
                  <a:lnTo>
                    <a:pt x="3786" y="0"/>
                  </a:lnTo>
                  <a:lnTo>
                    <a:pt x="3827" y="6"/>
                  </a:lnTo>
                  <a:lnTo>
                    <a:pt x="3865" y="21"/>
                  </a:lnTo>
                  <a:lnTo>
                    <a:pt x="3897" y="45"/>
                  </a:lnTo>
                  <a:lnTo>
                    <a:pt x="3921" y="77"/>
                  </a:lnTo>
                  <a:lnTo>
                    <a:pt x="3936" y="115"/>
                  </a:lnTo>
                  <a:lnTo>
                    <a:pt x="3942" y="156"/>
                  </a:lnTo>
                  <a:lnTo>
                    <a:pt x="3936" y="199"/>
                  </a:lnTo>
                  <a:lnTo>
                    <a:pt x="3921" y="237"/>
                  </a:lnTo>
                  <a:lnTo>
                    <a:pt x="3897" y="269"/>
                  </a:lnTo>
                  <a:lnTo>
                    <a:pt x="3865" y="293"/>
                  </a:lnTo>
                  <a:lnTo>
                    <a:pt x="3827" y="308"/>
                  </a:lnTo>
                  <a:lnTo>
                    <a:pt x="3786" y="314"/>
                  </a:lnTo>
                  <a:lnTo>
                    <a:pt x="158" y="314"/>
                  </a:lnTo>
                  <a:lnTo>
                    <a:pt x="116" y="308"/>
                  </a:lnTo>
                  <a:lnTo>
                    <a:pt x="79" y="293"/>
                  </a:lnTo>
                  <a:lnTo>
                    <a:pt x="47" y="269"/>
                  </a:lnTo>
                  <a:lnTo>
                    <a:pt x="22" y="237"/>
                  </a:lnTo>
                  <a:lnTo>
                    <a:pt x="5" y="199"/>
                  </a:lnTo>
                  <a:lnTo>
                    <a:pt x="0" y="156"/>
                  </a:lnTo>
                  <a:lnTo>
                    <a:pt x="5" y="115"/>
                  </a:lnTo>
                  <a:lnTo>
                    <a:pt x="22" y="77"/>
                  </a:lnTo>
                  <a:lnTo>
                    <a:pt x="47" y="45"/>
                  </a:lnTo>
                  <a:lnTo>
                    <a:pt x="79" y="21"/>
                  </a:lnTo>
                  <a:lnTo>
                    <a:pt x="116" y="6"/>
                  </a:lnTo>
                  <a:lnTo>
                    <a:pt x="158" y="0"/>
                  </a:lnTo>
                  <a:close/>
                </a:path>
              </a:pathLst>
            </a:custGeom>
            <a:solidFill>
              <a:schemeClr val="accent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3" name="Freeform 21"/>
            <p:cNvSpPr>
              <a:spLocks/>
            </p:cNvSpPr>
            <p:nvPr/>
          </p:nvSpPr>
          <p:spPr bwMode="auto">
            <a:xfrm>
              <a:off x="5964733" y="2228984"/>
              <a:ext cx="469967" cy="37435"/>
            </a:xfrm>
            <a:custGeom>
              <a:avLst/>
              <a:gdLst>
                <a:gd name="T0" fmla="*/ 158 w 3942"/>
                <a:gd name="T1" fmla="*/ 0 h 314"/>
                <a:gd name="T2" fmla="*/ 3786 w 3942"/>
                <a:gd name="T3" fmla="*/ 0 h 314"/>
                <a:gd name="T4" fmla="*/ 3827 w 3942"/>
                <a:gd name="T5" fmla="*/ 6 h 314"/>
                <a:gd name="T6" fmla="*/ 3865 w 3942"/>
                <a:gd name="T7" fmla="*/ 21 h 314"/>
                <a:gd name="T8" fmla="*/ 3897 w 3942"/>
                <a:gd name="T9" fmla="*/ 45 h 314"/>
                <a:gd name="T10" fmla="*/ 3921 w 3942"/>
                <a:gd name="T11" fmla="*/ 77 h 314"/>
                <a:gd name="T12" fmla="*/ 3936 w 3942"/>
                <a:gd name="T13" fmla="*/ 115 h 314"/>
                <a:gd name="T14" fmla="*/ 3942 w 3942"/>
                <a:gd name="T15" fmla="*/ 158 h 314"/>
                <a:gd name="T16" fmla="*/ 3936 w 3942"/>
                <a:gd name="T17" fmla="*/ 200 h 314"/>
                <a:gd name="T18" fmla="*/ 3921 w 3942"/>
                <a:gd name="T19" fmla="*/ 237 h 314"/>
                <a:gd name="T20" fmla="*/ 3897 w 3942"/>
                <a:gd name="T21" fmla="*/ 269 h 314"/>
                <a:gd name="T22" fmla="*/ 3865 w 3942"/>
                <a:gd name="T23" fmla="*/ 294 h 314"/>
                <a:gd name="T24" fmla="*/ 3827 w 3942"/>
                <a:gd name="T25" fmla="*/ 309 h 314"/>
                <a:gd name="T26" fmla="*/ 3786 w 3942"/>
                <a:gd name="T27" fmla="*/ 314 h 314"/>
                <a:gd name="T28" fmla="*/ 158 w 3942"/>
                <a:gd name="T29" fmla="*/ 314 h 314"/>
                <a:gd name="T30" fmla="*/ 116 w 3942"/>
                <a:gd name="T31" fmla="*/ 309 h 314"/>
                <a:gd name="T32" fmla="*/ 79 w 3942"/>
                <a:gd name="T33" fmla="*/ 294 h 314"/>
                <a:gd name="T34" fmla="*/ 47 w 3942"/>
                <a:gd name="T35" fmla="*/ 269 h 314"/>
                <a:gd name="T36" fmla="*/ 22 w 3942"/>
                <a:gd name="T37" fmla="*/ 237 h 314"/>
                <a:gd name="T38" fmla="*/ 5 w 3942"/>
                <a:gd name="T39" fmla="*/ 200 h 314"/>
                <a:gd name="T40" fmla="*/ 0 w 3942"/>
                <a:gd name="T41" fmla="*/ 158 h 314"/>
                <a:gd name="T42" fmla="*/ 5 w 3942"/>
                <a:gd name="T43" fmla="*/ 115 h 314"/>
                <a:gd name="T44" fmla="*/ 22 w 3942"/>
                <a:gd name="T45" fmla="*/ 77 h 314"/>
                <a:gd name="T46" fmla="*/ 47 w 3942"/>
                <a:gd name="T47" fmla="*/ 45 h 314"/>
                <a:gd name="T48" fmla="*/ 79 w 3942"/>
                <a:gd name="T49" fmla="*/ 21 h 314"/>
                <a:gd name="T50" fmla="*/ 116 w 3942"/>
                <a:gd name="T51" fmla="*/ 6 h 314"/>
                <a:gd name="T52" fmla="*/ 158 w 3942"/>
                <a:gd name="T53"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42" h="314">
                  <a:moveTo>
                    <a:pt x="158" y="0"/>
                  </a:moveTo>
                  <a:lnTo>
                    <a:pt x="3786" y="0"/>
                  </a:lnTo>
                  <a:lnTo>
                    <a:pt x="3827" y="6"/>
                  </a:lnTo>
                  <a:lnTo>
                    <a:pt x="3865" y="21"/>
                  </a:lnTo>
                  <a:lnTo>
                    <a:pt x="3897" y="45"/>
                  </a:lnTo>
                  <a:lnTo>
                    <a:pt x="3921" y="77"/>
                  </a:lnTo>
                  <a:lnTo>
                    <a:pt x="3936" y="115"/>
                  </a:lnTo>
                  <a:lnTo>
                    <a:pt x="3942" y="158"/>
                  </a:lnTo>
                  <a:lnTo>
                    <a:pt x="3936" y="200"/>
                  </a:lnTo>
                  <a:lnTo>
                    <a:pt x="3921" y="237"/>
                  </a:lnTo>
                  <a:lnTo>
                    <a:pt x="3897" y="269"/>
                  </a:lnTo>
                  <a:lnTo>
                    <a:pt x="3865" y="294"/>
                  </a:lnTo>
                  <a:lnTo>
                    <a:pt x="3827" y="309"/>
                  </a:lnTo>
                  <a:lnTo>
                    <a:pt x="3786" y="314"/>
                  </a:lnTo>
                  <a:lnTo>
                    <a:pt x="158" y="314"/>
                  </a:lnTo>
                  <a:lnTo>
                    <a:pt x="116" y="309"/>
                  </a:lnTo>
                  <a:lnTo>
                    <a:pt x="79" y="294"/>
                  </a:lnTo>
                  <a:lnTo>
                    <a:pt x="47" y="269"/>
                  </a:lnTo>
                  <a:lnTo>
                    <a:pt x="22" y="237"/>
                  </a:lnTo>
                  <a:lnTo>
                    <a:pt x="5" y="200"/>
                  </a:lnTo>
                  <a:lnTo>
                    <a:pt x="0" y="158"/>
                  </a:lnTo>
                  <a:lnTo>
                    <a:pt x="5" y="115"/>
                  </a:lnTo>
                  <a:lnTo>
                    <a:pt x="22" y="77"/>
                  </a:lnTo>
                  <a:lnTo>
                    <a:pt x="47" y="45"/>
                  </a:lnTo>
                  <a:lnTo>
                    <a:pt x="79" y="21"/>
                  </a:lnTo>
                  <a:lnTo>
                    <a:pt x="116" y="6"/>
                  </a:lnTo>
                  <a:lnTo>
                    <a:pt x="158" y="0"/>
                  </a:lnTo>
                  <a:close/>
                </a:path>
              </a:pathLst>
            </a:custGeom>
            <a:solidFill>
              <a:schemeClr val="accent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4" name="Freeform 22"/>
            <p:cNvSpPr>
              <a:spLocks/>
            </p:cNvSpPr>
            <p:nvPr/>
          </p:nvSpPr>
          <p:spPr bwMode="auto">
            <a:xfrm>
              <a:off x="5964733" y="2397561"/>
              <a:ext cx="469967" cy="37674"/>
            </a:xfrm>
            <a:custGeom>
              <a:avLst/>
              <a:gdLst>
                <a:gd name="T0" fmla="*/ 158 w 3942"/>
                <a:gd name="T1" fmla="*/ 0 h 316"/>
                <a:gd name="T2" fmla="*/ 3786 w 3942"/>
                <a:gd name="T3" fmla="*/ 0 h 316"/>
                <a:gd name="T4" fmla="*/ 3827 w 3942"/>
                <a:gd name="T5" fmla="*/ 6 h 316"/>
                <a:gd name="T6" fmla="*/ 3865 w 3942"/>
                <a:gd name="T7" fmla="*/ 23 h 316"/>
                <a:gd name="T8" fmla="*/ 3897 w 3942"/>
                <a:gd name="T9" fmla="*/ 47 h 316"/>
                <a:gd name="T10" fmla="*/ 3921 w 3942"/>
                <a:gd name="T11" fmla="*/ 79 h 316"/>
                <a:gd name="T12" fmla="*/ 3936 w 3942"/>
                <a:gd name="T13" fmla="*/ 117 h 316"/>
                <a:gd name="T14" fmla="*/ 3942 w 3942"/>
                <a:gd name="T15" fmla="*/ 158 h 316"/>
                <a:gd name="T16" fmla="*/ 3936 w 3942"/>
                <a:gd name="T17" fmla="*/ 200 h 316"/>
                <a:gd name="T18" fmla="*/ 3921 w 3942"/>
                <a:gd name="T19" fmla="*/ 237 h 316"/>
                <a:gd name="T20" fmla="*/ 3897 w 3942"/>
                <a:gd name="T21" fmla="*/ 269 h 316"/>
                <a:gd name="T22" fmla="*/ 3865 w 3942"/>
                <a:gd name="T23" fmla="*/ 294 h 316"/>
                <a:gd name="T24" fmla="*/ 3827 w 3942"/>
                <a:gd name="T25" fmla="*/ 311 h 316"/>
                <a:gd name="T26" fmla="*/ 3786 w 3942"/>
                <a:gd name="T27" fmla="*/ 316 h 316"/>
                <a:gd name="T28" fmla="*/ 158 w 3942"/>
                <a:gd name="T29" fmla="*/ 316 h 316"/>
                <a:gd name="T30" fmla="*/ 116 w 3942"/>
                <a:gd name="T31" fmla="*/ 311 h 316"/>
                <a:gd name="T32" fmla="*/ 79 w 3942"/>
                <a:gd name="T33" fmla="*/ 294 h 316"/>
                <a:gd name="T34" fmla="*/ 47 w 3942"/>
                <a:gd name="T35" fmla="*/ 269 h 316"/>
                <a:gd name="T36" fmla="*/ 22 w 3942"/>
                <a:gd name="T37" fmla="*/ 237 h 316"/>
                <a:gd name="T38" fmla="*/ 5 w 3942"/>
                <a:gd name="T39" fmla="*/ 200 h 316"/>
                <a:gd name="T40" fmla="*/ 0 w 3942"/>
                <a:gd name="T41" fmla="*/ 158 h 316"/>
                <a:gd name="T42" fmla="*/ 5 w 3942"/>
                <a:gd name="T43" fmla="*/ 117 h 316"/>
                <a:gd name="T44" fmla="*/ 22 w 3942"/>
                <a:gd name="T45" fmla="*/ 79 h 316"/>
                <a:gd name="T46" fmla="*/ 47 w 3942"/>
                <a:gd name="T47" fmla="*/ 47 h 316"/>
                <a:gd name="T48" fmla="*/ 79 w 3942"/>
                <a:gd name="T49" fmla="*/ 23 h 316"/>
                <a:gd name="T50" fmla="*/ 116 w 3942"/>
                <a:gd name="T51" fmla="*/ 6 h 316"/>
                <a:gd name="T52" fmla="*/ 158 w 3942"/>
                <a:gd name="T53"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42" h="316">
                  <a:moveTo>
                    <a:pt x="158" y="0"/>
                  </a:moveTo>
                  <a:lnTo>
                    <a:pt x="3786" y="0"/>
                  </a:lnTo>
                  <a:lnTo>
                    <a:pt x="3827" y="6"/>
                  </a:lnTo>
                  <a:lnTo>
                    <a:pt x="3865" y="23"/>
                  </a:lnTo>
                  <a:lnTo>
                    <a:pt x="3897" y="47"/>
                  </a:lnTo>
                  <a:lnTo>
                    <a:pt x="3921" y="79"/>
                  </a:lnTo>
                  <a:lnTo>
                    <a:pt x="3936" y="117"/>
                  </a:lnTo>
                  <a:lnTo>
                    <a:pt x="3942" y="158"/>
                  </a:lnTo>
                  <a:lnTo>
                    <a:pt x="3936" y="200"/>
                  </a:lnTo>
                  <a:lnTo>
                    <a:pt x="3921" y="237"/>
                  </a:lnTo>
                  <a:lnTo>
                    <a:pt x="3897" y="269"/>
                  </a:lnTo>
                  <a:lnTo>
                    <a:pt x="3865" y="294"/>
                  </a:lnTo>
                  <a:lnTo>
                    <a:pt x="3827" y="311"/>
                  </a:lnTo>
                  <a:lnTo>
                    <a:pt x="3786" y="316"/>
                  </a:lnTo>
                  <a:lnTo>
                    <a:pt x="158" y="316"/>
                  </a:lnTo>
                  <a:lnTo>
                    <a:pt x="116" y="311"/>
                  </a:lnTo>
                  <a:lnTo>
                    <a:pt x="79" y="294"/>
                  </a:lnTo>
                  <a:lnTo>
                    <a:pt x="47" y="269"/>
                  </a:lnTo>
                  <a:lnTo>
                    <a:pt x="22" y="237"/>
                  </a:lnTo>
                  <a:lnTo>
                    <a:pt x="5" y="200"/>
                  </a:lnTo>
                  <a:lnTo>
                    <a:pt x="0" y="158"/>
                  </a:lnTo>
                  <a:lnTo>
                    <a:pt x="5" y="117"/>
                  </a:lnTo>
                  <a:lnTo>
                    <a:pt x="22" y="79"/>
                  </a:lnTo>
                  <a:lnTo>
                    <a:pt x="47" y="47"/>
                  </a:lnTo>
                  <a:lnTo>
                    <a:pt x="79" y="23"/>
                  </a:lnTo>
                  <a:lnTo>
                    <a:pt x="116" y="6"/>
                  </a:lnTo>
                  <a:lnTo>
                    <a:pt x="158" y="0"/>
                  </a:lnTo>
                  <a:close/>
                </a:path>
              </a:pathLst>
            </a:custGeom>
            <a:solidFill>
              <a:schemeClr val="accent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5" name="Freeform 23"/>
            <p:cNvSpPr>
              <a:spLocks/>
            </p:cNvSpPr>
            <p:nvPr/>
          </p:nvSpPr>
          <p:spPr bwMode="auto">
            <a:xfrm>
              <a:off x="5964733" y="2469331"/>
              <a:ext cx="469967" cy="37674"/>
            </a:xfrm>
            <a:custGeom>
              <a:avLst/>
              <a:gdLst>
                <a:gd name="T0" fmla="*/ 158 w 3942"/>
                <a:gd name="T1" fmla="*/ 0 h 316"/>
                <a:gd name="T2" fmla="*/ 3786 w 3942"/>
                <a:gd name="T3" fmla="*/ 0 h 316"/>
                <a:gd name="T4" fmla="*/ 3827 w 3942"/>
                <a:gd name="T5" fmla="*/ 6 h 316"/>
                <a:gd name="T6" fmla="*/ 3865 w 3942"/>
                <a:gd name="T7" fmla="*/ 23 h 316"/>
                <a:gd name="T8" fmla="*/ 3897 w 3942"/>
                <a:gd name="T9" fmla="*/ 47 h 316"/>
                <a:gd name="T10" fmla="*/ 3921 w 3942"/>
                <a:gd name="T11" fmla="*/ 79 h 316"/>
                <a:gd name="T12" fmla="*/ 3936 w 3942"/>
                <a:gd name="T13" fmla="*/ 117 h 316"/>
                <a:gd name="T14" fmla="*/ 3942 w 3942"/>
                <a:gd name="T15" fmla="*/ 158 h 316"/>
                <a:gd name="T16" fmla="*/ 3936 w 3942"/>
                <a:gd name="T17" fmla="*/ 200 h 316"/>
                <a:gd name="T18" fmla="*/ 3921 w 3942"/>
                <a:gd name="T19" fmla="*/ 237 h 316"/>
                <a:gd name="T20" fmla="*/ 3897 w 3942"/>
                <a:gd name="T21" fmla="*/ 269 h 316"/>
                <a:gd name="T22" fmla="*/ 3865 w 3942"/>
                <a:gd name="T23" fmla="*/ 294 h 316"/>
                <a:gd name="T24" fmla="*/ 3827 w 3942"/>
                <a:gd name="T25" fmla="*/ 311 h 316"/>
                <a:gd name="T26" fmla="*/ 3786 w 3942"/>
                <a:gd name="T27" fmla="*/ 316 h 316"/>
                <a:gd name="T28" fmla="*/ 158 w 3942"/>
                <a:gd name="T29" fmla="*/ 316 h 316"/>
                <a:gd name="T30" fmla="*/ 116 w 3942"/>
                <a:gd name="T31" fmla="*/ 311 h 316"/>
                <a:gd name="T32" fmla="*/ 79 w 3942"/>
                <a:gd name="T33" fmla="*/ 294 h 316"/>
                <a:gd name="T34" fmla="*/ 47 w 3942"/>
                <a:gd name="T35" fmla="*/ 269 h 316"/>
                <a:gd name="T36" fmla="*/ 22 w 3942"/>
                <a:gd name="T37" fmla="*/ 237 h 316"/>
                <a:gd name="T38" fmla="*/ 5 w 3942"/>
                <a:gd name="T39" fmla="*/ 200 h 316"/>
                <a:gd name="T40" fmla="*/ 0 w 3942"/>
                <a:gd name="T41" fmla="*/ 158 h 316"/>
                <a:gd name="T42" fmla="*/ 5 w 3942"/>
                <a:gd name="T43" fmla="*/ 117 h 316"/>
                <a:gd name="T44" fmla="*/ 22 w 3942"/>
                <a:gd name="T45" fmla="*/ 79 h 316"/>
                <a:gd name="T46" fmla="*/ 47 w 3942"/>
                <a:gd name="T47" fmla="*/ 47 h 316"/>
                <a:gd name="T48" fmla="*/ 79 w 3942"/>
                <a:gd name="T49" fmla="*/ 23 h 316"/>
                <a:gd name="T50" fmla="*/ 116 w 3942"/>
                <a:gd name="T51" fmla="*/ 6 h 316"/>
                <a:gd name="T52" fmla="*/ 158 w 3942"/>
                <a:gd name="T53"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42" h="316">
                  <a:moveTo>
                    <a:pt x="158" y="0"/>
                  </a:moveTo>
                  <a:lnTo>
                    <a:pt x="3786" y="0"/>
                  </a:lnTo>
                  <a:lnTo>
                    <a:pt x="3827" y="6"/>
                  </a:lnTo>
                  <a:lnTo>
                    <a:pt x="3865" y="23"/>
                  </a:lnTo>
                  <a:lnTo>
                    <a:pt x="3897" y="47"/>
                  </a:lnTo>
                  <a:lnTo>
                    <a:pt x="3921" y="79"/>
                  </a:lnTo>
                  <a:lnTo>
                    <a:pt x="3936" y="117"/>
                  </a:lnTo>
                  <a:lnTo>
                    <a:pt x="3942" y="158"/>
                  </a:lnTo>
                  <a:lnTo>
                    <a:pt x="3936" y="200"/>
                  </a:lnTo>
                  <a:lnTo>
                    <a:pt x="3921" y="237"/>
                  </a:lnTo>
                  <a:lnTo>
                    <a:pt x="3897" y="269"/>
                  </a:lnTo>
                  <a:lnTo>
                    <a:pt x="3865" y="294"/>
                  </a:lnTo>
                  <a:lnTo>
                    <a:pt x="3827" y="311"/>
                  </a:lnTo>
                  <a:lnTo>
                    <a:pt x="3786" y="316"/>
                  </a:lnTo>
                  <a:lnTo>
                    <a:pt x="158" y="316"/>
                  </a:lnTo>
                  <a:lnTo>
                    <a:pt x="116" y="311"/>
                  </a:lnTo>
                  <a:lnTo>
                    <a:pt x="79" y="294"/>
                  </a:lnTo>
                  <a:lnTo>
                    <a:pt x="47" y="269"/>
                  </a:lnTo>
                  <a:lnTo>
                    <a:pt x="22" y="237"/>
                  </a:lnTo>
                  <a:lnTo>
                    <a:pt x="5" y="200"/>
                  </a:lnTo>
                  <a:lnTo>
                    <a:pt x="0" y="158"/>
                  </a:lnTo>
                  <a:lnTo>
                    <a:pt x="5" y="117"/>
                  </a:lnTo>
                  <a:lnTo>
                    <a:pt x="22" y="79"/>
                  </a:lnTo>
                  <a:lnTo>
                    <a:pt x="47" y="47"/>
                  </a:lnTo>
                  <a:lnTo>
                    <a:pt x="79" y="23"/>
                  </a:lnTo>
                  <a:lnTo>
                    <a:pt x="116" y="6"/>
                  </a:lnTo>
                  <a:lnTo>
                    <a:pt x="158" y="0"/>
                  </a:lnTo>
                  <a:close/>
                </a:path>
              </a:pathLst>
            </a:custGeom>
            <a:solidFill>
              <a:schemeClr val="accent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6" name="Freeform 24"/>
            <p:cNvSpPr>
              <a:spLocks/>
            </p:cNvSpPr>
            <p:nvPr/>
          </p:nvSpPr>
          <p:spPr bwMode="auto">
            <a:xfrm>
              <a:off x="5964972" y="1916627"/>
              <a:ext cx="469967" cy="37435"/>
            </a:xfrm>
            <a:custGeom>
              <a:avLst/>
              <a:gdLst>
                <a:gd name="T0" fmla="*/ 156 w 3942"/>
                <a:gd name="T1" fmla="*/ 0 h 314"/>
                <a:gd name="T2" fmla="*/ 3784 w 3942"/>
                <a:gd name="T3" fmla="*/ 0 h 314"/>
                <a:gd name="T4" fmla="*/ 3827 w 3942"/>
                <a:gd name="T5" fmla="*/ 5 h 314"/>
                <a:gd name="T6" fmla="*/ 3865 w 3942"/>
                <a:gd name="T7" fmla="*/ 20 h 314"/>
                <a:gd name="T8" fmla="*/ 3897 w 3942"/>
                <a:gd name="T9" fmla="*/ 45 h 314"/>
                <a:gd name="T10" fmla="*/ 3921 w 3942"/>
                <a:gd name="T11" fmla="*/ 77 h 314"/>
                <a:gd name="T12" fmla="*/ 3936 w 3942"/>
                <a:gd name="T13" fmla="*/ 115 h 314"/>
                <a:gd name="T14" fmla="*/ 3942 w 3942"/>
                <a:gd name="T15" fmla="*/ 156 h 314"/>
                <a:gd name="T16" fmla="*/ 3936 w 3942"/>
                <a:gd name="T17" fmla="*/ 199 h 314"/>
                <a:gd name="T18" fmla="*/ 3921 w 3942"/>
                <a:gd name="T19" fmla="*/ 237 h 314"/>
                <a:gd name="T20" fmla="*/ 3897 w 3942"/>
                <a:gd name="T21" fmla="*/ 269 h 314"/>
                <a:gd name="T22" fmla="*/ 3865 w 3942"/>
                <a:gd name="T23" fmla="*/ 293 h 314"/>
                <a:gd name="T24" fmla="*/ 3827 w 3942"/>
                <a:gd name="T25" fmla="*/ 308 h 314"/>
                <a:gd name="T26" fmla="*/ 3784 w 3942"/>
                <a:gd name="T27" fmla="*/ 314 h 314"/>
                <a:gd name="T28" fmla="*/ 158 w 3942"/>
                <a:gd name="T29" fmla="*/ 314 h 314"/>
                <a:gd name="T30" fmla="*/ 114 w 3942"/>
                <a:gd name="T31" fmla="*/ 308 h 314"/>
                <a:gd name="T32" fmla="*/ 77 w 3942"/>
                <a:gd name="T33" fmla="*/ 293 h 314"/>
                <a:gd name="T34" fmla="*/ 45 w 3942"/>
                <a:gd name="T35" fmla="*/ 269 h 314"/>
                <a:gd name="T36" fmla="*/ 20 w 3942"/>
                <a:gd name="T37" fmla="*/ 237 h 314"/>
                <a:gd name="T38" fmla="*/ 5 w 3942"/>
                <a:gd name="T39" fmla="*/ 199 h 314"/>
                <a:gd name="T40" fmla="*/ 0 w 3942"/>
                <a:gd name="T41" fmla="*/ 156 h 314"/>
                <a:gd name="T42" fmla="*/ 5 w 3942"/>
                <a:gd name="T43" fmla="*/ 115 h 314"/>
                <a:gd name="T44" fmla="*/ 20 w 3942"/>
                <a:gd name="T45" fmla="*/ 77 h 314"/>
                <a:gd name="T46" fmla="*/ 45 w 3942"/>
                <a:gd name="T47" fmla="*/ 45 h 314"/>
                <a:gd name="T48" fmla="*/ 77 w 3942"/>
                <a:gd name="T49" fmla="*/ 20 h 314"/>
                <a:gd name="T50" fmla="*/ 114 w 3942"/>
                <a:gd name="T51" fmla="*/ 5 h 314"/>
                <a:gd name="T52" fmla="*/ 156 w 3942"/>
                <a:gd name="T53"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42" h="314">
                  <a:moveTo>
                    <a:pt x="156" y="0"/>
                  </a:moveTo>
                  <a:lnTo>
                    <a:pt x="3784" y="0"/>
                  </a:lnTo>
                  <a:lnTo>
                    <a:pt x="3827" y="5"/>
                  </a:lnTo>
                  <a:lnTo>
                    <a:pt x="3865" y="20"/>
                  </a:lnTo>
                  <a:lnTo>
                    <a:pt x="3897" y="45"/>
                  </a:lnTo>
                  <a:lnTo>
                    <a:pt x="3921" y="77"/>
                  </a:lnTo>
                  <a:lnTo>
                    <a:pt x="3936" y="115"/>
                  </a:lnTo>
                  <a:lnTo>
                    <a:pt x="3942" y="156"/>
                  </a:lnTo>
                  <a:lnTo>
                    <a:pt x="3936" y="199"/>
                  </a:lnTo>
                  <a:lnTo>
                    <a:pt x="3921" y="237"/>
                  </a:lnTo>
                  <a:lnTo>
                    <a:pt x="3897" y="269"/>
                  </a:lnTo>
                  <a:lnTo>
                    <a:pt x="3865" y="293"/>
                  </a:lnTo>
                  <a:lnTo>
                    <a:pt x="3827" y="308"/>
                  </a:lnTo>
                  <a:lnTo>
                    <a:pt x="3784" y="314"/>
                  </a:lnTo>
                  <a:lnTo>
                    <a:pt x="158" y="314"/>
                  </a:lnTo>
                  <a:lnTo>
                    <a:pt x="114" y="308"/>
                  </a:lnTo>
                  <a:lnTo>
                    <a:pt x="77" y="293"/>
                  </a:lnTo>
                  <a:lnTo>
                    <a:pt x="45" y="269"/>
                  </a:lnTo>
                  <a:lnTo>
                    <a:pt x="20" y="237"/>
                  </a:lnTo>
                  <a:lnTo>
                    <a:pt x="5" y="199"/>
                  </a:lnTo>
                  <a:lnTo>
                    <a:pt x="0" y="156"/>
                  </a:lnTo>
                  <a:lnTo>
                    <a:pt x="5" y="115"/>
                  </a:lnTo>
                  <a:lnTo>
                    <a:pt x="20" y="77"/>
                  </a:lnTo>
                  <a:lnTo>
                    <a:pt x="45" y="45"/>
                  </a:lnTo>
                  <a:lnTo>
                    <a:pt x="77" y="20"/>
                  </a:lnTo>
                  <a:lnTo>
                    <a:pt x="114" y="5"/>
                  </a:lnTo>
                  <a:lnTo>
                    <a:pt x="156" y="0"/>
                  </a:lnTo>
                  <a:close/>
                </a:path>
              </a:pathLst>
            </a:custGeom>
            <a:solidFill>
              <a:schemeClr val="accent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7" name="Freeform 25"/>
            <p:cNvSpPr>
              <a:spLocks/>
            </p:cNvSpPr>
            <p:nvPr/>
          </p:nvSpPr>
          <p:spPr bwMode="auto">
            <a:xfrm>
              <a:off x="5964733" y="1988397"/>
              <a:ext cx="469967" cy="37435"/>
            </a:xfrm>
            <a:custGeom>
              <a:avLst/>
              <a:gdLst>
                <a:gd name="T0" fmla="*/ 158 w 3942"/>
                <a:gd name="T1" fmla="*/ 0 h 314"/>
                <a:gd name="T2" fmla="*/ 3786 w 3942"/>
                <a:gd name="T3" fmla="*/ 0 h 314"/>
                <a:gd name="T4" fmla="*/ 3827 w 3942"/>
                <a:gd name="T5" fmla="*/ 6 h 314"/>
                <a:gd name="T6" fmla="*/ 3865 w 3942"/>
                <a:gd name="T7" fmla="*/ 21 h 314"/>
                <a:gd name="T8" fmla="*/ 3897 w 3942"/>
                <a:gd name="T9" fmla="*/ 45 h 314"/>
                <a:gd name="T10" fmla="*/ 3921 w 3942"/>
                <a:gd name="T11" fmla="*/ 77 h 314"/>
                <a:gd name="T12" fmla="*/ 3936 w 3942"/>
                <a:gd name="T13" fmla="*/ 115 h 314"/>
                <a:gd name="T14" fmla="*/ 3942 w 3942"/>
                <a:gd name="T15" fmla="*/ 156 h 314"/>
                <a:gd name="T16" fmla="*/ 3936 w 3942"/>
                <a:gd name="T17" fmla="*/ 198 h 314"/>
                <a:gd name="T18" fmla="*/ 3921 w 3942"/>
                <a:gd name="T19" fmla="*/ 235 h 314"/>
                <a:gd name="T20" fmla="*/ 3897 w 3942"/>
                <a:gd name="T21" fmla="*/ 267 h 314"/>
                <a:gd name="T22" fmla="*/ 3865 w 3942"/>
                <a:gd name="T23" fmla="*/ 292 h 314"/>
                <a:gd name="T24" fmla="*/ 3827 w 3942"/>
                <a:gd name="T25" fmla="*/ 309 h 314"/>
                <a:gd name="T26" fmla="*/ 3786 w 3942"/>
                <a:gd name="T27" fmla="*/ 314 h 314"/>
                <a:gd name="T28" fmla="*/ 158 w 3942"/>
                <a:gd name="T29" fmla="*/ 314 h 314"/>
                <a:gd name="T30" fmla="*/ 116 w 3942"/>
                <a:gd name="T31" fmla="*/ 309 h 314"/>
                <a:gd name="T32" fmla="*/ 79 w 3942"/>
                <a:gd name="T33" fmla="*/ 292 h 314"/>
                <a:gd name="T34" fmla="*/ 47 w 3942"/>
                <a:gd name="T35" fmla="*/ 267 h 314"/>
                <a:gd name="T36" fmla="*/ 22 w 3942"/>
                <a:gd name="T37" fmla="*/ 235 h 314"/>
                <a:gd name="T38" fmla="*/ 5 w 3942"/>
                <a:gd name="T39" fmla="*/ 198 h 314"/>
                <a:gd name="T40" fmla="*/ 0 w 3942"/>
                <a:gd name="T41" fmla="*/ 156 h 314"/>
                <a:gd name="T42" fmla="*/ 5 w 3942"/>
                <a:gd name="T43" fmla="*/ 115 h 314"/>
                <a:gd name="T44" fmla="*/ 22 w 3942"/>
                <a:gd name="T45" fmla="*/ 77 h 314"/>
                <a:gd name="T46" fmla="*/ 47 w 3942"/>
                <a:gd name="T47" fmla="*/ 45 h 314"/>
                <a:gd name="T48" fmla="*/ 79 w 3942"/>
                <a:gd name="T49" fmla="*/ 21 h 314"/>
                <a:gd name="T50" fmla="*/ 116 w 3942"/>
                <a:gd name="T51" fmla="*/ 6 h 314"/>
                <a:gd name="T52" fmla="*/ 158 w 3942"/>
                <a:gd name="T53"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42" h="314">
                  <a:moveTo>
                    <a:pt x="158" y="0"/>
                  </a:moveTo>
                  <a:lnTo>
                    <a:pt x="3786" y="0"/>
                  </a:lnTo>
                  <a:lnTo>
                    <a:pt x="3827" y="6"/>
                  </a:lnTo>
                  <a:lnTo>
                    <a:pt x="3865" y="21"/>
                  </a:lnTo>
                  <a:lnTo>
                    <a:pt x="3897" y="45"/>
                  </a:lnTo>
                  <a:lnTo>
                    <a:pt x="3921" y="77"/>
                  </a:lnTo>
                  <a:lnTo>
                    <a:pt x="3936" y="115"/>
                  </a:lnTo>
                  <a:lnTo>
                    <a:pt x="3942" y="156"/>
                  </a:lnTo>
                  <a:lnTo>
                    <a:pt x="3936" y="198"/>
                  </a:lnTo>
                  <a:lnTo>
                    <a:pt x="3921" y="235"/>
                  </a:lnTo>
                  <a:lnTo>
                    <a:pt x="3897" y="267"/>
                  </a:lnTo>
                  <a:lnTo>
                    <a:pt x="3865" y="292"/>
                  </a:lnTo>
                  <a:lnTo>
                    <a:pt x="3827" y="309"/>
                  </a:lnTo>
                  <a:lnTo>
                    <a:pt x="3786" y="314"/>
                  </a:lnTo>
                  <a:lnTo>
                    <a:pt x="158" y="314"/>
                  </a:lnTo>
                  <a:lnTo>
                    <a:pt x="116" y="309"/>
                  </a:lnTo>
                  <a:lnTo>
                    <a:pt x="79" y="292"/>
                  </a:lnTo>
                  <a:lnTo>
                    <a:pt x="47" y="267"/>
                  </a:lnTo>
                  <a:lnTo>
                    <a:pt x="22" y="235"/>
                  </a:lnTo>
                  <a:lnTo>
                    <a:pt x="5" y="198"/>
                  </a:lnTo>
                  <a:lnTo>
                    <a:pt x="0" y="156"/>
                  </a:lnTo>
                  <a:lnTo>
                    <a:pt x="5" y="115"/>
                  </a:lnTo>
                  <a:lnTo>
                    <a:pt x="22" y="77"/>
                  </a:lnTo>
                  <a:lnTo>
                    <a:pt x="47" y="45"/>
                  </a:lnTo>
                  <a:lnTo>
                    <a:pt x="79" y="21"/>
                  </a:lnTo>
                  <a:lnTo>
                    <a:pt x="116" y="6"/>
                  </a:lnTo>
                  <a:lnTo>
                    <a:pt x="158" y="0"/>
                  </a:lnTo>
                  <a:close/>
                </a:path>
              </a:pathLst>
            </a:custGeom>
            <a:solidFill>
              <a:schemeClr val="accent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200" dirty="0"/>
            </a:p>
          </p:txBody>
        </p:sp>
      </p:grpSp>
      <p:pic>
        <p:nvPicPr>
          <p:cNvPr id="18" name="Picture 2" descr="Image result for marriott logo">
            <a:extLst>
              <a:ext uri="{FF2B5EF4-FFF2-40B4-BE49-F238E27FC236}">
                <a16:creationId xmlns:a16="http://schemas.microsoft.com/office/drawing/2014/main" id="{EC4BEED5-E4BC-4475-936C-BC4B0A75D824}"/>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172312" y="1483816"/>
            <a:ext cx="2224617" cy="925476"/>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Image result for best western logo">
            <a:extLst>
              <a:ext uri="{FF2B5EF4-FFF2-40B4-BE49-F238E27FC236}">
                <a16:creationId xmlns:a16="http://schemas.microsoft.com/office/drawing/2014/main" id="{595FB4D0-177A-4C97-AC85-AC06E4E365D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8428887" y="1257448"/>
            <a:ext cx="3166055" cy="1456723"/>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19">
            <a:extLst>
              <a:ext uri="{FF2B5EF4-FFF2-40B4-BE49-F238E27FC236}">
                <a16:creationId xmlns:a16="http://schemas.microsoft.com/office/drawing/2014/main" id="{28033C42-7B67-44E2-A13B-CC6E91655569}"/>
              </a:ext>
            </a:extLst>
          </p:cNvPr>
          <p:cNvSpPr/>
          <p:nvPr/>
        </p:nvSpPr>
        <p:spPr>
          <a:xfrm>
            <a:off x="1847850" y="3324430"/>
            <a:ext cx="9404350" cy="2739211"/>
          </a:xfrm>
          <a:prstGeom prst="rect">
            <a:avLst/>
          </a:prstGeom>
        </p:spPr>
        <p:txBody>
          <a:bodyPr wrap="square">
            <a:spAutoFit/>
          </a:bodyPr>
          <a:lstStyle/>
          <a:p>
            <a:pPr lvl="0">
              <a:spcBef>
                <a:spcPts val="600"/>
              </a:spcBef>
              <a:buClr>
                <a:schemeClr val="tx2"/>
              </a:buClr>
            </a:pPr>
            <a:r>
              <a:rPr lang="en-US" b="1" dirty="0">
                <a:solidFill>
                  <a:srgbClr val="333333"/>
                </a:solidFill>
              </a:rPr>
              <a:t>Search</a:t>
            </a:r>
            <a:br>
              <a:rPr lang="en-US" dirty="0">
                <a:solidFill>
                  <a:srgbClr val="333333"/>
                </a:solidFill>
              </a:rPr>
            </a:br>
            <a:r>
              <a:rPr lang="en-US" dirty="0">
                <a:solidFill>
                  <a:srgbClr val="333333"/>
                </a:solidFill>
              </a:rPr>
              <a:t>Imagine you’re scheduling a trip to Denver, Colorado and need to book a hotel for your stay. </a:t>
            </a:r>
            <a:br>
              <a:rPr lang="en-US" dirty="0">
                <a:solidFill>
                  <a:srgbClr val="333333"/>
                </a:solidFill>
              </a:rPr>
            </a:br>
            <a:r>
              <a:rPr lang="en-US" dirty="0">
                <a:solidFill>
                  <a:srgbClr val="333333"/>
                </a:solidFill>
              </a:rPr>
              <a:t>On the following website, find out how much it would cost to book a room (without fees or tax) with one king bed from November 27th – November 29th at the Denver Marriott City Center (use 'MEMBER RATE' pricing). </a:t>
            </a:r>
          </a:p>
          <a:p>
            <a:pPr lvl="0">
              <a:spcBef>
                <a:spcPts val="600"/>
              </a:spcBef>
              <a:buClr>
                <a:schemeClr val="tx2"/>
              </a:buClr>
            </a:pPr>
            <a:r>
              <a:rPr lang="en-US" b="1" dirty="0">
                <a:solidFill>
                  <a:srgbClr val="333333"/>
                </a:solidFill>
              </a:rPr>
              <a:t>Browse</a:t>
            </a:r>
          </a:p>
          <a:p>
            <a:pPr lvl="0">
              <a:spcBef>
                <a:spcPts val="600"/>
              </a:spcBef>
              <a:buClr>
                <a:schemeClr val="tx2"/>
              </a:buClr>
            </a:pPr>
            <a:r>
              <a:rPr lang="en-US" dirty="0">
                <a:solidFill>
                  <a:srgbClr val="333333"/>
                </a:solidFill>
              </a:rPr>
              <a:t>Imagine you’re booking one hotel room for a trip to Salt Lake City, Utah on October 15th to October 17th. On the following website, find a hotel in Salt Lake City, Utah that is pet friendly, has</a:t>
            </a:r>
            <a:br>
              <a:rPr lang="en-US" dirty="0">
                <a:solidFill>
                  <a:srgbClr val="333333"/>
                </a:solidFill>
              </a:rPr>
            </a:br>
            <a:r>
              <a:rPr lang="en-US" dirty="0">
                <a:solidFill>
                  <a:srgbClr val="333333"/>
                </a:solidFill>
              </a:rPr>
              <a:t>a pool, and has a user rating of at least 4.7 out of 5.</a:t>
            </a:r>
          </a:p>
        </p:txBody>
      </p:sp>
      <p:sp>
        <p:nvSpPr>
          <p:cNvPr id="21" name="Content Placeholder 2">
            <a:extLst>
              <a:ext uri="{FF2B5EF4-FFF2-40B4-BE49-F238E27FC236}">
                <a16:creationId xmlns:a16="http://schemas.microsoft.com/office/drawing/2014/main" id="{11E5CAAF-FC96-425A-9278-27C7B8042C29}"/>
              </a:ext>
            </a:extLst>
          </p:cNvPr>
          <p:cNvSpPr txBox="1">
            <a:spLocks/>
          </p:cNvSpPr>
          <p:nvPr/>
        </p:nvSpPr>
        <p:spPr>
          <a:xfrm>
            <a:off x="1858129" y="1401927"/>
            <a:ext cx="10297090" cy="693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lumMod val="60000"/>
                  <a:lumOff val="40000"/>
                </a:schemeClr>
              </a:buClr>
              <a:buSzPct val="125000"/>
              <a:buFont typeface="Arial"/>
              <a:buChar char="•"/>
              <a:defRPr sz="2800" b="0" i="0" kern="1200">
                <a:solidFill>
                  <a:schemeClr val="tx1"/>
                </a:solidFill>
                <a:latin typeface="+mj-lt"/>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2400" b="0" i="0" kern="1200">
                <a:solidFill>
                  <a:schemeClr val="tx1"/>
                </a:solidFill>
                <a:latin typeface="+mj-lt"/>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2000" b="0" i="0" kern="1200">
                <a:solidFill>
                  <a:schemeClr val="tx1"/>
                </a:solidFill>
                <a:latin typeface="+mj-lt"/>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1800" b="0" i="0" kern="1200">
                <a:solidFill>
                  <a:schemeClr val="tx1"/>
                </a:solidFill>
                <a:latin typeface="+mj-lt"/>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1800" b="0" i="0" kern="1200">
                <a:solidFill>
                  <a:schemeClr val="tx1"/>
                </a:solidFill>
                <a:latin typeface="+mj-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40000"/>
              </a:lnSpc>
              <a:spcBef>
                <a:spcPts val="1800"/>
              </a:spcBef>
              <a:buClr>
                <a:schemeClr val="accent2"/>
              </a:buClr>
              <a:buSzPct val="100000"/>
              <a:buNone/>
            </a:pPr>
            <a:r>
              <a:rPr lang="en-US" sz="2400" b="1" spc="300" dirty="0">
                <a:solidFill>
                  <a:schemeClr val="accent1"/>
                </a:solidFill>
              </a:rPr>
              <a:t>PARTICIPANTS</a:t>
            </a:r>
          </a:p>
        </p:txBody>
      </p:sp>
      <p:sp>
        <p:nvSpPr>
          <p:cNvPr id="22" name="Content Placeholder 2">
            <a:extLst>
              <a:ext uri="{FF2B5EF4-FFF2-40B4-BE49-F238E27FC236}">
                <a16:creationId xmlns:a16="http://schemas.microsoft.com/office/drawing/2014/main" id="{F06F0246-FE33-4A6B-A68B-C55AEA737617}"/>
              </a:ext>
            </a:extLst>
          </p:cNvPr>
          <p:cNvSpPr txBox="1">
            <a:spLocks/>
          </p:cNvSpPr>
          <p:nvPr/>
        </p:nvSpPr>
        <p:spPr>
          <a:xfrm>
            <a:off x="1858129" y="2773527"/>
            <a:ext cx="10297090" cy="693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lumMod val="60000"/>
                  <a:lumOff val="40000"/>
                </a:schemeClr>
              </a:buClr>
              <a:buSzPct val="125000"/>
              <a:buFont typeface="Arial"/>
              <a:buChar char="•"/>
              <a:defRPr sz="2800" b="0" i="0" kern="1200">
                <a:solidFill>
                  <a:schemeClr val="tx1"/>
                </a:solidFill>
                <a:latin typeface="+mj-lt"/>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2400" b="0" i="0" kern="1200">
                <a:solidFill>
                  <a:schemeClr val="tx1"/>
                </a:solidFill>
                <a:latin typeface="+mj-lt"/>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2000" b="0" i="0" kern="1200">
                <a:solidFill>
                  <a:schemeClr val="tx1"/>
                </a:solidFill>
                <a:latin typeface="+mj-lt"/>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1800" b="0" i="0" kern="1200">
                <a:solidFill>
                  <a:schemeClr val="tx1"/>
                </a:solidFill>
                <a:latin typeface="+mj-lt"/>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Clr>
                <a:schemeClr val="tx2">
                  <a:lumMod val="60000"/>
                  <a:lumOff val="40000"/>
                </a:schemeClr>
              </a:buClr>
              <a:buSzPct val="125000"/>
              <a:buFont typeface="Arial"/>
              <a:buChar char="•"/>
              <a:defRPr sz="1800" b="0" i="0" kern="1200">
                <a:solidFill>
                  <a:schemeClr val="tx1"/>
                </a:solidFill>
                <a:latin typeface="+mj-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40000"/>
              </a:lnSpc>
              <a:spcBef>
                <a:spcPts val="1800"/>
              </a:spcBef>
              <a:buClr>
                <a:schemeClr val="accent2"/>
              </a:buClr>
              <a:buSzPct val="100000"/>
              <a:buNone/>
            </a:pPr>
            <a:r>
              <a:rPr lang="en-US" sz="2400" b="1" spc="300" dirty="0">
                <a:solidFill>
                  <a:schemeClr val="accent1"/>
                </a:solidFill>
              </a:rPr>
              <a:t>TASKS</a:t>
            </a:r>
          </a:p>
        </p:txBody>
      </p:sp>
      <p:sp>
        <p:nvSpPr>
          <p:cNvPr id="23" name="Rectangle 22">
            <a:extLst>
              <a:ext uri="{FF2B5EF4-FFF2-40B4-BE49-F238E27FC236}">
                <a16:creationId xmlns:a16="http://schemas.microsoft.com/office/drawing/2014/main" id="{5685355E-7A16-4D2B-B0BD-478996570E7A}"/>
              </a:ext>
            </a:extLst>
          </p:cNvPr>
          <p:cNvSpPr/>
          <p:nvPr/>
        </p:nvSpPr>
        <p:spPr>
          <a:xfrm>
            <a:off x="1858128" y="1861935"/>
            <a:ext cx="4201359" cy="757130"/>
          </a:xfrm>
          <a:prstGeom prst="rect">
            <a:avLst/>
          </a:prstGeom>
        </p:spPr>
        <p:txBody>
          <a:bodyPr wrap="square">
            <a:spAutoFit/>
          </a:bodyPr>
          <a:lstStyle/>
          <a:p>
            <a:pPr lvl="0">
              <a:lnSpc>
                <a:spcPct val="120000"/>
              </a:lnSpc>
              <a:spcBef>
                <a:spcPts val="600"/>
              </a:spcBef>
              <a:buClr>
                <a:schemeClr val="tx2"/>
              </a:buClr>
            </a:pPr>
            <a:r>
              <a:rPr lang="en-US" dirty="0">
                <a:solidFill>
                  <a:srgbClr val="333333"/>
                </a:solidFill>
              </a:rPr>
              <a:t>Randomly assigned to complete tasks on one of two websites [</a:t>
            </a:r>
            <a:r>
              <a:rPr lang="en-US">
                <a:solidFill>
                  <a:srgbClr val="333333"/>
                </a:solidFill>
              </a:rPr>
              <a:t>Between Subjects].</a:t>
            </a:r>
            <a:endParaRPr lang="en-US" dirty="0">
              <a:solidFill>
                <a:srgbClr val="333333"/>
              </a:solidFill>
            </a:endParaRPr>
          </a:p>
        </p:txBody>
      </p:sp>
      <p:sp>
        <p:nvSpPr>
          <p:cNvPr id="31" name="Slide Number Placeholder 3">
            <a:extLst>
              <a:ext uri="{FF2B5EF4-FFF2-40B4-BE49-F238E27FC236}">
                <a16:creationId xmlns:a16="http://schemas.microsoft.com/office/drawing/2014/main" id="{028FFA0A-3E95-47BC-AF07-E72B33AD3B60}"/>
              </a:ext>
            </a:extLst>
          </p:cNvPr>
          <p:cNvSpPr>
            <a:spLocks noGrp="1"/>
          </p:cNvSpPr>
          <p:nvPr>
            <p:ph type="sldNum" sz="quarter" idx="4"/>
          </p:nvPr>
        </p:nvSpPr>
        <p:spPr>
          <a:xfrm>
            <a:off x="5887371" y="6371474"/>
            <a:ext cx="646523" cy="331932"/>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F2CBAFD-F9DA-CD4F-B0BA-0D889ED2AD5A}" type="slidenum">
              <a:rPr kumimoji="0" lang="en-US" sz="1200" b="0" i="0" u="none" strike="noStrike" kern="1200" cap="none" spc="0" normalizeH="0" baseline="0" noProof="0" smtClean="0">
                <a:ln>
                  <a:noFill/>
                </a:ln>
                <a:solidFill>
                  <a:srgbClr val="8C8A85"/>
                </a:solidFill>
                <a:effectLst/>
                <a:uLnTx/>
                <a:uFillTx/>
                <a:latin typeface="Calibri"/>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8C8A85"/>
              </a:solidFill>
              <a:effectLst/>
              <a:uLnTx/>
              <a:uFillTx/>
              <a:latin typeface="Calibri"/>
            </a:endParaRPr>
          </a:p>
        </p:txBody>
      </p:sp>
    </p:spTree>
    <p:extLst>
      <p:ext uri="{BB962C8B-B14F-4D97-AF65-F5344CB8AC3E}">
        <p14:creationId xmlns:p14="http://schemas.microsoft.com/office/powerpoint/2010/main" val="257986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6"/>
            <a:ext cx="10515600" cy="708301"/>
          </a:xfrm>
        </p:spPr>
        <p:txBody>
          <a:bodyPr/>
          <a:lstStyle/>
          <a:p>
            <a:r>
              <a:rPr lang="en-US" dirty="0"/>
              <a:t>Completion Rates</a:t>
            </a:r>
          </a:p>
        </p:txBody>
      </p:sp>
      <p:graphicFrame>
        <p:nvGraphicFramePr>
          <p:cNvPr id="11" name="Chart 10">
            <a:extLst>
              <a:ext uri="{FF2B5EF4-FFF2-40B4-BE49-F238E27FC236}">
                <a16:creationId xmlns:a16="http://schemas.microsoft.com/office/drawing/2014/main" id="{0C994135-900C-426B-872A-98BB5BA664FB}"/>
              </a:ext>
            </a:extLst>
          </p:cNvPr>
          <p:cNvGraphicFramePr>
            <a:graphicFrameLocks/>
          </p:cNvGraphicFramePr>
          <p:nvPr>
            <p:extLst>
              <p:ext uri="{D42A27DB-BD31-4B8C-83A1-F6EECF244321}">
                <p14:modId xmlns:p14="http://schemas.microsoft.com/office/powerpoint/2010/main" val="3312619812"/>
              </p:ext>
            </p:extLst>
          </p:nvPr>
        </p:nvGraphicFramePr>
        <p:xfrm>
          <a:off x="1942915" y="1392766"/>
          <a:ext cx="8808559" cy="409636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111973AC-A38D-494C-8C02-1704C088540A}"/>
              </a:ext>
            </a:extLst>
          </p:cNvPr>
          <p:cNvSpPr/>
          <p:nvPr/>
        </p:nvSpPr>
        <p:spPr>
          <a:xfrm>
            <a:off x="2038165" y="5691134"/>
            <a:ext cx="8049436" cy="338554"/>
          </a:xfrm>
          <a:prstGeom prst="rect">
            <a:avLst/>
          </a:prstGeom>
          <a:solidFill>
            <a:schemeClr val="tx2"/>
          </a:solidFill>
          <a:ln>
            <a:noFill/>
          </a:ln>
        </p:spPr>
        <p:txBody>
          <a:bodyPr wrap="square">
            <a:spAutoFit/>
          </a:bodyPr>
          <a:lstStyle/>
          <a:p>
            <a:pPr algn="ctr"/>
            <a:r>
              <a:rPr lang="en-US" sz="1600" dirty="0">
                <a:solidFill>
                  <a:schemeClr val="bg1"/>
                </a:solidFill>
                <a:latin typeface="+mj-lt"/>
              </a:rPr>
              <a:t>Best Western had a higher completion rate on the Browse task (p = .01) </a:t>
            </a:r>
          </a:p>
        </p:txBody>
      </p:sp>
      <p:sp>
        <p:nvSpPr>
          <p:cNvPr id="6" name="Slide Number Placeholder 3">
            <a:extLst>
              <a:ext uri="{FF2B5EF4-FFF2-40B4-BE49-F238E27FC236}">
                <a16:creationId xmlns:a16="http://schemas.microsoft.com/office/drawing/2014/main" id="{FDB5DE99-6775-4F8A-932C-8FD96DB2523D}"/>
              </a:ext>
            </a:extLst>
          </p:cNvPr>
          <p:cNvSpPr>
            <a:spLocks noGrp="1"/>
          </p:cNvSpPr>
          <p:nvPr>
            <p:ph type="sldNum" sz="quarter" idx="4"/>
          </p:nvPr>
        </p:nvSpPr>
        <p:spPr>
          <a:xfrm>
            <a:off x="5887371" y="6371474"/>
            <a:ext cx="646523" cy="331932"/>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F2CBAFD-F9DA-CD4F-B0BA-0D889ED2AD5A}" type="slidenum">
              <a:rPr kumimoji="0" lang="en-US" sz="1200" b="0" i="0" u="none" strike="noStrike" kern="1200" cap="none" spc="0" normalizeH="0" baseline="0" noProof="0" smtClean="0">
                <a:ln>
                  <a:noFill/>
                </a:ln>
                <a:solidFill>
                  <a:srgbClr val="8C8A85"/>
                </a:solidFill>
                <a:effectLst/>
                <a:uLnTx/>
                <a:uFillTx/>
                <a:latin typeface="Calibri"/>
              </a:rPr>
              <a:pPr marL="0" marR="0" lvl="0" indent="0" algn="r" defTabSz="91437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8C8A85"/>
              </a:solidFill>
              <a:effectLst/>
              <a:uLnTx/>
              <a:uFillTx/>
              <a:latin typeface="Calibri"/>
            </a:endParaRPr>
          </a:p>
        </p:txBody>
      </p:sp>
    </p:spTree>
    <p:extLst>
      <p:ext uri="{BB962C8B-B14F-4D97-AF65-F5344CB8AC3E}">
        <p14:creationId xmlns:p14="http://schemas.microsoft.com/office/powerpoint/2010/main" val="52526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BA2D-3EF8-48F3-83D1-20B633D47F05}"/>
              </a:ext>
            </a:extLst>
          </p:cNvPr>
          <p:cNvSpPr>
            <a:spLocks noGrp="1"/>
          </p:cNvSpPr>
          <p:nvPr>
            <p:ph type="title"/>
          </p:nvPr>
        </p:nvSpPr>
        <p:spPr/>
        <p:txBody>
          <a:bodyPr/>
          <a:lstStyle/>
          <a:p>
            <a:r>
              <a:rPr lang="en-US" dirty="0"/>
              <a:t>Single Ease Question (SEQ)</a:t>
            </a:r>
          </a:p>
        </p:txBody>
      </p:sp>
      <p:sp>
        <p:nvSpPr>
          <p:cNvPr id="3" name="TextBox 2">
            <a:extLst>
              <a:ext uri="{FF2B5EF4-FFF2-40B4-BE49-F238E27FC236}">
                <a16:creationId xmlns:a16="http://schemas.microsoft.com/office/drawing/2014/main" id="{A867B83D-62EB-4CAF-884E-3130883E928F}"/>
              </a:ext>
            </a:extLst>
          </p:cNvPr>
          <p:cNvSpPr txBox="1"/>
          <p:nvPr/>
        </p:nvSpPr>
        <p:spPr>
          <a:xfrm>
            <a:off x="957771" y="1984884"/>
            <a:ext cx="952500" cy="2616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8956" hangingPunct="0"/>
            <a:r>
              <a:rPr lang="en-US" sz="1100" i="1" dirty="0">
                <a:solidFill>
                  <a:schemeClr val="bg1">
                    <a:lumMod val="75000"/>
                  </a:schemeClr>
                </a:solidFill>
                <a:latin typeface="+mj-lt"/>
                <a:cs typeface="Helvetica Neue Light"/>
              </a:rPr>
              <a:t>99% percentile</a:t>
            </a:r>
          </a:p>
        </p:txBody>
      </p:sp>
      <p:sp>
        <p:nvSpPr>
          <p:cNvPr id="6" name="TextBox 5">
            <a:extLst>
              <a:ext uri="{FF2B5EF4-FFF2-40B4-BE49-F238E27FC236}">
                <a16:creationId xmlns:a16="http://schemas.microsoft.com/office/drawing/2014/main" id="{110D1345-13A4-4E0F-AD10-7042893E7976}"/>
              </a:ext>
            </a:extLst>
          </p:cNvPr>
          <p:cNvSpPr txBox="1"/>
          <p:nvPr/>
        </p:nvSpPr>
        <p:spPr>
          <a:xfrm>
            <a:off x="957771" y="2401464"/>
            <a:ext cx="952500" cy="2616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8956" hangingPunct="0"/>
            <a:r>
              <a:rPr lang="en-US" sz="1100" i="1" dirty="0">
                <a:solidFill>
                  <a:schemeClr val="bg1">
                    <a:lumMod val="75000"/>
                  </a:schemeClr>
                </a:solidFill>
                <a:latin typeface="+mj-lt"/>
                <a:cs typeface="Helvetica Neue Light"/>
              </a:rPr>
              <a:t>83% percentile</a:t>
            </a:r>
          </a:p>
        </p:txBody>
      </p:sp>
      <p:sp>
        <p:nvSpPr>
          <p:cNvPr id="7" name="TextBox 6">
            <a:extLst>
              <a:ext uri="{FF2B5EF4-FFF2-40B4-BE49-F238E27FC236}">
                <a16:creationId xmlns:a16="http://schemas.microsoft.com/office/drawing/2014/main" id="{91D7C8BA-F47C-41B7-80E8-426293EEA954}"/>
              </a:ext>
            </a:extLst>
          </p:cNvPr>
          <p:cNvSpPr txBox="1"/>
          <p:nvPr/>
        </p:nvSpPr>
        <p:spPr>
          <a:xfrm>
            <a:off x="957771" y="2958193"/>
            <a:ext cx="952500" cy="2616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8956" hangingPunct="0"/>
            <a:r>
              <a:rPr lang="en-US" sz="1100" i="1" dirty="0">
                <a:solidFill>
                  <a:schemeClr val="bg1">
                    <a:lumMod val="75000"/>
                  </a:schemeClr>
                </a:solidFill>
                <a:latin typeface="+mj-lt"/>
                <a:cs typeface="Helvetica Neue Light"/>
              </a:rPr>
              <a:t>40% percentile</a:t>
            </a:r>
          </a:p>
        </p:txBody>
      </p:sp>
      <p:sp>
        <p:nvSpPr>
          <p:cNvPr id="10" name="TextBox 9">
            <a:extLst>
              <a:ext uri="{FF2B5EF4-FFF2-40B4-BE49-F238E27FC236}">
                <a16:creationId xmlns:a16="http://schemas.microsoft.com/office/drawing/2014/main" id="{A84D2310-B920-4178-8CA5-62F014A11DE0}"/>
              </a:ext>
            </a:extLst>
          </p:cNvPr>
          <p:cNvSpPr txBox="1"/>
          <p:nvPr/>
        </p:nvSpPr>
        <p:spPr>
          <a:xfrm>
            <a:off x="957771" y="3233701"/>
            <a:ext cx="952500" cy="2616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8956" hangingPunct="0"/>
            <a:r>
              <a:rPr lang="en-US" sz="1100" i="1" dirty="0">
                <a:solidFill>
                  <a:schemeClr val="bg1">
                    <a:lumMod val="75000"/>
                  </a:schemeClr>
                </a:solidFill>
                <a:latin typeface="+mj-lt"/>
                <a:cs typeface="Helvetica Neue Light"/>
              </a:rPr>
              <a:t>30% percentile</a:t>
            </a:r>
          </a:p>
        </p:txBody>
      </p:sp>
      <p:graphicFrame>
        <p:nvGraphicFramePr>
          <p:cNvPr id="13" name="Chart 12">
            <a:extLst>
              <a:ext uri="{FF2B5EF4-FFF2-40B4-BE49-F238E27FC236}">
                <a16:creationId xmlns:a16="http://schemas.microsoft.com/office/drawing/2014/main" id="{7C08DFC8-DEDC-4A63-9760-24626557982B}"/>
              </a:ext>
            </a:extLst>
          </p:cNvPr>
          <p:cNvGraphicFramePr>
            <a:graphicFrameLocks/>
          </p:cNvGraphicFramePr>
          <p:nvPr>
            <p:extLst>
              <p:ext uri="{D42A27DB-BD31-4B8C-83A1-F6EECF244321}">
                <p14:modId xmlns:p14="http://schemas.microsoft.com/office/powerpoint/2010/main" val="2123365114"/>
              </p:ext>
            </p:extLst>
          </p:nvPr>
        </p:nvGraphicFramePr>
        <p:xfrm>
          <a:off x="1571626" y="1717343"/>
          <a:ext cx="9464903" cy="4143068"/>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8BC4209D-CC1C-4152-A7B4-B13FE70AD08C}"/>
              </a:ext>
            </a:extLst>
          </p:cNvPr>
          <p:cNvSpPr/>
          <p:nvPr/>
        </p:nvSpPr>
        <p:spPr>
          <a:xfrm>
            <a:off x="2038165" y="5691134"/>
            <a:ext cx="8049436" cy="338554"/>
          </a:xfrm>
          <a:prstGeom prst="rect">
            <a:avLst/>
          </a:prstGeom>
          <a:solidFill>
            <a:schemeClr val="tx2"/>
          </a:solidFill>
          <a:ln>
            <a:noFill/>
          </a:ln>
        </p:spPr>
        <p:txBody>
          <a:bodyPr wrap="square">
            <a:spAutoFit/>
          </a:bodyPr>
          <a:lstStyle/>
          <a:p>
            <a:pPr algn="ctr"/>
            <a:r>
              <a:rPr lang="en-US" sz="1600" dirty="0">
                <a:solidFill>
                  <a:schemeClr val="bg1"/>
                </a:solidFill>
                <a:latin typeface="+mj-lt"/>
              </a:rPr>
              <a:t>SEQ scores did not significantly differ between hotels across tasks (p = .12 for browse)</a:t>
            </a:r>
          </a:p>
        </p:txBody>
      </p:sp>
      <p:sp>
        <p:nvSpPr>
          <p:cNvPr id="15" name="Rectangle 14">
            <a:extLst>
              <a:ext uri="{FF2B5EF4-FFF2-40B4-BE49-F238E27FC236}">
                <a16:creationId xmlns:a16="http://schemas.microsoft.com/office/drawing/2014/main" id="{83C8F853-68A0-410E-AE26-6B747B50C851}"/>
              </a:ext>
            </a:extLst>
          </p:cNvPr>
          <p:cNvSpPr/>
          <p:nvPr/>
        </p:nvSpPr>
        <p:spPr>
          <a:xfrm>
            <a:off x="736599" y="1173597"/>
            <a:ext cx="10784841" cy="368049"/>
          </a:xfrm>
          <a:prstGeom prst="rect">
            <a:avLst/>
          </a:prstGeom>
        </p:spPr>
        <p:txBody>
          <a:bodyPr wrap="square">
            <a:spAutoFit/>
          </a:bodyPr>
          <a:lstStyle/>
          <a:p>
            <a:pPr lvl="0">
              <a:lnSpc>
                <a:spcPct val="120000"/>
              </a:lnSpc>
              <a:spcBef>
                <a:spcPts val="600"/>
              </a:spcBef>
              <a:buClr>
                <a:schemeClr val="tx2"/>
              </a:buClr>
            </a:pPr>
            <a:r>
              <a:rPr lang="en-US" sz="1600" i="1" dirty="0">
                <a:solidFill>
                  <a:schemeClr val="bg1">
                    <a:lumMod val="75000"/>
                  </a:schemeClr>
                </a:solidFill>
              </a:rPr>
              <a:t>How easy or difficult was the task?</a:t>
            </a:r>
          </a:p>
        </p:txBody>
      </p:sp>
      <p:sp>
        <p:nvSpPr>
          <p:cNvPr id="16" name="Slide Number Placeholder 3">
            <a:extLst>
              <a:ext uri="{FF2B5EF4-FFF2-40B4-BE49-F238E27FC236}">
                <a16:creationId xmlns:a16="http://schemas.microsoft.com/office/drawing/2014/main" id="{779E5DE9-0676-4558-8AE4-DEFEE0B43A86}"/>
              </a:ext>
            </a:extLst>
          </p:cNvPr>
          <p:cNvSpPr>
            <a:spLocks noGrp="1"/>
          </p:cNvSpPr>
          <p:nvPr>
            <p:ph type="sldNum" sz="quarter" idx="4"/>
          </p:nvPr>
        </p:nvSpPr>
        <p:spPr>
          <a:xfrm>
            <a:off x="5887371" y="6371474"/>
            <a:ext cx="646523" cy="331932"/>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F2CBAFD-F9DA-CD4F-B0BA-0D889ED2AD5A}" type="slidenum">
              <a:rPr kumimoji="0" lang="en-US" sz="1200" b="0" i="0" u="none" strike="noStrike" kern="1200" cap="none" spc="0" normalizeH="0" baseline="0" noProof="0" smtClean="0">
                <a:ln>
                  <a:noFill/>
                </a:ln>
                <a:solidFill>
                  <a:srgbClr val="8C8A85"/>
                </a:solidFill>
                <a:effectLst/>
                <a:uLnTx/>
                <a:uFillTx/>
                <a:latin typeface="Calibri"/>
              </a:rPr>
              <a:pPr marL="0" marR="0" lvl="0" indent="0" algn="r" defTabSz="91437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8C8A85"/>
              </a:solidFill>
              <a:effectLst/>
              <a:uLnTx/>
              <a:uFillTx/>
              <a:latin typeface="Calibri"/>
            </a:endParaRPr>
          </a:p>
        </p:txBody>
      </p:sp>
    </p:spTree>
    <p:extLst>
      <p:ext uri="{BB962C8B-B14F-4D97-AF65-F5344CB8AC3E}">
        <p14:creationId xmlns:p14="http://schemas.microsoft.com/office/powerpoint/2010/main" val="64680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BA2D-3EF8-48F3-83D1-20B633D47F05}"/>
              </a:ext>
            </a:extLst>
          </p:cNvPr>
          <p:cNvSpPr>
            <a:spLocks noGrp="1"/>
          </p:cNvSpPr>
          <p:nvPr>
            <p:ph type="title"/>
          </p:nvPr>
        </p:nvSpPr>
        <p:spPr/>
        <p:txBody>
          <a:bodyPr/>
          <a:lstStyle/>
          <a:p>
            <a:r>
              <a:rPr lang="en-US" dirty="0"/>
              <a:t>Task Success Time</a:t>
            </a:r>
          </a:p>
        </p:txBody>
      </p:sp>
      <p:graphicFrame>
        <p:nvGraphicFramePr>
          <p:cNvPr id="6" name="Chart 5">
            <a:extLst>
              <a:ext uri="{FF2B5EF4-FFF2-40B4-BE49-F238E27FC236}">
                <a16:creationId xmlns:a16="http://schemas.microsoft.com/office/drawing/2014/main" id="{C3688F21-6A01-4126-8C70-69594921120C}"/>
              </a:ext>
            </a:extLst>
          </p:cNvPr>
          <p:cNvGraphicFramePr>
            <a:graphicFrameLocks/>
          </p:cNvGraphicFramePr>
          <p:nvPr>
            <p:extLst>
              <p:ext uri="{D42A27DB-BD31-4B8C-83A1-F6EECF244321}">
                <p14:modId xmlns:p14="http://schemas.microsoft.com/office/powerpoint/2010/main" val="1200992236"/>
              </p:ext>
            </p:extLst>
          </p:nvPr>
        </p:nvGraphicFramePr>
        <p:xfrm>
          <a:off x="1676286" y="1298401"/>
          <a:ext cx="9524311" cy="410490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FA5859EA-9AA2-4FBE-B919-3403A6807982}"/>
              </a:ext>
            </a:extLst>
          </p:cNvPr>
          <p:cNvSpPr/>
          <p:nvPr/>
        </p:nvSpPr>
        <p:spPr>
          <a:xfrm>
            <a:off x="2038165" y="5500634"/>
            <a:ext cx="8049436" cy="584775"/>
          </a:xfrm>
          <a:prstGeom prst="rect">
            <a:avLst/>
          </a:prstGeom>
          <a:solidFill>
            <a:schemeClr val="tx2"/>
          </a:solidFill>
          <a:ln>
            <a:noFill/>
          </a:ln>
        </p:spPr>
        <p:txBody>
          <a:bodyPr wrap="square">
            <a:spAutoFit/>
          </a:bodyPr>
          <a:lstStyle/>
          <a:p>
            <a:pPr algn="ctr"/>
            <a:r>
              <a:rPr lang="en-US" sz="1600" dirty="0">
                <a:solidFill>
                  <a:schemeClr val="bg1"/>
                </a:solidFill>
                <a:latin typeface="+mj-lt"/>
              </a:rPr>
              <a:t>Median time spent on task by participants who successfully completed the task did not significantly differ between hotels.</a:t>
            </a:r>
          </a:p>
        </p:txBody>
      </p:sp>
      <p:sp>
        <p:nvSpPr>
          <p:cNvPr id="8" name="Slide Number Placeholder 3">
            <a:extLst>
              <a:ext uri="{FF2B5EF4-FFF2-40B4-BE49-F238E27FC236}">
                <a16:creationId xmlns:a16="http://schemas.microsoft.com/office/drawing/2014/main" id="{362D5F99-5024-45F3-9169-240DA0C96A82}"/>
              </a:ext>
            </a:extLst>
          </p:cNvPr>
          <p:cNvSpPr>
            <a:spLocks noGrp="1"/>
          </p:cNvSpPr>
          <p:nvPr>
            <p:ph type="sldNum" sz="quarter" idx="4"/>
          </p:nvPr>
        </p:nvSpPr>
        <p:spPr>
          <a:xfrm>
            <a:off x="5887371" y="6371474"/>
            <a:ext cx="646523" cy="331932"/>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F2CBAFD-F9DA-CD4F-B0BA-0D889ED2AD5A}" type="slidenum">
              <a:rPr kumimoji="0" lang="en-US" sz="1200" b="0" i="0" u="none" strike="noStrike" kern="1200" cap="none" spc="0" normalizeH="0" baseline="0" noProof="0" smtClean="0">
                <a:ln>
                  <a:noFill/>
                </a:ln>
                <a:solidFill>
                  <a:srgbClr val="8C8A85"/>
                </a:solidFill>
                <a:effectLst/>
                <a:uLnTx/>
                <a:uFillTx/>
                <a:latin typeface="Calibri"/>
              </a:rPr>
              <a:pPr marL="0" marR="0" lvl="0" indent="0" algn="r" defTabSz="91437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8C8A85"/>
              </a:solidFill>
              <a:effectLst/>
              <a:uLnTx/>
              <a:uFillTx/>
              <a:latin typeface="Calibri"/>
            </a:endParaRPr>
          </a:p>
        </p:txBody>
      </p:sp>
    </p:spTree>
    <p:extLst>
      <p:ext uri="{BB962C8B-B14F-4D97-AF65-F5344CB8AC3E}">
        <p14:creationId xmlns:p14="http://schemas.microsoft.com/office/powerpoint/2010/main" val="427141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D089-808D-4082-8E6C-9EA658946D14}"/>
              </a:ext>
            </a:extLst>
          </p:cNvPr>
          <p:cNvSpPr>
            <a:spLocks noGrp="1"/>
          </p:cNvSpPr>
          <p:nvPr>
            <p:ph type="title"/>
          </p:nvPr>
        </p:nvSpPr>
        <p:spPr/>
        <p:txBody>
          <a:bodyPr/>
          <a:lstStyle/>
          <a:p>
            <a:r>
              <a:rPr lang="en-US" dirty="0"/>
              <a:t>Task Confidence</a:t>
            </a:r>
          </a:p>
        </p:txBody>
      </p:sp>
      <p:sp>
        <p:nvSpPr>
          <p:cNvPr id="8" name="TextBox 7">
            <a:extLst>
              <a:ext uri="{FF2B5EF4-FFF2-40B4-BE49-F238E27FC236}">
                <a16:creationId xmlns:a16="http://schemas.microsoft.com/office/drawing/2014/main" id="{E09D78A4-BEF5-4DF9-8AEF-3C238953A0B8}"/>
              </a:ext>
            </a:extLst>
          </p:cNvPr>
          <p:cNvSpPr txBox="1"/>
          <p:nvPr/>
        </p:nvSpPr>
        <p:spPr>
          <a:xfrm>
            <a:off x="640640" y="1678204"/>
            <a:ext cx="1219200" cy="2616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8956" hangingPunct="0"/>
            <a:r>
              <a:rPr lang="en-US" sz="1100" i="1" dirty="0">
                <a:solidFill>
                  <a:schemeClr val="bg1">
                    <a:lumMod val="75000"/>
                  </a:schemeClr>
                </a:solidFill>
                <a:latin typeface="+mj-lt"/>
                <a:cs typeface="Helvetica Neue Light"/>
              </a:rPr>
              <a:t>Extremely confident</a:t>
            </a:r>
          </a:p>
        </p:txBody>
      </p:sp>
      <p:sp>
        <p:nvSpPr>
          <p:cNvPr id="9" name="TextBox 8">
            <a:extLst>
              <a:ext uri="{FF2B5EF4-FFF2-40B4-BE49-F238E27FC236}">
                <a16:creationId xmlns:a16="http://schemas.microsoft.com/office/drawing/2014/main" id="{75D51F69-2C71-4EAE-87BF-854F9B166418}"/>
              </a:ext>
            </a:extLst>
          </p:cNvPr>
          <p:cNvSpPr txBox="1"/>
          <p:nvPr/>
        </p:nvSpPr>
        <p:spPr>
          <a:xfrm>
            <a:off x="640640" y="5123020"/>
            <a:ext cx="1219200" cy="2616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8956" hangingPunct="0"/>
            <a:r>
              <a:rPr lang="en-US" sz="1100" i="1" dirty="0">
                <a:solidFill>
                  <a:schemeClr val="bg1">
                    <a:lumMod val="75000"/>
                  </a:schemeClr>
                </a:solidFill>
                <a:latin typeface="+mj-lt"/>
                <a:cs typeface="Helvetica Neue Light"/>
              </a:rPr>
              <a:t>Not at all confident</a:t>
            </a:r>
          </a:p>
        </p:txBody>
      </p:sp>
      <p:graphicFrame>
        <p:nvGraphicFramePr>
          <p:cNvPr id="10" name="Chart 9">
            <a:extLst>
              <a:ext uri="{FF2B5EF4-FFF2-40B4-BE49-F238E27FC236}">
                <a16:creationId xmlns:a16="http://schemas.microsoft.com/office/drawing/2014/main" id="{17F9B8A2-A751-4CAE-AE30-DD50CAFC1F3E}"/>
              </a:ext>
            </a:extLst>
          </p:cNvPr>
          <p:cNvGraphicFramePr>
            <a:graphicFrameLocks/>
          </p:cNvGraphicFramePr>
          <p:nvPr>
            <p:extLst>
              <p:ext uri="{D42A27DB-BD31-4B8C-83A1-F6EECF244321}">
                <p14:modId xmlns:p14="http://schemas.microsoft.com/office/powerpoint/2010/main" val="4165163617"/>
              </p:ext>
            </p:extLst>
          </p:nvPr>
        </p:nvGraphicFramePr>
        <p:xfrm>
          <a:off x="1957775" y="1678205"/>
          <a:ext cx="9047119" cy="3878761"/>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05425FEF-DB84-499C-A722-B978E06E0633}"/>
              </a:ext>
            </a:extLst>
          </p:cNvPr>
          <p:cNvSpPr/>
          <p:nvPr/>
        </p:nvSpPr>
        <p:spPr>
          <a:xfrm>
            <a:off x="2038165" y="5691134"/>
            <a:ext cx="8049436" cy="338554"/>
          </a:xfrm>
          <a:prstGeom prst="rect">
            <a:avLst/>
          </a:prstGeom>
          <a:solidFill>
            <a:schemeClr val="tx2"/>
          </a:solidFill>
          <a:ln>
            <a:noFill/>
          </a:ln>
        </p:spPr>
        <p:txBody>
          <a:bodyPr wrap="square">
            <a:spAutoFit/>
          </a:bodyPr>
          <a:lstStyle/>
          <a:p>
            <a:pPr algn="ctr"/>
            <a:r>
              <a:rPr lang="en-US" sz="1600" dirty="0">
                <a:solidFill>
                  <a:schemeClr val="bg1"/>
                </a:solidFill>
                <a:latin typeface="+mj-lt"/>
              </a:rPr>
              <a:t>Confidence ratings did not significantly differ between hotels.</a:t>
            </a:r>
          </a:p>
        </p:txBody>
      </p:sp>
      <p:sp>
        <p:nvSpPr>
          <p:cNvPr id="12" name="Rectangle 11">
            <a:extLst>
              <a:ext uri="{FF2B5EF4-FFF2-40B4-BE49-F238E27FC236}">
                <a16:creationId xmlns:a16="http://schemas.microsoft.com/office/drawing/2014/main" id="{B9A15A53-C777-4A9D-AE90-E0B97758865C}"/>
              </a:ext>
            </a:extLst>
          </p:cNvPr>
          <p:cNvSpPr/>
          <p:nvPr/>
        </p:nvSpPr>
        <p:spPr>
          <a:xfrm>
            <a:off x="736599" y="1173597"/>
            <a:ext cx="10784841" cy="368049"/>
          </a:xfrm>
          <a:prstGeom prst="rect">
            <a:avLst/>
          </a:prstGeom>
        </p:spPr>
        <p:txBody>
          <a:bodyPr wrap="square">
            <a:spAutoFit/>
          </a:bodyPr>
          <a:lstStyle/>
          <a:p>
            <a:pPr lvl="0">
              <a:lnSpc>
                <a:spcPct val="120000"/>
              </a:lnSpc>
              <a:spcBef>
                <a:spcPts val="600"/>
              </a:spcBef>
              <a:buClr>
                <a:schemeClr val="tx2"/>
              </a:buClr>
            </a:pPr>
            <a:r>
              <a:rPr lang="en-US" sz="1600" i="1" dirty="0">
                <a:solidFill>
                  <a:schemeClr val="bg1">
                    <a:lumMod val="75000"/>
                  </a:schemeClr>
                </a:solidFill>
              </a:rPr>
              <a:t>How confident are you that you completed the task successfully?</a:t>
            </a:r>
          </a:p>
        </p:txBody>
      </p:sp>
      <p:sp>
        <p:nvSpPr>
          <p:cNvPr id="13" name="Slide Number Placeholder 3">
            <a:extLst>
              <a:ext uri="{FF2B5EF4-FFF2-40B4-BE49-F238E27FC236}">
                <a16:creationId xmlns:a16="http://schemas.microsoft.com/office/drawing/2014/main" id="{1B7DEC37-DDCF-48E1-A407-E56BE85C75BF}"/>
              </a:ext>
            </a:extLst>
          </p:cNvPr>
          <p:cNvSpPr>
            <a:spLocks noGrp="1"/>
          </p:cNvSpPr>
          <p:nvPr>
            <p:ph type="sldNum" sz="quarter" idx="4"/>
          </p:nvPr>
        </p:nvSpPr>
        <p:spPr>
          <a:xfrm>
            <a:off x="5887371" y="6371474"/>
            <a:ext cx="646523" cy="331932"/>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F2CBAFD-F9DA-CD4F-B0BA-0D889ED2AD5A}" type="slidenum">
              <a:rPr kumimoji="0" lang="en-US" sz="1200" b="0" i="0" u="none" strike="noStrike" kern="1200" cap="none" spc="0" normalizeH="0" baseline="0" noProof="0" smtClean="0">
                <a:ln>
                  <a:noFill/>
                </a:ln>
                <a:solidFill>
                  <a:srgbClr val="8C8A85"/>
                </a:solidFill>
                <a:effectLst/>
                <a:uLnTx/>
                <a:uFillTx/>
                <a:latin typeface="Calibri"/>
              </a:rPr>
              <a:pPr marL="0" marR="0" lvl="0" indent="0" algn="r" defTabSz="91437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8C8A85"/>
              </a:solidFill>
              <a:effectLst/>
              <a:uLnTx/>
              <a:uFillTx/>
              <a:latin typeface="Calibri"/>
            </a:endParaRPr>
          </a:p>
        </p:txBody>
      </p:sp>
    </p:spTree>
    <p:extLst>
      <p:ext uri="{BB962C8B-B14F-4D97-AF65-F5344CB8AC3E}">
        <p14:creationId xmlns:p14="http://schemas.microsoft.com/office/powerpoint/2010/main" val="75553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6C2BE-EBAD-4E75-B795-934728E50264}"/>
              </a:ext>
            </a:extLst>
          </p:cNvPr>
          <p:cNvSpPr>
            <a:spLocks noGrp="1"/>
          </p:cNvSpPr>
          <p:nvPr>
            <p:ph type="title"/>
          </p:nvPr>
        </p:nvSpPr>
        <p:spPr/>
        <p:txBody>
          <a:bodyPr/>
          <a:lstStyle/>
          <a:p>
            <a:r>
              <a:rPr lang="en-US" dirty="0"/>
              <a:t>Single Usability Metric (SUM)</a:t>
            </a:r>
          </a:p>
        </p:txBody>
      </p:sp>
      <p:graphicFrame>
        <p:nvGraphicFramePr>
          <p:cNvPr id="7" name="Chart 6">
            <a:extLst>
              <a:ext uri="{FF2B5EF4-FFF2-40B4-BE49-F238E27FC236}">
                <a16:creationId xmlns:a16="http://schemas.microsoft.com/office/drawing/2014/main" id="{A033A90C-8B36-40F1-B999-259D96D786AD}"/>
              </a:ext>
            </a:extLst>
          </p:cNvPr>
          <p:cNvGraphicFramePr>
            <a:graphicFrameLocks/>
          </p:cNvGraphicFramePr>
          <p:nvPr>
            <p:extLst>
              <p:ext uri="{D42A27DB-BD31-4B8C-83A1-F6EECF244321}">
                <p14:modId xmlns:p14="http://schemas.microsoft.com/office/powerpoint/2010/main" val="446115367"/>
              </p:ext>
            </p:extLst>
          </p:nvPr>
        </p:nvGraphicFramePr>
        <p:xfrm>
          <a:off x="1561999" y="1527737"/>
          <a:ext cx="9577223" cy="410524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0DBFDE3D-0720-4B9A-82F8-5E905A6C324D}"/>
              </a:ext>
            </a:extLst>
          </p:cNvPr>
          <p:cNvSpPr/>
          <p:nvPr/>
        </p:nvSpPr>
        <p:spPr>
          <a:xfrm>
            <a:off x="2038165" y="5691134"/>
            <a:ext cx="8049436" cy="338554"/>
          </a:xfrm>
          <a:prstGeom prst="rect">
            <a:avLst/>
          </a:prstGeom>
          <a:solidFill>
            <a:schemeClr val="tx2"/>
          </a:solidFill>
          <a:ln>
            <a:noFill/>
          </a:ln>
        </p:spPr>
        <p:txBody>
          <a:bodyPr wrap="square">
            <a:spAutoFit/>
          </a:bodyPr>
          <a:lstStyle/>
          <a:p>
            <a:pPr algn="ctr"/>
            <a:r>
              <a:rPr lang="en-US" sz="1600" dirty="0">
                <a:solidFill>
                  <a:schemeClr val="bg1"/>
                </a:solidFill>
                <a:latin typeface="+mj-lt"/>
              </a:rPr>
              <a:t>SUM scores did not significantly differ between hotels across tasks. </a:t>
            </a:r>
          </a:p>
        </p:txBody>
      </p:sp>
      <p:sp>
        <p:nvSpPr>
          <p:cNvPr id="9" name="Rectangle 8">
            <a:extLst>
              <a:ext uri="{FF2B5EF4-FFF2-40B4-BE49-F238E27FC236}">
                <a16:creationId xmlns:a16="http://schemas.microsoft.com/office/drawing/2014/main" id="{6C799D3B-27C2-41B1-866C-FF7147140D46}"/>
              </a:ext>
            </a:extLst>
          </p:cNvPr>
          <p:cNvSpPr/>
          <p:nvPr/>
        </p:nvSpPr>
        <p:spPr>
          <a:xfrm>
            <a:off x="736599" y="1173597"/>
            <a:ext cx="10784841" cy="368049"/>
          </a:xfrm>
          <a:prstGeom prst="rect">
            <a:avLst/>
          </a:prstGeom>
        </p:spPr>
        <p:txBody>
          <a:bodyPr wrap="square">
            <a:spAutoFit/>
          </a:bodyPr>
          <a:lstStyle/>
          <a:p>
            <a:pPr lvl="0">
              <a:lnSpc>
                <a:spcPct val="120000"/>
              </a:lnSpc>
              <a:spcBef>
                <a:spcPts val="600"/>
              </a:spcBef>
              <a:buClr>
                <a:schemeClr val="tx2"/>
              </a:buClr>
            </a:pPr>
            <a:r>
              <a:rPr lang="en-US" sz="1600" i="1" dirty="0">
                <a:solidFill>
                  <a:schemeClr val="bg1">
                    <a:lumMod val="75000"/>
                  </a:schemeClr>
                </a:solidFill>
              </a:rPr>
              <a:t>SUM is calculated by taking the average of completion rates, task level ease, and completion time</a:t>
            </a:r>
          </a:p>
        </p:txBody>
      </p:sp>
      <p:sp>
        <p:nvSpPr>
          <p:cNvPr id="10" name="Slide Number Placeholder 3">
            <a:extLst>
              <a:ext uri="{FF2B5EF4-FFF2-40B4-BE49-F238E27FC236}">
                <a16:creationId xmlns:a16="http://schemas.microsoft.com/office/drawing/2014/main" id="{8512AB51-C19B-4646-BE9D-64A3F21D92E5}"/>
              </a:ext>
            </a:extLst>
          </p:cNvPr>
          <p:cNvSpPr>
            <a:spLocks noGrp="1"/>
          </p:cNvSpPr>
          <p:nvPr>
            <p:ph type="sldNum" sz="quarter" idx="4"/>
          </p:nvPr>
        </p:nvSpPr>
        <p:spPr>
          <a:xfrm>
            <a:off x="5887371" y="6371474"/>
            <a:ext cx="646523" cy="331932"/>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F2CBAFD-F9DA-CD4F-B0BA-0D889ED2AD5A}" type="slidenum">
              <a:rPr kumimoji="0" lang="en-US" sz="1200" b="0" i="0" u="none" strike="noStrike" kern="1200" cap="none" spc="0" normalizeH="0" baseline="0" noProof="0" smtClean="0">
                <a:ln>
                  <a:noFill/>
                </a:ln>
                <a:solidFill>
                  <a:srgbClr val="8C8A85"/>
                </a:solidFill>
                <a:effectLst/>
                <a:uLnTx/>
                <a:uFillTx/>
                <a:latin typeface="Calibri"/>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8C8A85"/>
              </a:solidFill>
              <a:effectLst/>
              <a:uLnTx/>
              <a:uFillTx/>
              <a:latin typeface="Calibri"/>
            </a:endParaRPr>
          </a:p>
        </p:txBody>
      </p:sp>
    </p:spTree>
    <p:extLst>
      <p:ext uri="{BB962C8B-B14F-4D97-AF65-F5344CB8AC3E}">
        <p14:creationId xmlns:p14="http://schemas.microsoft.com/office/powerpoint/2010/main" val="246015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1B93-9F2C-47F4-9EAB-3B8F67DDF445}"/>
              </a:ext>
            </a:extLst>
          </p:cNvPr>
          <p:cNvSpPr>
            <a:spLocks noGrp="1"/>
          </p:cNvSpPr>
          <p:nvPr>
            <p:ph type="title"/>
          </p:nvPr>
        </p:nvSpPr>
        <p:spPr>
          <a:xfrm>
            <a:off x="736600" y="365126"/>
            <a:ext cx="10515600" cy="708301"/>
          </a:xfrm>
        </p:spPr>
        <p:txBody>
          <a:bodyPr>
            <a:normAutofit/>
          </a:bodyPr>
          <a:lstStyle/>
          <a:p>
            <a:r>
              <a:rPr lang="en-US" sz="2800" dirty="0"/>
              <a:t>SUPRQ – Standardized UX Percentile Rank Questionnaire</a:t>
            </a:r>
          </a:p>
        </p:txBody>
      </p:sp>
      <p:pic>
        <p:nvPicPr>
          <p:cNvPr id="4" name="Picture 3">
            <a:extLst>
              <a:ext uri="{FF2B5EF4-FFF2-40B4-BE49-F238E27FC236}">
                <a16:creationId xmlns:a16="http://schemas.microsoft.com/office/drawing/2014/main" id="{04EB6C6A-B19B-4017-A5E0-E28149D34F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86193" y="249514"/>
            <a:ext cx="2402695" cy="1048125"/>
          </a:xfrm>
          <a:prstGeom prst="rect">
            <a:avLst/>
          </a:prstGeom>
        </p:spPr>
      </p:pic>
      <p:sp>
        <p:nvSpPr>
          <p:cNvPr id="5" name="Slide Number Placeholder 3">
            <a:extLst>
              <a:ext uri="{FF2B5EF4-FFF2-40B4-BE49-F238E27FC236}">
                <a16:creationId xmlns:a16="http://schemas.microsoft.com/office/drawing/2014/main" id="{E55DA562-2F2C-49EE-A535-73D70EED1533}"/>
              </a:ext>
            </a:extLst>
          </p:cNvPr>
          <p:cNvSpPr>
            <a:spLocks noGrp="1"/>
          </p:cNvSpPr>
          <p:nvPr>
            <p:ph type="sldNum" sz="quarter" idx="4"/>
          </p:nvPr>
        </p:nvSpPr>
        <p:spPr>
          <a:xfrm>
            <a:off x="5887371" y="6371474"/>
            <a:ext cx="646523" cy="331932"/>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F2CBAFD-F9DA-CD4F-B0BA-0D889ED2AD5A}" type="slidenum">
              <a:rPr kumimoji="0" lang="en-US" sz="1200" b="0" i="0" u="none" strike="noStrike" kern="1200" cap="none" spc="0" normalizeH="0" baseline="0" noProof="0" smtClean="0">
                <a:ln>
                  <a:noFill/>
                </a:ln>
                <a:solidFill>
                  <a:srgbClr val="8C8A85"/>
                </a:solidFill>
                <a:effectLst/>
                <a:uLnTx/>
                <a:uFillTx/>
                <a:latin typeface="Calibri"/>
              </a:rPr>
              <a:pPr marL="0" marR="0" lvl="0" indent="0" algn="r" defTabSz="91437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8C8A85"/>
              </a:solidFill>
              <a:effectLst/>
              <a:uLnTx/>
              <a:uFillTx/>
              <a:latin typeface="Calibri"/>
            </a:endParaRPr>
          </a:p>
        </p:txBody>
      </p:sp>
      <p:sp>
        <p:nvSpPr>
          <p:cNvPr id="10" name="Rectangle 9">
            <a:extLst>
              <a:ext uri="{FF2B5EF4-FFF2-40B4-BE49-F238E27FC236}">
                <a16:creationId xmlns:a16="http://schemas.microsoft.com/office/drawing/2014/main" id="{F2C76E43-69D8-4A94-BB45-4C21592D86C0}"/>
              </a:ext>
            </a:extLst>
          </p:cNvPr>
          <p:cNvSpPr/>
          <p:nvPr/>
        </p:nvSpPr>
        <p:spPr>
          <a:xfrm>
            <a:off x="1858129" y="1319499"/>
            <a:ext cx="10515600" cy="1237262"/>
          </a:xfrm>
          <a:prstGeom prst="rect">
            <a:avLst/>
          </a:prstGeom>
        </p:spPr>
        <p:txBody>
          <a:bodyPr wrap="square">
            <a:spAutoFit/>
          </a:bodyPr>
          <a:lstStyle/>
          <a:p>
            <a:pPr lvl="0">
              <a:lnSpc>
                <a:spcPct val="120000"/>
              </a:lnSpc>
              <a:buClr>
                <a:schemeClr val="tx2"/>
              </a:buClr>
            </a:pPr>
            <a:r>
              <a:rPr lang="en-US" sz="2000" dirty="0">
                <a:solidFill>
                  <a:srgbClr val="333333"/>
                </a:solidFill>
              </a:rPr>
              <a:t>Usability</a:t>
            </a:r>
          </a:p>
          <a:p>
            <a:pPr marL="444500" lvl="0" indent="-266700">
              <a:lnSpc>
                <a:spcPct val="120000"/>
              </a:lnSpc>
              <a:buClr>
                <a:schemeClr val="tx2"/>
              </a:buClr>
              <a:buFont typeface="Wingdings" panose="05000000000000000000" pitchFamily="2" charset="2"/>
              <a:buChar char="§"/>
            </a:pPr>
            <a:r>
              <a:rPr lang="en-US" sz="1400" dirty="0">
                <a:solidFill>
                  <a:srgbClr val="333333"/>
                </a:solidFill>
              </a:rPr>
              <a:t>files an invoice</a:t>
            </a:r>
          </a:p>
          <a:p>
            <a:pPr marL="444500" lvl="0" indent="-266700">
              <a:lnSpc>
                <a:spcPct val="120000"/>
              </a:lnSpc>
              <a:buClr>
                <a:schemeClr val="tx2"/>
              </a:buClr>
              <a:buFont typeface="Wingdings" panose="05000000000000000000" pitchFamily="2" charset="2"/>
              <a:buChar char="§"/>
            </a:pPr>
            <a:r>
              <a:rPr lang="en-US" sz="1400" dirty="0">
                <a:solidFill>
                  <a:srgbClr val="333333"/>
                </a:solidFill>
              </a:rPr>
              <a:t>locates the correct product SKU</a:t>
            </a:r>
          </a:p>
          <a:p>
            <a:pPr marL="444500" lvl="0" indent="-266700">
              <a:lnSpc>
                <a:spcPct val="120000"/>
              </a:lnSpc>
              <a:buClr>
                <a:schemeClr val="tx2"/>
              </a:buClr>
              <a:buFont typeface="Wingdings" panose="05000000000000000000" pitchFamily="2" charset="2"/>
              <a:buChar char="§"/>
            </a:pPr>
            <a:r>
              <a:rPr lang="en-US" sz="1400" dirty="0">
                <a:solidFill>
                  <a:srgbClr val="333333"/>
                </a:solidFill>
              </a:rPr>
              <a:t>adds a contact to a database</a:t>
            </a:r>
          </a:p>
        </p:txBody>
      </p:sp>
      <p:sp>
        <p:nvSpPr>
          <p:cNvPr id="11" name="Rectangle 10">
            <a:extLst>
              <a:ext uri="{FF2B5EF4-FFF2-40B4-BE49-F238E27FC236}">
                <a16:creationId xmlns:a16="http://schemas.microsoft.com/office/drawing/2014/main" id="{F43E9C58-B8EC-4CDC-84E6-F62C51DAE1C0}"/>
              </a:ext>
            </a:extLst>
          </p:cNvPr>
          <p:cNvSpPr/>
          <p:nvPr/>
        </p:nvSpPr>
        <p:spPr>
          <a:xfrm>
            <a:off x="1858129" y="2662121"/>
            <a:ext cx="10515600" cy="978729"/>
          </a:xfrm>
          <a:prstGeom prst="rect">
            <a:avLst/>
          </a:prstGeom>
        </p:spPr>
        <p:txBody>
          <a:bodyPr wrap="square">
            <a:spAutoFit/>
          </a:bodyPr>
          <a:lstStyle/>
          <a:p>
            <a:pPr lvl="0">
              <a:lnSpc>
                <a:spcPct val="120000"/>
              </a:lnSpc>
              <a:buClr>
                <a:schemeClr val="tx2"/>
              </a:buClr>
            </a:pPr>
            <a:r>
              <a:rPr lang="en-US" sz="2000" dirty="0">
                <a:solidFill>
                  <a:srgbClr val="333333"/>
                </a:solidFill>
              </a:rPr>
              <a:t>Trust, Value, and Comfort</a:t>
            </a:r>
          </a:p>
          <a:p>
            <a:pPr marL="444500" lvl="0" indent="-266700">
              <a:lnSpc>
                <a:spcPct val="120000"/>
              </a:lnSpc>
              <a:buClr>
                <a:schemeClr val="tx2"/>
              </a:buClr>
              <a:buFont typeface="Wingdings" panose="05000000000000000000" pitchFamily="2" charset="2"/>
              <a:buChar char="§"/>
            </a:pPr>
            <a:r>
              <a:rPr lang="en-US" sz="1400" dirty="0">
                <a:solidFill>
                  <a:srgbClr val="333333"/>
                </a:solidFill>
              </a:rPr>
              <a:t>The information on the websites is credible</a:t>
            </a:r>
          </a:p>
          <a:p>
            <a:pPr marL="444500" lvl="0" indent="-266700">
              <a:lnSpc>
                <a:spcPct val="120000"/>
              </a:lnSpc>
              <a:buClr>
                <a:schemeClr val="tx2"/>
              </a:buClr>
              <a:buFont typeface="Wingdings" panose="05000000000000000000" pitchFamily="2" charset="2"/>
              <a:buChar char="§"/>
            </a:pPr>
            <a:r>
              <a:rPr lang="en-US" sz="1400" dirty="0">
                <a:solidFill>
                  <a:srgbClr val="333333"/>
                </a:solidFill>
              </a:rPr>
              <a:t>The information on the website is trustworthy</a:t>
            </a:r>
          </a:p>
        </p:txBody>
      </p:sp>
      <p:sp>
        <p:nvSpPr>
          <p:cNvPr id="12" name="Rectangle 11">
            <a:extLst>
              <a:ext uri="{FF2B5EF4-FFF2-40B4-BE49-F238E27FC236}">
                <a16:creationId xmlns:a16="http://schemas.microsoft.com/office/drawing/2014/main" id="{616D7005-27E8-4EBD-9EAF-C26245BA5811}"/>
              </a:ext>
            </a:extLst>
          </p:cNvPr>
          <p:cNvSpPr/>
          <p:nvPr/>
        </p:nvSpPr>
        <p:spPr>
          <a:xfrm>
            <a:off x="1858129" y="3746210"/>
            <a:ext cx="10515600" cy="978729"/>
          </a:xfrm>
          <a:prstGeom prst="rect">
            <a:avLst/>
          </a:prstGeom>
        </p:spPr>
        <p:txBody>
          <a:bodyPr wrap="square">
            <a:spAutoFit/>
          </a:bodyPr>
          <a:lstStyle/>
          <a:p>
            <a:pPr lvl="0">
              <a:lnSpc>
                <a:spcPct val="120000"/>
              </a:lnSpc>
              <a:buClr>
                <a:schemeClr val="tx2"/>
              </a:buClr>
            </a:pPr>
            <a:r>
              <a:rPr lang="en-US" sz="2000" dirty="0">
                <a:solidFill>
                  <a:srgbClr val="333333"/>
                </a:solidFill>
              </a:rPr>
              <a:t>Loyalty</a:t>
            </a:r>
          </a:p>
          <a:p>
            <a:pPr marL="444500" lvl="0" indent="-266700">
              <a:lnSpc>
                <a:spcPct val="120000"/>
              </a:lnSpc>
              <a:buClr>
                <a:schemeClr val="tx2"/>
              </a:buClr>
              <a:buFont typeface="Wingdings" panose="05000000000000000000" pitchFamily="2" charset="2"/>
              <a:buChar char="§"/>
            </a:pPr>
            <a:r>
              <a:rPr lang="en-US" sz="1400" dirty="0">
                <a:solidFill>
                  <a:srgbClr val="333333"/>
                </a:solidFill>
              </a:rPr>
              <a:t> I will likely return to the website</a:t>
            </a:r>
          </a:p>
          <a:p>
            <a:pPr marL="444500" lvl="0" indent="-266700">
              <a:lnSpc>
                <a:spcPct val="120000"/>
              </a:lnSpc>
              <a:buClr>
                <a:schemeClr val="tx2"/>
              </a:buClr>
              <a:buFont typeface="Wingdings" panose="05000000000000000000" pitchFamily="2" charset="2"/>
              <a:buChar char="§"/>
            </a:pPr>
            <a:r>
              <a:rPr lang="en-US" sz="1400" dirty="0">
                <a:solidFill>
                  <a:srgbClr val="333333"/>
                </a:solidFill>
              </a:rPr>
              <a:t>NPS (How likely are you to recommend this website to a colleague or friend)</a:t>
            </a:r>
          </a:p>
        </p:txBody>
      </p:sp>
      <p:sp>
        <p:nvSpPr>
          <p:cNvPr id="13" name="Rectangle 12">
            <a:extLst>
              <a:ext uri="{FF2B5EF4-FFF2-40B4-BE49-F238E27FC236}">
                <a16:creationId xmlns:a16="http://schemas.microsoft.com/office/drawing/2014/main" id="{3FD8889D-ED32-4AE3-87AF-B85B4403B4FA}"/>
              </a:ext>
            </a:extLst>
          </p:cNvPr>
          <p:cNvSpPr/>
          <p:nvPr/>
        </p:nvSpPr>
        <p:spPr>
          <a:xfrm>
            <a:off x="1858129" y="4830298"/>
            <a:ext cx="10515600" cy="978729"/>
          </a:xfrm>
          <a:prstGeom prst="rect">
            <a:avLst/>
          </a:prstGeom>
        </p:spPr>
        <p:txBody>
          <a:bodyPr wrap="square">
            <a:spAutoFit/>
          </a:bodyPr>
          <a:lstStyle/>
          <a:p>
            <a:pPr lvl="0">
              <a:lnSpc>
                <a:spcPct val="120000"/>
              </a:lnSpc>
              <a:buClr>
                <a:schemeClr val="tx2"/>
              </a:buClr>
            </a:pPr>
            <a:r>
              <a:rPr lang="en-US" sz="2000" dirty="0">
                <a:solidFill>
                  <a:srgbClr val="333333"/>
                </a:solidFill>
              </a:rPr>
              <a:t>Appearance</a:t>
            </a:r>
          </a:p>
          <a:p>
            <a:pPr marL="444500" lvl="0" indent="-266700">
              <a:lnSpc>
                <a:spcPct val="120000"/>
              </a:lnSpc>
              <a:buClr>
                <a:schemeClr val="tx2"/>
              </a:buClr>
              <a:buFont typeface="Wingdings" panose="05000000000000000000" pitchFamily="2" charset="2"/>
              <a:buChar char="§"/>
            </a:pPr>
            <a:r>
              <a:rPr lang="en-US" sz="1400" dirty="0">
                <a:solidFill>
                  <a:srgbClr val="333333"/>
                </a:solidFill>
              </a:rPr>
              <a:t>This website has a clean and simple presentation</a:t>
            </a:r>
          </a:p>
          <a:p>
            <a:pPr marL="444500" lvl="0" indent="-266700">
              <a:lnSpc>
                <a:spcPct val="120000"/>
              </a:lnSpc>
              <a:buClr>
                <a:schemeClr val="tx2"/>
              </a:buClr>
              <a:buFont typeface="Wingdings" panose="05000000000000000000" pitchFamily="2" charset="2"/>
              <a:buChar char="§"/>
            </a:pPr>
            <a:r>
              <a:rPr lang="en-US" sz="1400" dirty="0">
                <a:solidFill>
                  <a:srgbClr val="333333"/>
                </a:solidFill>
              </a:rPr>
              <a:t>I find the website attractive</a:t>
            </a:r>
          </a:p>
        </p:txBody>
      </p:sp>
      <p:sp>
        <p:nvSpPr>
          <p:cNvPr id="16" name="Freeform 19">
            <a:extLst>
              <a:ext uri="{FF2B5EF4-FFF2-40B4-BE49-F238E27FC236}">
                <a16:creationId xmlns:a16="http://schemas.microsoft.com/office/drawing/2014/main" id="{9C418E67-C6F2-4A25-83CD-8DB1F813B775}"/>
              </a:ext>
            </a:extLst>
          </p:cNvPr>
          <p:cNvSpPr>
            <a:spLocks noEditPoints="1"/>
          </p:cNvSpPr>
          <p:nvPr/>
        </p:nvSpPr>
        <p:spPr bwMode="auto">
          <a:xfrm>
            <a:off x="957317" y="2749375"/>
            <a:ext cx="635244" cy="609262"/>
          </a:xfrm>
          <a:custGeom>
            <a:avLst/>
            <a:gdLst>
              <a:gd name="T0" fmla="*/ 1996 w 2052"/>
              <a:gd name="T1" fmla="*/ 1043 h 1962"/>
              <a:gd name="T2" fmla="*/ 2047 w 2052"/>
              <a:gd name="T3" fmla="*/ 876 h 1962"/>
              <a:gd name="T4" fmla="*/ 1306 w 2052"/>
              <a:gd name="T5" fmla="*/ 682 h 1962"/>
              <a:gd name="T6" fmla="*/ 1365 w 2052"/>
              <a:gd name="T7" fmla="*/ 341 h 1962"/>
              <a:gd name="T8" fmla="*/ 955 w 2052"/>
              <a:gd name="T9" fmla="*/ 52 h 1962"/>
              <a:gd name="T10" fmla="*/ 939 w 2052"/>
              <a:gd name="T11" fmla="*/ 227 h 1962"/>
              <a:gd name="T12" fmla="*/ 694 w 2052"/>
              <a:gd name="T13" fmla="*/ 905 h 1962"/>
              <a:gd name="T14" fmla="*/ 691 w 2052"/>
              <a:gd name="T15" fmla="*/ 908 h 1962"/>
              <a:gd name="T16" fmla="*/ 683 w 2052"/>
              <a:gd name="T17" fmla="*/ 901 h 1962"/>
              <a:gd name="T18" fmla="*/ 219 w 2052"/>
              <a:gd name="T19" fmla="*/ 853 h 1962"/>
              <a:gd name="T20" fmla="*/ 0 w 2052"/>
              <a:gd name="T21" fmla="*/ 1743 h 1962"/>
              <a:gd name="T22" fmla="*/ 469 w 2052"/>
              <a:gd name="T23" fmla="*/ 1962 h 1962"/>
              <a:gd name="T24" fmla="*/ 676 w 2052"/>
              <a:gd name="T25" fmla="*/ 1824 h 1962"/>
              <a:gd name="T26" fmla="*/ 1679 w 2052"/>
              <a:gd name="T27" fmla="*/ 1877 h 1962"/>
              <a:gd name="T28" fmla="*/ 1860 w 2052"/>
              <a:gd name="T29" fmla="*/ 1605 h 1962"/>
              <a:gd name="T30" fmla="*/ 1963 w 2052"/>
              <a:gd name="T31" fmla="*/ 1429 h 1962"/>
              <a:gd name="T32" fmla="*/ 1948 w 2052"/>
              <a:gd name="T33" fmla="*/ 1341 h 1962"/>
              <a:gd name="T34" fmla="*/ 469 w 2052"/>
              <a:gd name="T35" fmla="*/ 1877 h 1962"/>
              <a:gd name="T36" fmla="*/ 85 w 2052"/>
              <a:gd name="T37" fmla="*/ 1749 h 1962"/>
              <a:gd name="T38" fmla="*/ 213 w 2052"/>
              <a:gd name="T39" fmla="*/ 938 h 1962"/>
              <a:gd name="T40" fmla="*/ 591 w 2052"/>
              <a:gd name="T41" fmla="*/ 939 h 1962"/>
              <a:gd name="T42" fmla="*/ 597 w 2052"/>
              <a:gd name="T43" fmla="*/ 981 h 1962"/>
              <a:gd name="T44" fmla="*/ 597 w 2052"/>
              <a:gd name="T45" fmla="*/ 1749 h 1962"/>
              <a:gd name="T46" fmla="*/ 1868 w 2052"/>
              <a:gd name="T47" fmla="*/ 1278 h 1962"/>
              <a:gd name="T48" fmla="*/ 1844 w 2052"/>
              <a:gd name="T49" fmla="*/ 1352 h 1962"/>
              <a:gd name="T50" fmla="*/ 1783 w 2052"/>
              <a:gd name="T51" fmla="*/ 1534 h 1962"/>
              <a:gd name="T52" fmla="*/ 1758 w 2052"/>
              <a:gd name="T53" fmla="*/ 1608 h 1962"/>
              <a:gd name="T54" fmla="*/ 1679 w 2052"/>
              <a:gd name="T55" fmla="*/ 1792 h 1962"/>
              <a:gd name="T56" fmla="*/ 685 w 2052"/>
              <a:gd name="T57" fmla="*/ 1730 h 1962"/>
              <a:gd name="T58" fmla="*/ 683 w 2052"/>
              <a:gd name="T59" fmla="*/ 1055 h 1962"/>
              <a:gd name="T60" fmla="*/ 744 w 2052"/>
              <a:gd name="T61" fmla="*/ 977 h 1962"/>
              <a:gd name="T62" fmla="*/ 958 w 2052"/>
              <a:gd name="T63" fmla="*/ 536 h 1962"/>
              <a:gd name="T64" fmla="*/ 1024 w 2052"/>
              <a:gd name="T65" fmla="*/ 112 h 1962"/>
              <a:gd name="T66" fmla="*/ 1109 w 2052"/>
              <a:gd name="T67" fmla="*/ 85 h 1962"/>
              <a:gd name="T68" fmla="*/ 1197 w 2052"/>
              <a:gd name="T69" fmla="*/ 710 h 1962"/>
              <a:gd name="T70" fmla="*/ 1237 w 2052"/>
              <a:gd name="T71" fmla="*/ 768 h 1962"/>
              <a:gd name="T72" fmla="*/ 1962 w 2052"/>
              <a:gd name="T73" fmla="*/ 884 h 1962"/>
              <a:gd name="T74" fmla="*/ 1881 w 2052"/>
              <a:gd name="T75" fmla="*/ 1043 h 1962"/>
              <a:gd name="T76" fmla="*/ 1962 w 2052"/>
              <a:gd name="T77" fmla="*/ 1173 h 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2" h="1962">
                <a:moveTo>
                  <a:pt x="2048" y="1173"/>
                </a:moveTo>
                <a:cubicBezTo>
                  <a:pt x="2048" y="1124"/>
                  <a:pt x="2029" y="1077"/>
                  <a:pt x="1996" y="1043"/>
                </a:cubicBezTo>
                <a:cubicBezTo>
                  <a:pt x="1994" y="1040"/>
                  <a:pt x="1994" y="1037"/>
                  <a:pt x="1996" y="1035"/>
                </a:cubicBezTo>
                <a:cubicBezTo>
                  <a:pt x="2034" y="992"/>
                  <a:pt x="2052" y="935"/>
                  <a:pt x="2047" y="876"/>
                </a:cubicBezTo>
                <a:cubicBezTo>
                  <a:pt x="2037" y="767"/>
                  <a:pt x="1939" y="682"/>
                  <a:pt x="1825" y="682"/>
                </a:cubicBezTo>
                <a:cubicBezTo>
                  <a:pt x="1306" y="682"/>
                  <a:pt x="1306" y="682"/>
                  <a:pt x="1306" y="682"/>
                </a:cubicBezTo>
                <a:cubicBezTo>
                  <a:pt x="1302" y="682"/>
                  <a:pt x="1299" y="679"/>
                  <a:pt x="1300" y="675"/>
                </a:cubicBezTo>
                <a:cubicBezTo>
                  <a:pt x="1326" y="594"/>
                  <a:pt x="1365" y="454"/>
                  <a:pt x="1365" y="341"/>
                </a:cubicBezTo>
                <a:cubicBezTo>
                  <a:pt x="1365" y="156"/>
                  <a:pt x="1208" y="0"/>
                  <a:pt x="1109" y="0"/>
                </a:cubicBezTo>
                <a:cubicBezTo>
                  <a:pt x="1021" y="0"/>
                  <a:pt x="957" y="50"/>
                  <a:pt x="955" y="52"/>
                </a:cubicBezTo>
                <a:cubicBezTo>
                  <a:pt x="944" y="60"/>
                  <a:pt x="939" y="72"/>
                  <a:pt x="939" y="85"/>
                </a:cubicBezTo>
                <a:cubicBezTo>
                  <a:pt x="939" y="227"/>
                  <a:pt x="939" y="227"/>
                  <a:pt x="939" y="227"/>
                </a:cubicBezTo>
                <a:cubicBezTo>
                  <a:pt x="939" y="324"/>
                  <a:pt x="918" y="420"/>
                  <a:pt x="877" y="508"/>
                </a:cubicBezTo>
                <a:cubicBezTo>
                  <a:pt x="694" y="905"/>
                  <a:pt x="694" y="905"/>
                  <a:pt x="694" y="905"/>
                </a:cubicBezTo>
                <a:cubicBezTo>
                  <a:pt x="693" y="906"/>
                  <a:pt x="692" y="907"/>
                  <a:pt x="691" y="908"/>
                </a:cubicBezTo>
                <a:cubicBezTo>
                  <a:pt x="691" y="908"/>
                  <a:pt x="691" y="908"/>
                  <a:pt x="691" y="908"/>
                </a:cubicBezTo>
                <a:cubicBezTo>
                  <a:pt x="687" y="910"/>
                  <a:pt x="683" y="907"/>
                  <a:pt x="683" y="903"/>
                </a:cubicBezTo>
                <a:cubicBezTo>
                  <a:pt x="683" y="901"/>
                  <a:pt x="683" y="901"/>
                  <a:pt x="683" y="901"/>
                </a:cubicBezTo>
                <a:cubicBezTo>
                  <a:pt x="683" y="875"/>
                  <a:pt x="661" y="853"/>
                  <a:pt x="634" y="853"/>
                </a:cubicBezTo>
                <a:cubicBezTo>
                  <a:pt x="219" y="853"/>
                  <a:pt x="219" y="853"/>
                  <a:pt x="219" y="853"/>
                </a:cubicBezTo>
                <a:cubicBezTo>
                  <a:pt x="98" y="853"/>
                  <a:pt x="0" y="951"/>
                  <a:pt x="0" y="1072"/>
                </a:cubicBezTo>
                <a:cubicBezTo>
                  <a:pt x="0" y="1743"/>
                  <a:pt x="0" y="1743"/>
                  <a:pt x="0" y="1743"/>
                </a:cubicBezTo>
                <a:cubicBezTo>
                  <a:pt x="0" y="1864"/>
                  <a:pt x="98" y="1962"/>
                  <a:pt x="219" y="1962"/>
                </a:cubicBezTo>
                <a:cubicBezTo>
                  <a:pt x="469" y="1962"/>
                  <a:pt x="469" y="1962"/>
                  <a:pt x="469" y="1962"/>
                </a:cubicBezTo>
                <a:cubicBezTo>
                  <a:pt x="559" y="1962"/>
                  <a:pt x="637" y="1906"/>
                  <a:pt x="668" y="1827"/>
                </a:cubicBezTo>
                <a:cubicBezTo>
                  <a:pt x="669" y="1824"/>
                  <a:pt x="673" y="1823"/>
                  <a:pt x="676" y="1824"/>
                </a:cubicBezTo>
                <a:cubicBezTo>
                  <a:pt x="746" y="1859"/>
                  <a:pt x="838" y="1877"/>
                  <a:pt x="896" y="1877"/>
                </a:cubicBezTo>
                <a:cubicBezTo>
                  <a:pt x="1679" y="1877"/>
                  <a:pt x="1679" y="1877"/>
                  <a:pt x="1679" y="1877"/>
                </a:cubicBezTo>
                <a:cubicBezTo>
                  <a:pt x="1772" y="1877"/>
                  <a:pt x="1854" y="1814"/>
                  <a:pt x="1873" y="1728"/>
                </a:cubicBezTo>
                <a:cubicBezTo>
                  <a:pt x="1882" y="1685"/>
                  <a:pt x="1877" y="1643"/>
                  <a:pt x="1860" y="1605"/>
                </a:cubicBezTo>
                <a:cubicBezTo>
                  <a:pt x="1858" y="1602"/>
                  <a:pt x="1859" y="1599"/>
                  <a:pt x="1862" y="1597"/>
                </a:cubicBezTo>
                <a:cubicBezTo>
                  <a:pt x="1922" y="1565"/>
                  <a:pt x="1963" y="1501"/>
                  <a:pt x="1963" y="1429"/>
                </a:cubicBezTo>
                <a:cubicBezTo>
                  <a:pt x="1963" y="1401"/>
                  <a:pt x="1957" y="1374"/>
                  <a:pt x="1945" y="1349"/>
                </a:cubicBezTo>
                <a:cubicBezTo>
                  <a:pt x="1944" y="1346"/>
                  <a:pt x="1945" y="1343"/>
                  <a:pt x="1948" y="1341"/>
                </a:cubicBezTo>
                <a:cubicBezTo>
                  <a:pt x="2008" y="1309"/>
                  <a:pt x="2048" y="1245"/>
                  <a:pt x="2048" y="1173"/>
                </a:cubicBezTo>
                <a:close/>
                <a:moveTo>
                  <a:pt x="469" y="1877"/>
                </a:moveTo>
                <a:cubicBezTo>
                  <a:pt x="213" y="1877"/>
                  <a:pt x="213" y="1877"/>
                  <a:pt x="213" y="1877"/>
                </a:cubicBezTo>
                <a:cubicBezTo>
                  <a:pt x="143" y="1877"/>
                  <a:pt x="85" y="1820"/>
                  <a:pt x="85" y="1749"/>
                </a:cubicBezTo>
                <a:cubicBezTo>
                  <a:pt x="85" y="1066"/>
                  <a:pt x="85" y="1066"/>
                  <a:pt x="85" y="1066"/>
                </a:cubicBezTo>
                <a:cubicBezTo>
                  <a:pt x="85" y="996"/>
                  <a:pt x="143" y="938"/>
                  <a:pt x="213" y="938"/>
                </a:cubicBezTo>
                <a:cubicBezTo>
                  <a:pt x="213" y="939"/>
                  <a:pt x="213" y="939"/>
                  <a:pt x="213" y="939"/>
                </a:cubicBezTo>
                <a:cubicBezTo>
                  <a:pt x="591" y="939"/>
                  <a:pt x="591" y="939"/>
                  <a:pt x="591" y="939"/>
                </a:cubicBezTo>
                <a:cubicBezTo>
                  <a:pt x="595" y="939"/>
                  <a:pt x="597" y="941"/>
                  <a:pt x="597" y="945"/>
                </a:cubicBezTo>
                <a:cubicBezTo>
                  <a:pt x="597" y="981"/>
                  <a:pt x="597" y="981"/>
                  <a:pt x="597" y="981"/>
                </a:cubicBezTo>
                <a:cubicBezTo>
                  <a:pt x="597" y="982"/>
                  <a:pt x="597" y="982"/>
                  <a:pt x="597" y="982"/>
                </a:cubicBezTo>
                <a:cubicBezTo>
                  <a:pt x="597" y="1749"/>
                  <a:pt x="597" y="1749"/>
                  <a:pt x="597" y="1749"/>
                </a:cubicBezTo>
                <a:cubicBezTo>
                  <a:pt x="597" y="1820"/>
                  <a:pt x="540" y="1877"/>
                  <a:pt x="469" y="1877"/>
                </a:cubicBezTo>
                <a:close/>
                <a:moveTo>
                  <a:pt x="1868" y="1278"/>
                </a:moveTo>
                <a:cubicBezTo>
                  <a:pt x="1851" y="1280"/>
                  <a:pt x="1838" y="1292"/>
                  <a:pt x="1832" y="1307"/>
                </a:cubicBezTo>
                <a:cubicBezTo>
                  <a:pt x="1827" y="1323"/>
                  <a:pt x="1831" y="1340"/>
                  <a:pt x="1844" y="1352"/>
                </a:cubicBezTo>
                <a:cubicBezTo>
                  <a:pt x="1865" y="1372"/>
                  <a:pt x="1877" y="1400"/>
                  <a:pt x="1877" y="1429"/>
                </a:cubicBezTo>
                <a:cubicBezTo>
                  <a:pt x="1877" y="1483"/>
                  <a:pt x="1837" y="1528"/>
                  <a:pt x="1783" y="1534"/>
                </a:cubicBezTo>
                <a:cubicBezTo>
                  <a:pt x="1766" y="1536"/>
                  <a:pt x="1752" y="1547"/>
                  <a:pt x="1747" y="1563"/>
                </a:cubicBezTo>
                <a:cubicBezTo>
                  <a:pt x="1742" y="1579"/>
                  <a:pt x="1746" y="1596"/>
                  <a:pt x="1758" y="1608"/>
                </a:cubicBezTo>
                <a:cubicBezTo>
                  <a:pt x="1786" y="1634"/>
                  <a:pt x="1798" y="1671"/>
                  <a:pt x="1789" y="1710"/>
                </a:cubicBezTo>
                <a:cubicBezTo>
                  <a:pt x="1779" y="1757"/>
                  <a:pt x="1733" y="1792"/>
                  <a:pt x="1679" y="1792"/>
                </a:cubicBezTo>
                <a:cubicBezTo>
                  <a:pt x="896" y="1792"/>
                  <a:pt x="896" y="1792"/>
                  <a:pt x="896" y="1792"/>
                </a:cubicBezTo>
                <a:cubicBezTo>
                  <a:pt x="834" y="1792"/>
                  <a:pt x="734" y="1765"/>
                  <a:pt x="685" y="1730"/>
                </a:cubicBezTo>
                <a:cubicBezTo>
                  <a:pt x="684" y="1729"/>
                  <a:pt x="683" y="1728"/>
                  <a:pt x="683" y="1726"/>
                </a:cubicBezTo>
                <a:cubicBezTo>
                  <a:pt x="683" y="1055"/>
                  <a:pt x="683" y="1055"/>
                  <a:pt x="683" y="1055"/>
                </a:cubicBezTo>
                <a:cubicBezTo>
                  <a:pt x="683" y="1026"/>
                  <a:pt x="699" y="999"/>
                  <a:pt x="725" y="986"/>
                </a:cubicBezTo>
                <a:cubicBezTo>
                  <a:pt x="744" y="977"/>
                  <a:pt x="744" y="977"/>
                  <a:pt x="744" y="977"/>
                </a:cubicBezTo>
                <a:cubicBezTo>
                  <a:pt x="753" y="973"/>
                  <a:pt x="760" y="965"/>
                  <a:pt x="764" y="957"/>
                </a:cubicBezTo>
                <a:cubicBezTo>
                  <a:pt x="958" y="536"/>
                  <a:pt x="958" y="536"/>
                  <a:pt x="958" y="536"/>
                </a:cubicBezTo>
                <a:cubicBezTo>
                  <a:pt x="1001" y="442"/>
                  <a:pt x="1024" y="340"/>
                  <a:pt x="1024" y="237"/>
                </a:cubicBezTo>
                <a:cubicBezTo>
                  <a:pt x="1024" y="112"/>
                  <a:pt x="1024" y="112"/>
                  <a:pt x="1024" y="112"/>
                </a:cubicBezTo>
                <a:cubicBezTo>
                  <a:pt x="1024" y="110"/>
                  <a:pt x="1025" y="108"/>
                  <a:pt x="1027" y="107"/>
                </a:cubicBezTo>
                <a:cubicBezTo>
                  <a:pt x="1045" y="97"/>
                  <a:pt x="1074" y="85"/>
                  <a:pt x="1109" y="85"/>
                </a:cubicBezTo>
                <a:cubicBezTo>
                  <a:pt x="1156" y="85"/>
                  <a:pt x="1280" y="202"/>
                  <a:pt x="1280" y="341"/>
                </a:cubicBezTo>
                <a:cubicBezTo>
                  <a:pt x="1280" y="492"/>
                  <a:pt x="1198" y="708"/>
                  <a:pt x="1197" y="710"/>
                </a:cubicBezTo>
                <a:cubicBezTo>
                  <a:pt x="1192" y="723"/>
                  <a:pt x="1194" y="738"/>
                  <a:pt x="1202" y="750"/>
                </a:cubicBezTo>
                <a:cubicBezTo>
                  <a:pt x="1210" y="761"/>
                  <a:pt x="1223" y="768"/>
                  <a:pt x="1237" y="768"/>
                </a:cubicBezTo>
                <a:cubicBezTo>
                  <a:pt x="1824" y="768"/>
                  <a:pt x="1824" y="768"/>
                  <a:pt x="1824" y="768"/>
                </a:cubicBezTo>
                <a:cubicBezTo>
                  <a:pt x="1896" y="768"/>
                  <a:pt x="1956" y="819"/>
                  <a:pt x="1962" y="884"/>
                </a:cubicBezTo>
                <a:cubicBezTo>
                  <a:pt x="1966" y="933"/>
                  <a:pt x="1943" y="979"/>
                  <a:pt x="1901" y="1005"/>
                </a:cubicBezTo>
                <a:cubicBezTo>
                  <a:pt x="1888" y="1013"/>
                  <a:pt x="1880" y="1027"/>
                  <a:pt x="1881" y="1043"/>
                </a:cubicBezTo>
                <a:cubicBezTo>
                  <a:pt x="1882" y="1058"/>
                  <a:pt x="1890" y="1072"/>
                  <a:pt x="1904" y="1079"/>
                </a:cubicBezTo>
                <a:cubicBezTo>
                  <a:pt x="1940" y="1097"/>
                  <a:pt x="1962" y="1133"/>
                  <a:pt x="1962" y="1173"/>
                </a:cubicBezTo>
                <a:cubicBezTo>
                  <a:pt x="1962" y="1227"/>
                  <a:pt x="1922" y="1272"/>
                  <a:pt x="1868" y="127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nvGrpSpPr>
          <p:cNvPr id="17" name="Group 10">
            <a:extLst>
              <a:ext uri="{FF2B5EF4-FFF2-40B4-BE49-F238E27FC236}">
                <a16:creationId xmlns:a16="http://schemas.microsoft.com/office/drawing/2014/main" id="{EF73EA69-34A1-4B55-A6F5-CFCB9395E4A6}"/>
              </a:ext>
            </a:extLst>
          </p:cNvPr>
          <p:cNvGrpSpPr>
            <a:grpSpLocks noChangeAspect="1"/>
          </p:cNvGrpSpPr>
          <p:nvPr/>
        </p:nvGrpSpPr>
        <p:grpSpPr bwMode="auto">
          <a:xfrm>
            <a:off x="914393" y="4866030"/>
            <a:ext cx="697600" cy="453632"/>
            <a:chOff x="548" y="2710"/>
            <a:chExt cx="366" cy="238"/>
          </a:xfrm>
          <a:solidFill>
            <a:schemeClr val="tx2"/>
          </a:solidFill>
        </p:grpSpPr>
        <p:sp>
          <p:nvSpPr>
            <p:cNvPr id="18" name="Freeform 11">
              <a:extLst>
                <a:ext uri="{FF2B5EF4-FFF2-40B4-BE49-F238E27FC236}">
                  <a16:creationId xmlns:a16="http://schemas.microsoft.com/office/drawing/2014/main" id="{902EDFED-07F4-49E8-B594-309053248EBF}"/>
                </a:ext>
              </a:extLst>
            </p:cNvPr>
            <p:cNvSpPr>
              <a:spLocks noEditPoints="1"/>
            </p:cNvSpPr>
            <p:nvPr/>
          </p:nvSpPr>
          <p:spPr bwMode="auto">
            <a:xfrm>
              <a:off x="548" y="2710"/>
              <a:ext cx="366" cy="238"/>
            </a:xfrm>
            <a:custGeom>
              <a:avLst/>
              <a:gdLst>
                <a:gd name="T0" fmla="*/ 163 w 189"/>
                <a:gd name="T1" fmla="*/ 38 h 121"/>
                <a:gd name="T2" fmla="*/ 25 w 189"/>
                <a:gd name="T3" fmla="*/ 38 h 121"/>
                <a:gd name="T4" fmla="*/ 0 w 189"/>
                <a:gd name="T5" fmla="*/ 64 h 121"/>
                <a:gd name="T6" fmla="*/ 26 w 189"/>
                <a:gd name="T7" fmla="*/ 90 h 121"/>
                <a:gd name="T8" fmla="*/ 95 w 189"/>
                <a:gd name="T9" fmla="*/ 118 h 121"/>
                <a:gd name="T10" fmla="*/ 164 w 189"/>
                <a:gd name="T11" fmla="*/ 90 h 121"/>
                <a:gd name="T12" fmla="*/ 189 w 189"/>
                <a:gd name="T13" fmla="*/ 64 h 121"/>
                <a:gd name="T14" fmla="*/ 163 w 189"/>
                <a:gd name="T15" fmla="*/ 38 h 121"/>
                <a:gd name="T16" fmla="*/ 160 w 189"/>
                <a:gd name="T17" fmla="*/ 85 h 121"/>
                <a:gd name="T18" fmla="*/ 31 w 189"/>
                <a:gd name="T19" fmla="*/ 85 h 121"/>
                <a:gd name="T20" fmla="*/ 9 w 189"/>
                <a:gd name="T21" fmla="*/ 64 h 121"/>
                <a:gd name="T22" fmla="*/ 30 w 189"/>
                <a:gd name="T23" fmla="*/ 43 h 121"/>
                <a:gd name="T24" fmla="*/ 159 w 189"/>
                <a:gd name="T25" fmla="*/ 43 h 121"/>
                <a:gd name="T26" fmla="*/ 180 w 189"/>
                <a:gd name="T27" fmla="*/ 64 h 121"/>
                <a:gd name="T28" fmla="*/ 160 w 189"/>
                <a:gd name="T29" fmla="*/ 85 h 121"/>
                <a:gd name="T30" fmla="*/ 160 w 189"/>
                <a:gd name="T31" fmla="*/ 85 h 121"/>
                <a:gd name="T32" fmla="*/ 160 w 189"/>
                <a:gd name="T33" fmla="*/ 8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121">
                  <a:moveTo>
                    <a:pt x="163" y="38"/>
                  </a:moveTo>
                  <a:cubicBezTo>
                    <a:pt x="125" y="0"/>
                    <a:pt x="63" y="0"/>
                    <a:pt x="25" y="38"/>
                  </a:cubicBezTo>
                  <a:cubicBezTo>
                    <a:pt x="0" y="64"/>
                    <a:pt x="0" y="64"/>
                    <a:pt x="0" y="64"/>
                  </a:cubicBezTo>
                  <a:cubicBezTo>
                    <a:pt x="26" y="90"/>
                    <a:pt x="26" y="90"/>
                    <a:pt x="26" y="90"/>
                  </a:cubicBezTo>
                  <a:cubicBezTo>
                    <a:pt x="45" y="109"/>
                    <a:pt x="70" y="118"/>
                    <a:pt x="95" y="118"/>
                  </a:cubicBezTo>
                  <a:cubicBezTo>
                    <a:pt x="120" y="118"/>
                    <a:pt x="145" y="109"/>
                    <a:pt x="164" y="90"/>
                  </a:cubicBezTo>
                  <a:cubicBezTo>
                    <a:pt x="189" y="64"/>
                    <a:pt x="189" y="64"/>
                    <a:pt x="189" y="64"/>
                  </a:cubicBezTo>
                  <a:lnTo>
                    <a:pt x="163" y="38"/>
                  </a:lnTo>
                  <a:close/>
                  <a:moveTo>
                    <a:pt x="160" y="85"/>
                  </a:moveTo>
                  <a:cubicBezTo>
                    <a:pt x="124" y="121"/>
                    <a:pt x="66" y="121"/>
                    <a:pt x="31" y="85"/>
                  </a:cubicBezTo>
                  <a:cubicBezTo>
                    <a:pt x="9" y="64"/>
                    <a:pt x="9" y="64"/>
                    <a:pt x="9" y="64"/>
                  </a:cubicBezTo>
                  <a:cubicBezTo>
                    <a:pt x="30" y="43"/>
                    <a:pt x="30" y="43"/>
                    <a:pt x="30" y="43"/>
                  </a:cubicBezTo>
                  <a:cubicBezTo>
                    <a:pt x="65" y="7"/>
                    <a:pt x="123" y="7"/>
                    <a:pt x="159" y="43"/>
                  </a:cubicBezTo>
                  <a:cubicBezTo>
                    <a:pt x="180" y="64"/>
                    <a:pt x="180" y="64"/>
                    <a:pt x="180" y="64"/>
                  </a:cubicBezTo>
                  <a:lnTo>
                    <a:pt x="160" y="85"/>
                  </a:lnTo>
                  <a:close/>
                  <a:moveTo>
                    <a:pt x="160" y="85"/>
                  </a:moveTo>
                  <a:cubicBezTo>
                    <a:pt x="160" y="85"/>
                    <a:pt x="160" y="85"/>
                    <a:pt x="160"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9" name="Freeform 12">
              <a:extLst>
                <a:ext uri="{FF2B5EF4-FFF2-40B4-BE49-F238E27FC236}">
                  <a16:creationId xmlns:a16="http://schemas.microsoft.com/office/drawing/2014/main" id="{F9F61CC3-5A20-4516-A1F0-D325DC90689C}"/>
                </a:ext>
              </a:extLst>
            </p:cNvPr>
            <p:cNvSpPr>
              <a:spLocks noEditPoints="1"/>
            </p:cNvSpPr>
            <p:nvPr/>
          </p:nvSpPr>
          <p:spPr bwMode="auto">
            <a:xfrm>
              <a:off x="682" y="2785"/>
              <a:ext cx="50" cy="51"/>
            </a:xfrm>
            <a:custGeom>
              <a:avLst/>
              <a:gdLst>
                <a:gd name="T0" fmla="*/ 22 w 26"/>
                <a:gd name="T1" fmla="*/ 0 h 26"/>
                <a:gd name="T2" fmla="*/ 0 w 26"/>
                <a:gd name="T3" fmla="*/ 23 h 26"/>
                <a:gd name="T4" fmla="*/ 3 w 26"/>
                <a:gd name="T5" fmla="*/ 26 h 26"/>
                <a:gd name="T6" fmla="*/ 6 w 26"/>
                <a:gd name="T7" fmla="*/ 23 h 26"/>
                <a:gd name="T8" fmla="*/ 22 w 26"/>
                <a:gd name="T9" fmla="*/ 7 h 26"/>
                <a:gd name="T10" fmla="*/ 26 w 26"/>
                <a:gd name="T11" fmla="*/ 4 h 26"/>
                <a:gd name="T12" fmla="*/ 22 w 26"/>
                <a:gd name="T13" fmla="*/ 0 h 26"/>
                <a:gd name="T14" fmla="*/ 22 w 26"/>
                <a:gd name="T15" fmla="*/ 0 h 26"/>
                <a:gd name="T16" fmla="*/ 22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2" y="0"/>
                  </a:moveTo>
                  <a:cubicBezTo>
                    <a:pt x="10" y="0"/>
                    <a:pt x="0" y="10"/>
                    <a:pt x="0" y="23"/>
                  </a:cubicBezTo>
                  <a:cubicBezTo>
                    <a:pt x="0" y="25"/>
                    <a:pt x="1" y="26"/>
                    <a:pt x="3" y="26"/>
                  </a:cubicBezTo>
                  <a:cubicBezTo>
                    <a:pt x="5" y="26"/>
                    <a:pt x="6" y="25"/>
                    <a:pt x="6" y="23"/>
                  </a:cubicBezTo>
                  <a:cubicBezTo>
                    <a:pt x="6" y="14"/>
                    <a:pt x="14" y="7"/>
                    <a:pt x="22" y="7"/>
                  </a:cubicBezTo>
                  <a:cubicBezTo>
                    <a:pt x="24" y="7"/>
                    <a:pt x="26" y="5"/>
                    <a:pt x="26" y="4"/>
                  </a:cubicBezTo>
                  <a:cubicBezTo>
                    <a:pt x="26" y="2"/>
                    <a:pt x="24" y="0"/>
                    <a:pt x="22" y="0"/>
                  </a:cubicBezTo>
                  <a:close/>
                  <a:moveTo>
                    <a:pt x="22" y="0"/>
                  </a:moveTo>
                  <a:cubicBezTo>
                    <a:pt x="22" y="0"/>
                    <a:pt x="22" y="0"/>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0" name="Freeform 13">
              <a:extLst>
                <a:ext uri="{FF2B5EF4-FFF2-40B4-BE49-F238E27FC236}">
                  <a16:creationId xmlns:a16="http://schemas.microsoft.com/office/drawing/2014/main" id="{45BB2896-281C-4E1B-A534-AAE7560AF5D2}"/>
                </a:ext>
              </a:extLst>
            </p:cNvPr>
            <p:cNvSpPr>
              <a:spLocks noEditPoints="1"/>
            </p:cNvSpPr>
            <p:nvPr/>
          </p:nvSpPr>
          <p:spPr bwMode="auto">
            <a:xfrm>
              <a:off x="651" y="2754"/>
              <a:ext cx="161" cy="165"/>
            </a:xfrm>
            <a:custGeom>
              <a:avLst/>
              <a:gdLst>
                <a:gd name="T0" fmla="*/ 42 w 83"/>
                <a:gd name="T1" fmla="*/ 0 h 84"/>
                <a:gd name="T2" fmla="*/ 0 w 83"/>
                <a:gd name="T3" fmla="*/ 42 h 84"/>
                <a:gd name="T4" fmla="*/ 42 w 83"/>
                <a:gd name="T5" fmla="*/ 84 h 84"/>
                <a:gd name="T6" fmla="*/ 83 w 83"/>
                <a:gd name="T7" fmla="*/ 42 h 84"/>
                <a:gd name="T8" fmla="*/ 42 w 83"/>
                <a:gd name="T9" fmla="*/ 0 h 84"/>
                <a:gd name="T10" fmla="*/ 42 w 83"/>
                <a:gd name="T11" fmla="*/ 77 h 84"/>
                <a:gd name="T12" fmla="*/ 6 w 83"/>
                <a:gd name="T13" fmla="*/ 42 h 84"/>
                <a:gd name="T14" fmla="*/ 42 w 83"/>
                <a:gd name="T15" fmla="*/ 7 h 84"/>
                <a:gd name="T16" fmla="*/ 77 w 83"/>
                <a:gd name="T17" fmla="*/ 42 h 84"/>
                <a:gd name="T18" fmla="*/ 42 w 83"/>
                <a:gd name="T19" fmla="*/ 77 h 84"/>
                <a:gd name="T20" fmla="*/ 42 w 83"/>
                <a:gd name="T21" fmla="*/ 77 h 84"/>
                <a:gd name="T22" fmla="*/ 42 w 83"/>
                <a:gd name="T23"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4">
                  <a:moveTo>
                    <a:pt x="42" y="0"/>
                  </a:moveTo>
                  <a:cubicBezTo>
                    <a:pt x="19" y="0"/>
                    <a:pt x="0" y="19"/>
                    <a:pt x="0" y="42"/>
                  </a:cubicBezTo>
                  <a:cubicBezTo>
                    <a:pt x="0" y="65"/>
                    <a:pt x="19" y="84"/>
                    <a:pt x="42" y="84"/>
                  </a:cubicBezTo>
                  <a:cubicBezTo>
                    <a:pt x="65" y="84"/>
                    <a:pt x="83" y="65"/>
                    <a:pt x="83" y="42"/>
                  </a:cubicBezTo>
                  <a:cubicBezTo>
                    <a:pt x="83" y="19"/>
                    <a:pt x="65" y="0"/>
                    <a:pt x="42" y="0"/>
                  </a:cubicBezTo>
                  <a:close/>
                  <a:moveTo>
                    <a:pt x="42" y="77"/>
                  </a:moveTo>
                  <a:cubicBezTo>
                    <a:pt x="22" y="77"/>
                    <a:pt x="6" y="61"/>
                    <a:pt x="6" y="42"/>
                  </a:cubicBezTo>
                  <a:cubicBezTo>
                    <a:pt x="6" y="23"/>
                    <a:pt x="22" y="7"/>
                    <a:pt x="42" y="7"/>
                  </a:cubicBezTo>
                  <a:cubicBezTo>
                    <a:pt x="61" y="7"/>
                    <a:pt x="77" y="23"/>
                    <a:pt x="77" y="42"/>
                  </a:cubicBezTo>
                  <a:cubicBezTo>
                    <a:pt x="77" y="61"/>
                    <a:pt x="61" y="77"/>
                    <a:pt x="42" y="77"/>
                  </a:cubicBezTo>
                  <a:close/>
                  <a:moveTo>
                    <a:pt x="42" y="77"/>
                  </a:moveTo>
                  <a:cubicBezTo>
                    <a:pt x="42" y="77"/>
                    <a:pt x="42" y="77"/>
                    <a:pt x="42"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sp>
        <p:nvSpPr>
          <p:cNvPr id="21" name="Freeform 17">
            <a:extLst>
              <a:ext uri="{FF2B5EF4-FFF2-40B4-BE49-F238E27FC236}">
                <a16:creationId xmlns:a16="http://schemas.microsoft.com/office/drawing/2014/main" id="{D23C1EB4-E28C-4632-9860-ADA44008814C}"/>
              </a:ext>
            </a:extLst>
          </p:cNvPr>
          <p:cNvSpPr>
            <a:spLocks noEditPoints="1"/>
          </p:cNvSpPr>
          <p:nvPr/>
        </p:nvSpPr>
        <p:spPr bwMode="auto">
          <a:xfrm>
            <a:off x="898814" y="3859947"/>
            <a:ext cx="724570" cy="602110"/>
          </a:xfrm>
          <a:custGeom>
            <a:avLst/>
            <a:gdLst>
              <a:gd name="T0" fmla="*/ 5 w 146"/>
              <a:gd name="T1" fmla="*/ 37 h 120"/>
              <a:gd name="T2" fmla="*/ 18 w 146"/>
              <a:gd name="T3" fmla="*/ 52 h 120"/>
              <a:gd name="T4" fmla="*/ 65 w 146"/>
              <a:gd name="T5" fmla="*/ 111 h 120"/>
              <a:gd name="T6" fmla="*/ 72 w 146"/>
              <a:gd name="T7" fmla="*/ 105 h 120"/>
              <a:gd name="T8" fmla="*/ 53 w 146"/>
              <a:gd name="T9" fmla="*/ 85 h 120"/>
              <a:gd name="T10" fmla="*/ 52 w 146"/>
              <a:gd name="T11" fmla="*/ 81 h 120"/>
              <a:gd name="T12" fmla="*/ 56 w 146"/>
              <a:gd name="T13" fmla="*/ 82 h 120"/>
              <a:gd name="T14" fmla="*/ 86 w 146"/>
              <a:gd name="T15" fmla="*/ 109 h 120"/>
              <a:gd name="T16" fmla="*/ 89 w 146"/>
              <a:gd name="T17" fmla="*/ 101 h 120"/>
              <a:gd name="T18" fmla="*/ 65 w 146"/>
              <a:gd name="T19" fmla="*/ 77 h 120"/>
              <a:gd name="T20" fmla="*/ 64 w 146"/>
              <a:gd name="T21" fmla="*/ 73 h 120"/>
              <a:gd name="T22" fmla="*/ 69 w 146"/>
              <a:gd name="T23" fmla="*/ 74 h 120"/>
              <a:gd name="T24" fmla="*/ 102 w 146"/>
              <a:gd name="T25" fmla="*/ 104 h 120"/>
              <a:gd name="T26" fmla="*/ 93 w 146"/>
              <a:gd name="T27" fmla="*/ 85 h 120"/>
              <a:gd name="T28" fmla="*/ 73 w 146"/>
              <a:gd name="T29" fmla="*/ 65 h 120"/>
              <a:gd name="T30" fmla="*/ 77 w 146"/>
              <a:gd name="T31" fmla="*/ 62 h 120"/>
              <a:gd name="T32" fmla="*/ 109 w 146"/>
              <a:gd name="T33" fmla="*/ 92 h 120"/>
              <a:gd name="T34" fmla="*/ 113 w 146"/>
              <a:gd name="T35" fmla="*/ 85 h 120"/>
              <a:gd name="T36" fmla="*/ 74 w 146"/>
              <a:gd name="T37" fmla="*/ 46 h 120"/>
              <a:gd name="T38" fmla="*/ 70 w 146"/>
              <a:gd name="T39" fmla="*/ 49 h 120"/>
              <a:gd name="T40" fmla="*/ 46 w 146"/>
              <a:gd name="T41" fmla="*/ 40 h 120"/>
              <a:gd name="T42" fmla="*/ 67 w 146"/>
              <a:gd name="T43" fmla="*/ 19 h 120"/>
              <a:gd name="T44" fmla="*/ 52 w 146"/>
              <a:gd name="T45" fmla="*/ 22 h 120"/>
              <a:gd name="T46" fmla="*/ 35 w 146"/>
              <a:gd name="T47" fmla="*/ 4 h 120"/>
              <a:gd name="T48" fmla="*/ 38 w 146"/>
              <a:gd name="T49" fmla="*/ 1 h 120"/>
              <a:gd name="T50" fmla="*/ 55 w 146"/>
              <a:gd name="T51" fmla="*/ 17 h 120"/>
              <a:gd name="T52" fmla="*/ 63 w 146"/>
              <a:gd name="T53" fmla="*/ 15 h 120"/>
              <a:gd name="T54" fmla="*/ 74 w 146"/>
              <a:gd name="T55" fmla="*/ 14 h 120"/>
              <a:gd name="T56" fmla="*/ 102 w 146"/>
              <a:gd name="T57" fmla="*/ 17 h 120"/>
              <a:gd name="T58" fmla="*/ 113 w 146"/>
              <a:gd name="T59" fmla="*/ 6 h 120"/>
              <a:gd name="T60" fmla="*/ 117 w 146"/>
              <a:gd name="T61" fmla="*/ 9 h 120"/>
              <a:gd name="T62" fmla="*/ 100 w 146"/>
              <a:gd name="T63" fmla="*/ 22 h 120"/>
              <a:gd name="T64" fmla="*/ 72 w 146"/>
              <a:gd name="T65" fmla="*/ 21 h 120"/>
              <a:gd name="T66" fmla="*/ 59 w 146"/>
              <a:gd name="T67" fmla="*/ 48 h 120"/>
              <a:gd name="T68" fmla="*/ 77 w 146"/>
              <a:gd name="T69" fmla="*/ 35 h 120"/>
              <a:gd name="T70" fmla="*/ 81 w 146"/>
              <a:gd name="T71" fmla="*/ 37 h 120"/>
              <a:gd name="T72" fmla="*/ 77 w 146"/>
              <a:gd name="T73" fmla="*/ 42 h 120"/>
              <a:gd name="T74" fmla="*/ 97 w 146"/>
              <a:gd name="T75" fmla="*/ 52 h 120"/>
              <a:gd name="T76" fmla="*/ 102 w 146"/>
              <a:gd name="T77" fmla="*/ 53 h 120"/>
              <a:gd name="T78" fmla="*/ 93 w 146"/>
              <a:gd name="T79" fmla="*/ 57 h 120"/>
              <a:gd name="T80" fmla="*/ 126 w 146"/>
              <a:gd name="T81" fmla="*/ 60 h 120"/>
              <a:gd name="T82" fmla="*/ 129 w 146"/>
              <a:gd name="T83" fmla="*/ 48 h 120"/>
              <a:gd name="T84" fmla="*/ 145 w 146"/>
              <a:gd name="T85" fmla="*/ 36 h 120"/>
              <a:gd name="T86" fmla="*/ 135 w 146"/>
              <a:gd name="T87" fmla="*/ 49 h 120"/>
              <a:gd name="T88" fmla="*/ 118 w 146"/>
              <a:gd name="T89" fmla="*/ 79 h 120"/>
              <a:gd name="T90" fmla="*/ 116 w 146"/>
              <a:gd name="T91" fmla="*/ 81 h 120"/>
              <a:gd name="T92" fmla="*/ 106 w 146"/>
              <a:gd name="T93" fmla="*/ 108 h 120"/>
              <a:gd name="T94" fmla="*/ 87 w 146"/>
              <a:gd name="T95" fmla="*/ 114 h 120"/>
              <a:gd name="T96" fmla="*/ 71 w 146"/>
              <a:gd name="T97" fmla="*/ 117 h 120"/>
              <a:gd name="T98" fmla="*/ 62 w 146"/>
              <a:gd name="T99" fmla="*/ 116 h 120"/>
              <a:gd name="T100" fmla="*/ 48 w 146"/>
              <a:gd name="T101" fmla="*/ 107 h 120"/>
              <a:gd name="T102" fmla="*/ 29 w 146"/>
              <a:gd name="T103" fmla="*/ 82 h 120"/>
              <a:gd name="T104" fmla="*/ 13 w 146"/>
              <a:gd name="T105" fmla="*/ 53 h 120"/>
              <a:gd name="T106" fmla="*/ 5 w 146"/>
              <a:gd name="T107" fmla="*/ 43 h 120"/>
              <a:gd name="T108" fmla="*/ 0 w 146"/>
              <a:gd name="T109" fmla="*/ 37 h 120"/>
              <a:gd name="T110" fmla="*/ 44 w 146"/>
              <a:gd name="T111" fmla="*/ 100 h 120"/>
              <a:gd name="T112" fmla="*/ 43 w 146"/>
              <a:gd name="T113" fmla="*/ 96 h 120"/>
              <a:gd name="T114" fmla="*/ 53 w 146"/>
              <a:gd name="T115" fmla="*/ 106 h 120"/>
              <a:gd name="T116" fmla="*/ 59 w 146"/>
              <a:gd name="T117" fmla="*/ 112 h 120"/>
              <a:gd name="T118" fmla="*/ 34 w 146"/>
              <a:gd name="T119" fmla="*/ 90 h 120"/>
              <a:gd name="T120" fmla="*/ 33 w 146"/>
              <a:gd name="T121"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 h="120">
                <a:moveTo>
                  <a:pt x="0" y="37"/>
                </a:moveTo>
                <a:cubicBezTo>
                  <a:pt x="2" y="35"/>
                  <a:pt x="3" y="35"/>
                  <a:pt x="5" y="37"/>
                </a:cubicBezTo>
                <a:cubicBezTo>
                  <a:pt x="8" y="40"/>
                  <a:pt x="12" y="43"/>
                  <a:pt x="15" y="47"/>
                </a:cubicBezTo>
                <a:cubicBezTo>
                  <a:pt x="16" y="48"/>
                  <a:pt x="17" y="50"/>
                  <a:pt x="18" y="52"/>
                </a:cubicBezTo>
                <a:cubicBezTo>
                  <a:pt x="19" y="61"/>
                  <a:pt x="23" y="69"/>
                  <a:pt x="30" y="75"/>
                </a:cubicBezTo>
                <a:cubicBezTo>
                  <a:pt x="41" y="87"/>
                  <a:pt x="53" y="99"/>
                  <a:pt x="65" y="111"/>
                </a:cubicBezTo>
                <a:cubicBezTo>
                  <a:pt x="66" y="112"/>
                  <a:pt x="68" y="113"/>
                  <a:pt x="69" y="112"/>
                </a:cubicBezTo>
                <a:cubicBezTo>
                  <a:pt x="73" y="112"/>
                  <a:pt x="74" y="107"/>
                  <a:pt x="72" y="105"/>
                </a:cubicBezTo>
                <a:cubicBezTo>
                  <a:pt x="72" y="104"/>
                  <a:pt x="71" y="104"/>
                  <a:pt x="71" y="103"/>
                </a:cubicBezTo>
                <a:cubicBezTo>
                  <a:pt x="65" y="97"/>
                  <a:pt x="59" y="91"/>
                  <a:pt x="53" y="85"/>
                </a:cubicBezTo>
                <a:cubicBezTo>
                  <a:pt x="52" y="85"/>
                  <a:pt x="52" y="84"/>
                  <a:pt x="52" y="83"/>
                </a:cubicBezTo>
                <a:cubicBezTo>
                  <a:pt x="51" y="83"/>
                  <a:pt x="52" y="82"/>
                  <a:pt x="52" y="81"/>
                </a:cubicBezTo>
                <a:cubicBezTo>
                  <a:pt x="53" y="81"/>
                  <a:pt x="54" y="81"/>
                  <a:pt x="54" y="81"/>
                </a:cubicBezTo>
                <a:cubicBezTo>
                  <a:pt x="55" y="81"/>
                  <a:pt x="56" y="81"/>
                  <a:pt x="56" y="82"/>
                </a:cubicBezTo>
                <a:cubicBezTo>
                  <a:pt x="65" y="90"/>
                  <a:pt x="73" y="99"/>
                  <a:pt x="82" y="107"/>
                </a:cubicBezTo>
                <a:cubicBezTo>
                  <a:pt x="83" y="108"/>
                  <a:pt x="84" y="109"/>
                  <a:pt x="86" y="109"/>
                </a:cubicBezTo>
                <a:cubicBezTo>
                  <a:pt x="88" y="109"/>
                  <a:pt x="89" y="108"/>
                  <a:pt x="90" y="106"/>
                </a:cubicBezTo>
                <a:cubicBezTo>
                  <a:pt x="91" y="104"/>
                  <a:pt x="90" y="103"/>
                  <a:pt x="89" y="101"/>
                </a:cubicBezTo>
                <a:cubicBezTo>
                  <a:pt x="87" y="99"/>
                  <a:pt x="85" y="97"/>
                  <a:pt x="83" y="95"/>
                </a:cubicBezTo>
                <a:cubicBezTo>
                  <a:pt x="77" y="89"/>
                  <a:pt x="71" y="83"/>
                  <a:pt x="65" y="77"/>
                </a:cubicBezTo>
                <a:cubicBezTo>
                  <a:pt x="65" y="77"/>
                  <a:pt x="64" y="77"/>
                  <a:pt x="64" y="76"/>
                </a:cubicBezTo>
                <a:cubicBezTo>
                  <a:pt x="63" y="75"/>
                  <a:pt x="64" y="74"/>
                  <a:pt x="64" y="73"/>
                </a:cubicBezTo>
                <a:cubicBezTo>
                  <a:pt x="65" y="72"/>
                  <a:pt x="66" y="72"/>
                  <a:pt x="67" y="73"/>
                </a:cubicBezTo>
                <a:cubicBezTo>
                  <a:pt x="68" y="73"/>
                  <a:pt x="68" y="74"/>
                  <a:pt x="69" y="74"/>
                </a:cubicBezTo>
                <a:cubicBezTo>
                  <a:pt x="78" y="84"/>
                  <a:pt x="88" y="93"/>
                  <a:pt x="97" y="103"/>
                </a:cubicBezTo>
                <a:cubicBezTo>
                  <a:pt x="99" y="104"/>
                  <a:pt x="100" y="105"/>
                  <a:pt x="102" y="104"/>
                </a:cubicBezTo>
                <a:cubicBezTo>
                  <a:pt x="106" y="103"/>
                  <a:pt x="107" y="99"/>
                  <a:pt x="104" y="96"/>
                </a:cubicBezTo>
                <a:cubicBezTo>
                  <a:pt x="101" y="93"/>
                  <a:pt x="97" y="89"/>
                  <a:pt x="93" y="85"/>
                </a:cubicBezTo>
                <a:cubicBezTo>
                  <a:pt x="87" y="79"/>
                  <a:pt x="80" y="72"/>
                  <a:pt x="74" y="66"/>
                </a:cubicBezTo>
                <a:cubicBezTo>
                  <a:pt x="74" y="66"/>
                  <a:pt x="74" y="66"/>
                  <a:pt x="73" y="65"/>
                </a:cubicBezTo>
                <a:cubicBezTo>
                  <a:pt x="72" y="64"/>
                  <a:pt x="72" y="63"/>
                  <a:pt x="73" y="61"/>
                </a:cubicBezTo>
                <a:cubicBezTo>
                  <a:pt x="74" y="60"/>
                  <a:pt x="75" y="61"/>
                  <a:pt x="77" y="62"/>
                </a:cubicBezTo>
                <a:cubicBezTo>
                  <a:pt x="86" y="71"/>
                  <a:pt x="96" y="81"/>
                  <a:pt x="105" y="90"/>
                </a:cubicBezTo>
                <a:cubicBezTo>
                  <a:pt x="106" y="91"/>
                  <a:pt x="107" y="92"/>
                  <a:pt x="109" y="92"/>
                </a:cubicBezTo>
                <a:cubicBezTo>
                  <a:pt x="111" y="92"/>
                  <a:pt x="112" y="91"/>
                  <a:pt x="113" y="90"/>
                </a:cubicBezTo>
                <a:cubicBezTo>
                  <a:pt x="114" y="88"/>
                  <a:pt x="114" y="86"/>
                  <a:pt x="113" y="85"/>
                </a:cubicBezTo>
                <a:cubicBezTo>
                  <a:pt x="112" y="84"/>
                  <a:pt x="112" y="84"/>
                  <a:pt x="112" y="84"/>
                </a:cubicBezTo>
                <a:cubicBezTo>
                  <a:pt x="99" y="71"/>
                  <a:pt x="87" y="58"/>
                  <a:pt x="74" y="46"/>
                </a:cubicBezTo>
                <a:cubicBezTo>
                  <a:pt x="74" y="46"/>
                  <a:pt x="74" y="46"/>
                  <a:pt x="74" y="45"/>
                </a:cubicBezTo>
                <a:cubicBezTo>
                  <a:pt x="72" y="46"/>
                  <a:pt x="71" y="48"/>
                  <a:pt x="70" y="49"/>
                </a:cubicBezTo>
                <a:cubicBezTo>
                  <a:pt x="62" y="54"/>
                  <a:pt x="53" y="54"/>
                  <a:pt x="46" y="48"/>
                </a:cubicBezTo>
                <a:cubicBezTo>
                  <a:pt x="44" y="45"/>
                  <a:pt x="44" y="43"/>
                  <a:pt x="46" y="40"/>
                </a:cubicBezTo>
                <a:cubicBezTo>
                  <a:pt x="53" y="34"/>
                  <a:pt x="59" y="27"/>
                  <a:pt x="66" y="20"/>
                </a:cubicBezTo>
                <a:cubicBezTo>
                  <a:pt x="66" y="20"/>
                  <a:pt x="67" y="19"/>
                  <a:pt x="67" y="19"/>
                </a:cubicBezTo>
                <a:cubicBezTo>
                  <a:pt x="64" y="19"/>
                  <a:pt x="61" y="20"/>
                  <a:pt x="59" y="22"/>
                </a:cubicBezTo>
                <a:cubicBezTo>
                  <a:pt x="55" y="25"/>
                  <a:pt x="55" y="25"/>
                  <a:pt x="52" y="22"/>
                </a:cubicBezTo>
                <a:cubicBezTo>
                  <a:pt x="47" y="16"/>
                  <a:pt x="42" y="11"/>
                  <a:pt x="36" y="5"/>
                </a:cubicBezTo>
                <a:cubicBezTo>
                  <a:pt x="36" y="5"/>
                  <a:pt x="35" y="5"/>
                  <a:pt x="35" y="4"/>
                </a:cubicBezTo>
                <a:cubicBezTo>
                  <a:pt x="34" y="3"/>
                  <a:pt x="35" y="2"/>
                  <a:pt x="35" y="1"/>
                </a:cubicBezTo>
                <a:cubicBezTo>
                  <a:pt x="36" y="0"/>
                  <a:pt x="37" y="0"/>
                  <a:pt x="38" y="1"/>
                </a:cubicBezTo>
                <a:cubicBezTo>
                  <a:pt x="39" y="1"/>
                  <a:pt x="39" y="2"/>
                  <a:pt x="39" y="2"/>
                </a:cubicBezTo>
                <a:cubicBezTo>
                  <a:pt x="44" y="7"/>
                  <a:pt x="50" y="12"/>
                  <a:pt x="55" y="17"/>
                </a:cubicBezTo>
                <a:cubicBezTo>
                  <a:pt x="55" y="17"/>
                  <a:pt x="55" y="18"/>
                  <a:pt x="55" y="18"/>
                </a:cubicBezTo>
                <a:cubicBezTo>
                  <a:pt x="58" y="17"/>
                  <a:pt x="60" y="16"/>
                  <a:pt x="63" y="15"/>
                </a:cubicBezTo>
                <a:cubicBezTo>
                  <a:pt x="66" y="14"/>
                  <a:pt x="69" y="14"/>
                  <a:pt x="72" y="14"/>
                </a:cubicBezTo>
                <a:cubicBezTo>
                  <a:pt x="72" y="15"/>
                  <a:pt x="73" y="15"/>
                  <a:pt x="74" y="14"/>
                </a:cubicBezTo>
                <a:cubicBezTo>
                  <a:pt x="83" y="10"/>
                  <a:pt x="93" y="11"/>
                  <a:pt x="101" y="17"/>
                </a:cubicBezTo>
                <a:cubicBezTo>
                  <a:pt x="101" y="17"/>
                  <a:pt x="101" y="17"/>
                  <a:pt x="102" y="17"/>
                </a:cubicBezTo>
                <a:cubicBezTo>
                  <a:pt x="104" y="15"/>
                  <a:pt x="106" y="12"/>
                  <a:pt x="109" y="10"/>
                </a:cubicBezTo>
                <a:cubicBezTo>
                  <a:pt x="110" y="8"/>
                  <a:pt x="112" y="7"/>
                  <a:pt x="113" y="6"/>
                </a:cubicBezTo>
                <a:cubicBezTo>
                  <a:pt x="114" y="4"/>
                  <a:pt x="116" y="4"/>
                  <a:pt x="117" y="5"/>
                </a:cubicBezTo>
                <a:cubicBezTo>
                  <a:pt x="118" y="6"/>
                  <a:pt x="118" y="8"/>
                  <a:pt x="117" y="9"/>
                </a:cubicBezTo>
                <a:cubicBezTo>
                  <a:pt x="112" y="13"/>
                  <a:pt x="108" y="18"/>
                  <a:pt x="104" y="22"/>
                </a:cubicBezTo>
                <a:cubicBezTo>
                  <a:pt x="102" y="23"/>
                  <a:pt x="101" y="23"/>
                  <a:pt x="100" y="22"/>
                </a:cubicBezTo>
                <a:cubicBezTo>
                  <a:pt x="95" y="18"/>
                  <a:pt x="90" y="16"/>
                  <a:pt x="83" y="16"/>
                </a:cubicBezTo>
                <a:cubicBezTo>
                  <a:pt x="79" y="17"/>
                  <a:pt x="75" y="18"/>
                  <a:pt x="72" y="21"/>
                </a:cubicBezTo>
                <a:cubicBezTo>
                  <a:pt x="65" y="28"/>
                  <a:pt x="57" y="36"/>
                  <a:pt x="49" y="44"/>
                </a:cubicBezTo>
                <a:cubicBezTo>
                  <a:pt x="52" y="47"/>
                  <a:pt x="55" y="48"/>
                  <a:pt x="59" y="48"/>
                </a:cubicBezTo>
                <a:cubicBezTo>
                  <a:pt x="63" y="47"/>
                  <a:pt x="66" y="46"/>
                  <a:pt x="69" y="43"/>
                </a:cubicBezTo>
                <a:cubicBezTo>
                  <a:pt x="72" y="40"/>
                  <a:pt x="74" y="38"/>
                  <a:pt x="77" y="35"/>
                </a:cubicBezTo>
                <a:cubicBezTo>
                  <a:pt x="77" y="34"/>
                  <a:pt x="78" y="34"/>
                  <a:pt x="80" y="35"/>
                </a:cubicBezTo>
                <a:cubicBezTo>
                  <a:pt x="81" y="35"/>
                  <a:pt x="81" y="36"/>
                  <a:pt x="81" y="37"/>
                </a:cubicBezTo>
                <a:cubicBezTo>
                  <a:pt x="81" y="38"/>
                  <a:pt x="80" y="38"/>
                  <a:pt x="80" y="39"/>
                </a:cubicBezTo>
                <a:cubicBezTo>
                  <a:pt x="79" y="40"/>
                  <a:pt x="78" y="41"/>
                  <a:pt x="77" y="42"/>
                </a:cubicBezTo>
                <a:cubicBezTo>
                  <a:pt x="81" y="46"/>
                  <a:pt x="85" y="50"/>
                  <a:pt x="91" y="52"/>
                </a:cubicBezTo>
                <a:cubicBezTo>
                  <a:pt x="93" y="52"/>
                  <a:pt x="95" y="52"/>
                  <a:pt x="97" y="52"/>
                </a:cubicBezTo>
                <a:cubicBezTo>
                  <a:pt x="98" y="52"/>
                  <a:pt x="98" y="52"/>
                  <a:pt x="99" y="52"/>
                </a:cubicBezTo>
                <a:cubicBezTo>
                  <a:pt x="100" y="51"/>
                  <a:pt x="102" y="52"/>
                  <a:pt x="102" y="53"/>
                </a:cubicBezTo>
                <a:cubicBezTo>
                  <a:pt x="103" y="55"/>
                  <a:pt x="102" y="56"/>
                  <a:pt x="100" y="56"/>
                </a:cubicBezTo>
                <a:cubicBezTo>
                  <a:pt x="98" y="57"/>
                  <a:pt x="95" y="58"/>
                  <a:pt x="93" y="57"/>
                </a:cubicBezTo>
                <a:cubicBezTo>
                  <a:pt x="99" y="64"/>
                  <a:pt x="106" y="71"/>
                  <a:pt x="113" y="78"/>
                </a:cubicBezTo>
                <a:cubicBezTo>
                  <a:pt x="119" y="73"/>
                  <a:pt x="123" y="67"/>
                  <a:pt x="126" y="60"/>
                </a:cubicBezTo>
                <a:cubicBezTo>
                  <a:pt x="127" y="57"/>
                  <a:pt x="127" y="53"/>
                  <a:pt x="128" y="50"/>
                </a:cubicBezTo>
                <a:cubicBezTo>
                  <a:pt x="128" y="49"/>
                  <a:pt x="128" y="48"/>
                  <a:pt x="129" y="48"/>
                </a:cubicBezTo>
                <a:cubicBezTo>
                  <a:pt x="133" y="44"/>
                  <a:pt x="137" y="40"/>
                  <a:pt x="141" y="36"/>
                </a:cubicBezTo>
                <a:cubicBezTo>
                  <a:pt x="142" y="35"/>
                  <a:pt x="144" y="35"/>
                  <a:pt x="145" y="36"/>
                </a:cubicBezTo>
                <a:cubicBezTo>
                  <a:pt x="146" y="37"/>
                  <a:pt x="146" y="38"/>
                  <a:pt x="144" y="39"/>
                </a:cubicBezTo>
                <a:cubicBezTo>
                  <a:pt x="141" y="43"/>
                  <a:pt x="138" y="46"/>
                  <a:pt x="135" y="49"/>
                </a:cubicBezTo>
                <a:cubicBezTo>
                  <a:pt x="133" y="50"/>
                  <a:pt x="132" y="52"/>
                  <a:pt x="132" y="54"/>
                </a:cubicBezTo>
                <a:cubicBezTo>
                  <a:pt x="130" y="64"/>
                  <a:pt x="126" y="72"/>
                  <a:pt x="118" y="79"/>
                </a:cubicBezTo>
                <a:cubicBezTo>
                  <a:pt x="118" y="80"/>
                  <a:pt x="117" y="81"/>
                  <a:pt x="117" y="81"/>
                </a:cubicBezTo>
                <a:cubicBezTo>
                  <a:pt x="117" y="81"/>
                  <a:pt x="117" y="81"/>
                  <a:pt x="116" y="81"/>
                </a:cubicBezTo>
                <a:cubicBezTo>
                  <a:pt x="121" y="88"/>
                  <a:pt x="118" y="95"/>
                  <a:pt x="110" y="97"/>
                </a:cubicBezTo>
                <a:cubicBezTo>
                  <a:pt x="111" y="102"/>
                  <a:pt x="110" y="105"/>
                  <a:pt x="106" y="108"/>
                </a:cubicBezTo>
                <a:cubicBezTo>
                  <a:pt x="102" y="110"/>
                  <a:pt x="98" y="110"/>
                  <a:pt x="95" y="107"/>
                </a:cubicBezTo>
                <a:cubicBezTo>
                  <a:pt x="94" y="111"/>
                  <a:pt x="91" y="113"/>
                  <a:pt x="87" y="114"/>
                </a:cubicBezTo>
                <a:cubicBezTo>
                  <a:pt x="84" y="114"/>
                  <a:pt x="80" y="113"/>
                  <a:pt x="78" y="110"/>
                </a:cubicBezTo>
                <a:cubicBezTo>
                  <a:pt x="77" y="114"/>
                  <a:pt x="74" y="116"/>
                  <a:pt x="71" y="117"/>
                </a:cubicBezTo>
                <a:cubicBezTo>
                  <a:pt x="69" y="118"/>
                  <a:pt x="66" y="117"/>
                  <a:pt x="64" y="116"/>
                </a:cubicBezTo>
                <a:cubicBezTo>
                  <a:pt x="63" y="116"/>
                  <a:pt x="63" y="116"/>
                  <a:pt x="62" y="116"/>
                </a:cubicBezTo>
                <a:cubicBezTo>
                  <a:pt x="55" y="120"/>
                  <a:pt x="48" y="114"/>
                  <a:pt x="48" y="107"/>
                </a:cubicBezTo>
                <a:cubicBezTo>
                  <a:pt x="48" y="107"/>
                  <a:pt x="48" y="107"/>
                  <a:pt x="48" y="107"/>
                </a:cubicBezTo>
                <a:cubicBezTo>
                  <a:pt x="42" y="107"/>
                  <a:pt x="37" y="103"/>
                  <a:pt x="37" y="96"/>
                </a:cubicBezTo>
                <a:cubicBezTo>
                  <a:pt x="29" y="95"/>
                  <a:pt x="26" y="88"/>
                  <a:pt x="29" y="82"/>
                </a:cubicBezTo>
                <a:cubicBezTo>
                  <a:pt x="26" y="79"/>
                  <a:pt x="24" y="76"/>
                  <a:pt x="22" y="74"/>
                </a:cubicBezTo>
                <a:cubicBezTo>
                  <a:pt x="17" y="67"/>
                  <a:pt x="14" y="60"/>
                  <a:pt x="13" y="53"/>
                </a:cubicBezTo>
                <a:cubicBezTo>
                  <a:pt x="13" y="52"/>
                  <a:pt x="12" y="51"/>
                  <a:pt x="11" y="50"/>
                </a:cubicBezTo>
                <a:cubicBezTo>
                  <a:pt x="9" y="48"/>
                  <a:pt x="7" y="46"/>
                  <a:pt x="5" y="43"/>
                </a:cubicBezTo>
                <a:cubicBezTo>
                  <a:pt x="3" y="42"/>
                  <a:pt x="2" y="40"/>
                  <a:pt x="0" y="39"/>
                </a:cubicBezTo>
                <a:cubicBezTo>
                  <a:pt x="0" y="38"/>
                  <a:pt x="0" y="38"/>
                  <a:pt x="0" y="37"/>
                </a:cubicBezTo>
                <a:close/>
                <a:moveTo>
                  <a:pt x="43" y="96"/>
                </a:moveTo>
                <a:cubicBezTo>
                  <a:pt x="42" y="97"/>
                  <a:pt x="42" y="99"/>
                  <a:pt x="44" y="100"/>
                </a:cubicBezTo>
                <a:cubicBezTo>
                  <a:pt x="45" y="102"/>
                  <a:pt x="47" y="102"/>
                  <a:pt x="48" y="101"/>
                </a:cubicBezTo>
                <a:cubicBezTo>
                  <a:pt x="46" y="99"/>
                  <a:pt x="44" y="98"/>
                  <a:pt x="43" y="96"/>
                </a:cubicBezTo>
                <a:close/>
                <a:moveTo>
                  <a:pt x="59" y="112"/>
                </a:moveTo>
                <a:cubicBezTo>
                  <a:pt x="57" y="110"/>
                  <a:pt x="55" y="108"/>
                  <a:pt x="53" y="106"/>
                </a:cubicBezTo>
                <a:cubicBezTo>
                  <a:pt x="52" y="108"/>
                  <a:pt x="53" y="110"/>
                  <a:pt x="54" y="111"/>
                </a:cubicBezTo>
                <a:cubicBezTo>
                  <a:pt x="55" y="112"/>
                  <a:pt x="57" y="113"/>
                  <a:pt x="59" y="112"/>
                </a:cubicBezTo>
                <a:close/>
                <a:moveTo>
                  <a:pt x="33" y="86"/>
                </a:moveTo>
                <a:cubicBezTo>
                  <a:pt x="32" y="87"/>
                  <a:pt x="33" y="89"/>
                  <a:pt x="34" y="90"/>
                </a:cubicBezTo>
                <a:cubicBezTo>
                  <a:pt x="35" y="91"/>
                  <a:pt x="36" y="91"/>
                  <a:pt x="38" y="91"/>
                </a:cubicBezTo>
                <a:cubicBezTo>
                  <a:pt x="36" y="89"/>
                  <a:pt x="34" y="87"/>
                  <a:pt x="33" y="8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dirty="0"/>
          </a:p>
        </p:txBody>
      </p:sp>
      <p:grpSp>
        <p:nvGrpSpPr>
          <p:cNvPr id="26" name="Group 4">
            <a:extLst>
              <a:ext uri="{FF2B5EF4-FFF2-40B4-BE49-F238E27FC236}">
                <a16:creationId xmlns:a16="http://schemas.microsoft.com/office/drawing/2014/main" id="{C05A8A9B-A400-420D-A385-345A85A94466}"/>
              </a:ext>
            </a:extLst>
          </p:cNvPr>
          <p:cNvGrpSpPr>
            <a:grpSpLocks noChangeAspect="1"/>
          </p:cNvGrpSpPr>
          <p:nvPr/>
        </p:nvGrpSpPr>
        <p:grpSpPr bwMode="auto">
          <a:xfrm rot="20700000">
            <a:off x="1032107" y="1317316"/>
            <a:ext cx="457984" cy="749609"/>
            <a:chOff x="2888" y="627"/>
            <a:chExt cx="1839" cy="3010"/>
          </a:xfrm>
          <a:solidFill>
            <a:schemeClr val="tx2"/>
          </a:solidFill>
        </p:grpSpPr>
        <p:sp>
          <p:nvSpPr>
            <p:cNvPr id="28" name="Freeform 5">
              <a:extLst>
                <a:ext uri="{FF2B5EF4-FFF2-40B4-BE49-F238E27FC236}">
                  <a16:creationId xmlns:a16="http://schemas.microsoft.com/office/drawing/2014/main" id="{5BE8EB46-060F-45B7-8754-DB9E316B1F8E}"/>
                </a:ext>
              </a:extLst>
            </p:cNvPr>
            <p:cNvSpPr>
              <a:spLocks noEditPoints="1"/>
            </p:cNvSpPr>
            <p:nvPr/>
          </p:nvSpPr>
          <p:spPr bwMode="auto">
            <a:xfrm>
              <a:off x="3070" y="1098"/>
              <a:ext cx="1657" cy="2539"/>
            </a:xfrm>
            <a:custGeom>
              <a:avLst/>
              <a:gdLst>
                <a:gd name="T0" fmla="*/ 375 w 868"/>
                <a:gd name="T1" fmla="*/ 515 h 1328"/>
                <a:gd name="T2" fmla="*/ 524 w 868"/>
                <a:gd name="T3" fmla="*/ 555 h 1328"/>
                <a:gd name="T4" fmla="*/ 612 w 868"/>
                <a:gd name="T5" fmla="*/ 530 h 1328"/>
                <a:gd name="T6" fmla="*/ 688 w 868"/>
                <a:gd name="T7" fmla="*/ 583 h 1328"/>
                <a:gd name="T8" fmla="*/ 765 w 868"/>
                <a:gd name="T9" fmla="*/ 556 h 1328"/>
                <a:gd name="T10" fmla="*/ 867 w 868"/>
                <a:gd name="T11" fmla="*/ 669 h 1328"/>
                <a:gd name="T12" fmla="*/ 867 w 868"/>
                <a:gd name="T13" fmla="*/ 957 h 1328"/>
                <a:gd name="T14" fmla="*/ 854 w 868"/>
                <a:gd name="T15" fmla="*/ 1058 h 1328"/>
                <a:gd name="T16" fmla="*/ 563 w 868"/>
                <a:gd name="T17" fmla="*/ 1315 h 1328"/>
                <a:gd name="T18" fmla="*/ 324 w 868"/>
                <a:gd name="T19" fmla="*/ 1309 h 1328"/>
                <a:gd name="T20" fmla="*/ 55 w 868"/>
                <a:gd name="T21" fmla="*/ 1036 h 1328"/>
                <a:gd name="T22" fmla="*/ 8 w 868"/>
                <a:gd name="T23" fmla="*/ 789 h 1328"/>
                <a:gd name="T24" fmla="*/ 47 w 868"/>
                <a:gd name="T25" fmla="*/ 657 h 1328"/>
                <a:gd name="T26" fmla="*/ 148 w 868"/>
                <a:gd name="T27" fmla="*/ 555 h 1328"/>
                <a:gd name="T28" fmla="*/ 159 w 868"/>
                <a:gd name="T29" fmla="*/ 528 h 1328"/>
                <a:gd name="T30" fmla="*/ 159 w 868"/>
                <a:gd name="T31" fmla="*/ 133 h 1328"/>
                <a:gd name="T32" fmla="*/ 190 w 868"/>
                <a:gd name="T33" fmla="*/ 42 h 1328"/>
                <a:gd name="T34" fmla="*/ 305 w 868"/>
                <a:gd name="T35" fmla="*/ 16 h 1328"/>
                <a:gd name="T36" fmla="*/ 374 w 868"/>
                <a:gd name="T37" fmla="*/ 114 h 1328"/>
                <a:gd name="T38" fmla="*/ 375 w 868"/>
                <a:gd name="T39" fmla="*/ 331 h 1328"/>
                <a:gd name="T40" fmla="*/ 375 w 868"/>
                <a:gd name="T41" fmla="*/ 515 h 1328"/>
                <a:gd name="T42" fmla="*/ 159 w 868"/>
                <a:gd name="T43" fmla="*/ 620 h 1328"/>
                <a:gd name="T44" fmla="*/ 83 w 868"/>
                <a:gd name="T45" fmla="*/ 695 h 1328"/>
                <a:gd name="T46" fmla="*/ 60 w 868"/>
                <a:gd name="T47" fmla="*/ 783 h 1328"/>
                <a:gd name="T48" fmla="*/ 103 w 868"/>
                <a:gd name="T49" fmla="*/ 1015 h 1328"/>
                <a:gd name="T50" fmla="*/ 353 w 868"/>
                <a:gd name="T51" fmla="*/ 1262 h 1328"/>
                <a:gd name="T52" fmla="*/ 533 w 868"/>
                <a:gd name="T53" fmla="*/ 1265 h 1328"/>
                <a:gd name="T54" fmla="*/ 611 w 868"/>
                <a:gd name="T55" fmla="*/ 1250 h 1328"/>
                <a:gd name="T56" fmla="*/ 816 w 868"/>
                <a:gd name="T57" fmla="*/ 958 h 1328"/>
                <a:gd name="T58" fmla="*/ 816 w 868"/>
                <a:gd name="T59" fmla="*/ 678 h 1328"/>
                <a:gd name="T60" fmla="*/ 813 w 868"/>
                <a:gd name="T61" fmla="*/ 651 h 1328"/>
                <a:gd name="T62" fmla="*/ 763 w 868"/>
                <a:gd name="T63" fmla="*/ 608 h 1328"/>
                <a:gd name="T64" fmla="*/ 704 w 868"/>
                <a:gd name="T65" fmla="*/ 663 h 1328"/>
                <a:gd name="T66" fmla="*/ 703 w 868"/>
                <a:gd name="T67" fmla="*/ 713 h 1328"/>
                <a:gd name="T68" fmla="*/ 678 w 868"/>
                <a:gd name="T69" fmla="*/ 744 h 1328"/>
                <a:gd name="T70" fmla="*/ 651 w 868"/>
                <a:gd name="T71" fmla="*/ 713 h 1328"/>
                <a:gd name="T72" fmla="*/ 651 w 868"/>
                <a:gd name="T73" fmla="*/ 684 h 1328"/>
                <a:gd name="T74" fmla="*/ 650 w 868"/>
                <a:gd name="T75" fmla="*/ 632 h 1328"/>
                <a:gd name="T76" fmla="*/ 596 w 868"/>
                <a:gd name="T77" fmla="*/ 580 h 1328"/>
                <a:gd name="T78" fmla="*/ 540 w 868"/>
                <a:gd name="T79" fmla="*/ 631 h 1328"/>
                <a:gd name="T80" fmla="*/ 539 w 868"/>
                <a:gd name="T81" fmla="*/ 660 h 1328"/>
                <a:gd name="T82" fmla="*/ 539 w 868"/>
                <a:gd name="T83" fmla="*/ 687 h 1328"/>
                <a:gd name="T84" fmla="*/ 512 w 868"/>
                <a:gd name="T85" fmla="*/ 717 h 1328"/>
                <a:gd name="T86" fmla="*/ 487 w 868"/>
                <a:gd name="T87" fmla="*/ 686 h 1328"/>
                <a:gd name="T88" fmla="*/ 487 w 868"/>
                <a:gd name="T89" fmla="*/ 614 h 1328"/>
                <a:gd name="T90" fmla="*/ 432 w 868"/>
                <a:gd name="T91" fmla="*/ 554 h 1328"/>
                <a:gd name="T92" fmla="*/ 375 w 868"/>
                <a:gd name="T93" fmla="*/ 613 h 1328"/>
                <a:gd name="T94" fmla="*/ 374 w 868"/>
                <a:gd name="T95" fmla="*/ 666 h 1328"/>
                <a:gd name="T96" fmla="*/ 348 w 868"/>
                <a:gd name="T97" fmla="*/ 689 h 1328"/>
                <a:gd name="T98" fmla="*/ 324 w 868"/>
                <a:gd name="T99" fmla="*/ 666 h 1328"/>
                <a:gd name="T100" fmla="*/ 323 w 868"/>
                <a:gd name="T101" fmla="*/ 649 h 1328"/>
                <a:gd name="T102" fmla="*/ 323 w 868"/>
                <a:gd name="T103" fmla="*/ 131 h 1328"/>
                <a:gd name="T104" fmla="*/ 322 w 868"/>
                <a:gd name="T105" fmla="*/ 107 h 1328"/>
                <a:gd name="T106" fmla="*/ 273 w 868"/>
                <a:gd name="T107" fmla="*/ 61 h 1328"/>
                <a:gd name="T108" fmla="*/ 215 w 868"/>
                <a:gd name="T109" fmla="*/ 99 h 1328"/>
                <a:gd name="T110" fmla="*/ 211 w 868"/>
                <a:gd name="T111" fmla="*/ 131 h 1328"/>
                <a:gd name="T112" fmla="*/ 211 w 868"/>
                <a:gd name="T113" fmla="*/ 790 h 1328"/>
                <a:gd name="T114" fmla="*/ 185 w 868"/>
                <a:gd name="T115" fmla="*/ 826 h 1328"/>
                <a:gd name="T116" fmla="*/ 159 w 868"/>
                <a:gd name="T117" fmla="*/ 789 h 1328"/>
                <a:gd name="T118" fmla="*/ 159 w 868"/>
                <a:gd name="T119" fmla="*/ 687 h 1328"/>
                <a:gd name="T120" fmla="*/ 159 w 868"/>
                <a:gd name="T121" fmla="*/ 620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8" h="1328">
                  <a:moveTo>
                    <a:pt x="375" y="515"/>
                  </a:moveTo>
                  <a:cubicBezTo>
                    <a:pt x="435" y="488"/>
                    <a:pt x="487" y="502"/>
                    <a:pt x="524" y="555"/>
                  </a:cubicBezTo>
                  <a:cubicBezTo>
                    <a:pt x="550" y="535"/>
                    <a:pt x="579" y="525"/>
                    <a:pt x="612" y="530"/>
                  </a:cubicBezTo>
                  <a:cubicBezTo>
                    <a:pt x="645" y="535"/>
                    <a:pt x="669" y="554"/>
                    <a:pt x="688" y="583"/>
                  </a:cubicBezTo>
                  <a:cubicBezTo>
                    <a:pt x="711" y="564"/>
                    <a:pt x="736" y="555"/>
                    <a:pt x="765" y="556"/>
                  </a:cubicBezTo>
                  <a:cubicBezTo>
                    <a:pt x="822" y="559"/>
                    <a:pt x="867" y="607"/>
                    <a:pt x="867" y="669"/>
                  </a:cubicBezTo>
                  <a:cubicBezTo>
                    <a:pt x="868" y="765"/>
                    <a:pt x="868" y="861"/>
                    <a:pt x="867" y="957"/>
                  </a:cubicBezTo>
                  <a:cubicBezTo>
                    <a:pt x="866" y="991"/>
                    <a:pt x="862" y="1025"/>
                    <a:pt x="854" y="1058"/>
                  </a:cubicBezTo>
                  <a:cubicBezTo>
                    <a:pt x="822" y="1191"/>
                    <a:pt x="699" y="1301"/>
                    <a:pt x="563" y="1315"/>
                  </a:cubicBezTo>
                  <a:cubicBezTo>
                    <a:pt x="483" y="1323"/>
                    <a:pt x="403" y="1328"/>
                    <a:pt x="324" y="1309"/>
                  </a:cubicBezTo>
                  <a:cubicBezTo>
                    <a:pt x="179" y="1274"/>
                    <a:pt x="89" y="1181"/>
                    <a:pt x="55" y="1036"/>
                  </a:cubicBezTo>
                  <a:cubicBezTo>
                    <a:pt x="36" y="955"/>
                    <a:pt x="22" y="872"/>
                    <a:pt x="8" y="789"/>
                  </a:cubicBezTo>
                  <a:cubicBezTo>
                    <a:pt x="0" y="740"/>
                    <a:pt x="13" y="694"/>
                    <a:pt x="47" y="657"/>
                  </a:cubicBezTo>
                  <a:cubicBezTo>
                    <a:pt x="79" y="622"/>
                    <a:pt x="114" y="588"/>
                    <a:pt x="148" y="555"/>
                  </a:cubicBezTo>
                  <a:cubicBezTo>
                    <a:pt x="156" y="547"/>
                    <a:pt x="159" y="539"/>
                    <a:pt x="159" y="528"/>
                  </a:cubicBezTo>
                  <a:cubicBezTo>
                    <a:pt x="159" y="396"/>
                    <a:pt x="159" y="265"/>
                    <a:pt x="159" y="133"/>
                  </a:cubicBezTo>
                  <a:cubicBezTo>
                    <a:pt x="159" y="99"/>
                    <a:pt x="166" y="67"/>
                    <a:pt x="190" y="42"/>
                  </a:cubicBezTo>
                  <a:cubicBezTo>
                    <a:pt x="220" y="11"/>
                    <a:pt x="265" y="0"/>
                    <a:pt x="305" y="16"/>
                  </a:cubicBezTo>
                  <a:cubicBezTo>
                    <a:pt x="346" y="31"/>
                    <a:pt x="374" y="70"/>
                    <a:pt x="374" y="114"/>
                  </a:cubicBezTo>
                  <a:cubicBezTo>
                    <a:pt x="375" y="186"/>
                    <a:pt x="375" y="259"/>
                    <a:pt x="375" y="331"/>
                  </a:cubicBezTo>
                  <a:cubicBezTo>
                    <a:pt x="375" y="392"/>
                    <a:pt x="375" y="453"/>
                    <a:pt x="375" y="515"/>
                  </a:cubicBezTo>
                  <a:close/>
                  <a:moveTo>
                    <a:pt x="159" y="620"/>
                  </a:moveTo>
                  <a:cubicBezTo>
                    <a:pt x="132" y="646"/>
                    <a:pt x="106" y="669"/>
                    <a:pt x="83" y="695"/>
                  </a:cubicBezTo>
                  <a:cubicBezTo>
                    <a:pt x="61" y="719"/>
                    <a:pt x="53" y="750"/>
                    <a:pt x="60" y="783"/>
                  </a:cubicBezTo>
                  <a:cubicBezTo>
                    <a:pt x="74" y="860"/>
                    <a:pt x="88" y="938"/>
                    <a:pt x="103" y="1015"/>
                  </a:cubicBezTo>
                  <a:cubicBezTo>
                    <a:pt x="130" y="1147"/>
                    <a:pt x="222" y="1242"/>
                    <a:pt x="353" y="1262"/>
                  </a:cubicBezTo>
                  <a:cubicBezTo>
                    <a:pt x="412" y="1271"/>
                    <a:pt x="473" y="1267"/>
                    <a:pt x="533" y="1265"/>
                  </a:cubicBezTo>
                  <a:cubicBezTo>
                    <a:pt x="559" y="1265"/>
                    <a:pt x="586" y="1259"/>
                    <a:pt x="611" y="1250"/>
                  </a:cubicBezTo>
                  <a:cubicBezTo>
                    <a:pt x="738" y="1206"/>
                    <a:pt x="815" y="1094"/>
                    <a:pt x="816" y="958"/>
                  </a:cubicBezTo>
                  <a:cubicBezTo>
                    <a:pt x="816" y="865"/>
                    <a:pt x="816" y="771"/>
                    <a:pt x="816" y="678"/>
                  </a:cubicBezTo>
                  <a:cubicBezTo>
                    <a:pt x="816" y="669"/>
                    <a:pt x="815" y="660"/>
                    <a:pt x="813" y="651"/>
                  </a:cubicBezTo>
                  <a:cubicBezTo>
                    <a:pt x="807" y="627"/>
                    <a:pt x="786" y="609"/>
                    <a:pt x="763" y="608"/>
                  </a:cubicBezTo>
                  <a:cubicBezTo>
                    <a:pt x="730" y="607"/>
                    <a:pt x="705" y="630"/>
                    <a:pt x="704" y="663"/>
                  </a:cubicBezTo>
                  <a:cubicBezTo>
                    <a:pt x="703" y="680"/>
                    <a:pt x="704" y="697"/>
                    <a:pt x="703" y="713"/>
                  </a:cubicBezTo>
                  <a:cubicBezTo>
                    <a:pt x="703" y="732"/>
                    <a:pt x="694" y="743"/>
                    <a:pt x="678" y="744"/>
                  </a:cubicBezTo>
                  <a:cubicBezTo>
                    <a:pt x="662" y="745"/>
                    <a:pt x="652" y="733"/>
                    <a:pt x="651" y="713"/>
                  </a:cubicBezTo>
                  <a:cubicBezTo>
                    <a:pt x="651" y="704"/>
                    <a:pt x="651" y="694"/>
                    <a:pt x="651" y="684"/>
                  </a:cubicBezTo>
                  <a:cubicBezTo>
                    <a:pt x="651" y="667"/>
                    <a:pt x="651" y="649"/>
                    <a:pt x="650" y="632"/>
                  </a:cubicBezTo>
                  <a:cubicBezTo>
                    <a:pt x="647" y="603"/>
                    <a:pt x="623" y="581"/>
                    <a:pt x="596" y="580"/>
                  </a:cubicBezTo>
                  <a:cubicBezTo>
                    <a:pt x="567" y="580"/>
                    <a:pt x="543" y="601"/>
                    <a:pt x="540" y="631"/>
                  </a:cubicBezTo>
                  <a:cubicBezTo>
                    <a:pt x="539" y="641"/>
                    <a:pt x="539" y="650"/>
                    <a:pt x="539" y="660"/>
                  </a:cubicBezTo>
                  <a:cubicBezTo>
                    <a:pt x="539" y="669"/>
                    <a:pt x="539" y="678"/>
                    <a:pt x="539" y="687"/>
                  </a:cubicBezTo>
                  <a:cubicBezTo>
                    <a:pt x="538" y="706"/>
                    <a:pt x="528" y="717"/>
                    <a:pt x="512" y="717"/>
                  </a:cubicBezTo>
                  <a:cubicBezTo>
                    <a:pt x="497" y="716"/>
                    <a:pt x="487" y="705"/>
                    <a:pt x="487" y="686"/>
                  </a:cubicBezTo>
                  <a:cubicBezTo>
                    <a:pt x="487" y="662"/>
                    <a:pt x="487" y="638"/>
                    <a:pt x="487" y="614"/>
                  </a:cubicBezTo>
                  <a:cubicBezTo>
                    <a:pt x="486" y="580"/>
                    <a:pt x="462" y="554"/>
                    <a:pt x="432" y="554"/>
                  </a:cubicBezTo>
                  <a:cubicBezTo>
                    <a:pt x="398" y="553"/>
                    <a:pt x="375" y="577"/>
                    <a:pt x="375" y="613"/>
                  </a:cubicBezTo>
                  <a:cubicBezTo>
                    <a:pt x="374" y="631"/>
                    <a:pt x="375" y="649"/>
                    <a:pt x="374" y="666"/>
                  </a:cubicBezTo>
                  <a:cubicBezTo>
                    <a:pt x="373" y="680"/>
                    <a:pt x="362" y="690"/>
                    <a:pt x="348" y="689"/>
                  </a:cubicBezTo>
                  <a:cubicBezTo>
                    <a:pt x="334" y="688"/>
                    <a:pt x="326" y="680"/>
                    <a:pt x="324" y="666"/>
                  </a:cubicBezTo>
                  <a:cubicBezTo>
                    <a:pt x="323" y="661"/>
                    <a:pt x="323" y="655"/>
                    <a:pt x="323" y="649"/>
                  </a:cubicBezTo>
                  <a:cubicBezTo>
                    <a:pt x="323" y="476"/>
                    <a:pt x="323" y="303"/>
                    <a:pt x="323" y="131"/>
                  </a:cubicBezTo>
                  <a:cubicBezTo>
                    <a:pt x="323" y="123"/>
                    <a:pt x="323" y="114"/>
                    <a:pt x="322" y="107"/>
                  </a:cubicBezTo>
                  <a:cubicBezTo>
                    <a:pt x="317" y="81"/>
                    <a:pt x="297" y="63"/>
                    <a:pt x="273" y="61"/>
                  </a:cubicBezTo>
                  <a:cubicBezTo>
                    <a:pt x="247" y="59"/>
                    <a:pt x="223" y="74"/>
                    <a:pt x="215" y="99"/>
                  </a:cubicBezTo>
                  <a:cubicBezTo>
                    <a:pt x="212" y="109"/>
                    <a:pt x="211" y="120"/>
                    <a:pt x="211" y="131"/>
                  </a:cubicBezTo>
                  <a:cubicBezTo>
                    <a:pt x="211" y="350"/>
                    <a:pt x="211" y="570"/>
                    <a:pt x="211" y="790"/>
                  </a:cubicBezTo>
                  <a:cubicBezTo>
                    <a:pt x="211" y="814"/>
                    <a:pt x="202" y="826"/>
                    <a:pt x="185" y="826"/>
                  </a:cubicBezTo>
                  <a:cubicBezTo>
                    <a:pt x="167" y="826"/>
                    <a:pt x="159" y="814"/>
                    <a:pt x="159" y="789"/>
                  </a:cubicBezTo>
                  <a:cubicBezTo>
                    <a:pt x="159" y="755"/>
                    <a:pt x="159" y="721"/>
                    <a:pt x="159" y="687"/>
                  </a:cubicBezTo>
                  <a:cubicBezTo>
                    <a:pt x="159" y="665"/>
                    <a:pt x="159" y="644"/>
                    <a:pt x="159" y="6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9" name="Freeform 6">
              <a:extLst>
                <a:ext uri="{FF2B5EF4-FFF2-40B4-BE49-F238E27FC236}">
                  <a16:creationId xmlns:a16="http://schemas.microsoft.com/office/drawing/2014/main" id="{D795D580-F3DF-4A66-9306-9724F167C767}"/>
                </a:ext>
              </a:extLst>
            </p:cNvPr>
            <p:cNvSpPr>
              <a:spLocks/>
            </p:cNvSpPr>
            <p:nvPr/>
          </p:nvSpPr>
          <p:spPr bwMode="auto">
            <a:xfrm>
              <a:off x="2888" y="627"/>
              <a:ext cx="1321" cy="905"/>
            </a:xfrm>
            <a:custGeom>
              <a:avLst/>
              <a:gdLst>
                <a:gd name="T0" fmla="*/ 86 w 692"/>
                <a:gd name="T1" fmla="*/ 365 h 473"/>
                <a:gd name="T2" fmla="*/ 96 w 692"/>
                <a:gd name="T3" fmla="*/ 433 h 473"/>
                <a:gd name="T4" fmla="*/ 77 w 692"/>
                <a:gd name="T5" fmla="*/ 470 h 473"/>
                <a:gd name="T6" fmla="*/ 46 w 692"/>
                <a:gd name="T7" fmla="*/ 445 h 473"/>
                <a:gd name="T8" fmla="*/ 283 w 692"/>
                <a:gd name="T9" fmla="*/ 45 h 473"/>
                <a:gd name="T10" fmla="*/ 683 w 692"/>
                <a:gd name="T11" fmla="*/ 301 h 473"/>
                <a:gd name="T12" fmla="*/ 678 w 692"/>
                <a:gd name="T13" fmla="*/ 446 h 473"/>
                <a:gd name="T14" fmla="*/ 647 w 692"/>
                <a:gd name="T15" fmla="*/ 470 h 473"/>
                <a:gd name="T16" fmla="*/ 627 w 692"/>
                <a:gd name="T17" fmla="*/ 434 h 473"/>
                <a:gd name="T18" fmla="*/ 636 w 692"/>
                <a:gd name="T19" fmla="*/ 350 h 473"/>
                <a:gd name="T20" fmla="*/ 440 w 692"/>
                <a:gd name="T21" fmla="*/ 99 h 473"/>
                <a:gd name="T22" fmla="*/ 94 w 692"/>
                <a:gd name="T23" fmla="*/ 304 h 473"/>
                <a:gd name="T24" fmla="*/ 86 w 692"/>
                <a:gd name="T25" fmla="*/ 36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2" h="473">
                  <a:moveTo>
                    <a:pt x="86" y="365"/>
                  </a:moveTo>
                  <a:cubicBezTo>
                    <a:pt x="89" y="387"/>
                    <a:pt x="92" y="410"/>
                    <a:pt x="96" y="433"/>
                  </a:cubicBezTo>
                  <a:cubicBezTo>
                    <a:pt x="100" y="452"/>
                    <a:pt x="93" y="466"/>
                    <a:pt x="77" y="470"/>
                  </a:cubicBezTo>
                  <a:cubicBezTo>
                    <a:pt x="63" y="473"/>
                    <a:pt x="51" y="463"/>
                    <a:pt x="46" y="445"/>
                  </a:cubicBezTo>
                  <a:cubicBezTo>
                    <a:pt x="0" y="269"/>
                    <a:pt x="106" y="91"/>
                    <a:pt x="283" y="45"/>
                  </a:cubicBezTo>
                  <a:cubicBezTo>
                    <a:pt x="463" y="0"/>
                    <a:pt x="649" y="118"/>
                    <a:pt x="683" y="301"/>
                  </a:cubicBezTo>
                  <a:cubicBezTo>
                    <a:pt x="692" y="349"/>
                    <a:pt x="690" y="398"/>
                    <a:pt x="678" y="446"/>
                  </a:cubicBezTo>
                  <a:cubicBezTo>
                    <a:pt x="673" y="463"/>
                    <a:pt x="662" y="473"/>
                    <a:pt x="647" y="470"/>
                  </a:cubicBezTo>
                  <a:cubicBezTo>
                    <a:pt x="632" y="467"/>
                    <a:pt x="624" y="453"/>
                    <a:pt x="627" y="434"/>
                  </a:cubicBezTo>
                  <a:cubicBezTo>
                    <a:pt x="630" y="406"/>
                    <a:pt x="636" y="378"/>
                    <a:pt x="636" y="350"/>
                  </a:cubicBezTo>
                  <a:cubicBezTo>
                    <a:pt x="634" y="237"/>
                    <a:pt x="550" y="129"/>
                    <a:pt x="440" y="99"/>
                  </a:cubicBezTo>
                  <a:cubicBezTo>
                    <a:pt x="283" y="56"/>
                    <a:pt x="132" y="145"/>
                    <a:pt x="94" y="304"/>
                  </a:cubicBezTo>
                  <a:cubicBezTo>
                    <a:pt x="89" y="323"/>
                    <a:pt x="88" y="344"/>
                    <a:pt x="86" y="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0" name="Freeform 7">
              <a:extLst>
                <a:ext uri="{FF2B5EF4-FFF2-40B4-BE49-F238E27FC236}">
                  <a16:creationId xmlns:a16="http://schemas.microsoft.com/office/drawing/2014/main" id="{FFC9347C-776D-40AE-92AD-2997FB893D15}"/>
                </a:ext>
              </a:extLst>
            </p:cNvPr>
            <p:cNvSpPr>
              <a:spLocks/>
            </p:cNvSpPr>
            <p:nvPr/>
          </p:nvSpPr>
          <p:spPr bwMode="auto">
            <a:xfrm>
              <a:off x="3161" y="893"/>
              <a:ext cx="833" cy="490"/>
            </a:xfrm>
            <a:custGeom>
              <a:avLst/>
              <a:gdLst>
                <a:gd name="T0" fmla="*/ 2 w 436"/>
                <a:gd name="T1" fmla="*/ 209 h 256"/>
                <a:gd name="T2" fmla="*/ 211 w 436"/>
                <a:gd name="T3" fmla="*/ 6 h 256"/>
                <a:gd name="T4" fmla="*/ 432 w 436"/>
                <a:gd name="T5" fmla="*/ 182 h 256"/>
                <a:gd name="T6" fmla="*/ 436 w 436"/>
                <a:gd name="T7" fmla="*/ 221 h 256"/>
                <a:gd name="T8" fmla="*/ 411 w 436"/>
                <a:gd name="T9" fmla="*/ 249 h 256"/>
                <a:gd name="T10" fmla="*/ 384 w 436"/>
                <a:gd name="T11" fmla="*/ 221 h 256"/>
                <a:gd name="T12" fmla="*/ 362 w 436"/>
                <a:gd name="T13" fmla="*/ 141 h 256"/>
                <a:gd name="T14" fmla="*/ 94 w 436"/>
                <a:gd name="T15" fmla="*/ 116 h 256"/>
                <a:gd name="T16" fmla="*/ 54 w 436"/>
                <a:gd name="T17" fmla="*/ 218 h 256"/>
                <a:gd name="T18" fmla="*/ 16 w 436"/>
                <a:gd name="T19" fmla="*/ 246 h 256"/>
                <a:gd name="T20" fmla="*/ 2 w 436"/>
                <a:gd name="T21" fmla="*/ 20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256">
                  <a:moveTo>
                    <a:pt x="2" y="209"/>
                  </a:moveTo>
                  <a:cubicBezTo>
                    <a:pt x="13" y="94"/>
                    <a:pt x="97" y="13"/>
                    <a:pt x="211" y="6"/>
                  </a:cubicBezTo>
                  <a:cubicBezTo>
                    <a:pt x="313" y="0"/>
                    <a:pt x="414" y="80"/>
                    <a:pt x="432" y="182"/>
                  </a:cubicBezTo>
                  <a:cubicBezTo>
                    <a:pt x="434" y="195"/>
                    <a:pt x="435" y="208"/>
                    <a:pt x="436" y="221"/>
                  </a:cubicBezTo>
                  <a:cubicBezTo>
                    <a:pt x="436" y="238"/>
                    <a:pt x="426" y="249"/>
                    <a:pt x="411" y="249"/>
                  </a:cubicBezTo>
                  <a:cubicBezTo>
                    <a:pt x="396" y="249"/>
                    <a:pt x="385" y="239"/>
                    <a:pt x="384" y="221"/>
                  </a:cubicBezTo>
                  <a:cubicBezTo>
                    <a:pt x="383" y="192"/>
                    <a:pt x="376" y="166"/>
                    <a:pt x="362" y="141"/>
                  </a:cubicBezTo>
                  <a:cubicBezTo>
                    <a:pt x="308" y="43"/>
                    <a:pt x="165" y="30"/>
                    <a:pt x="94" y="116"/>
                  </a:cubicBezTo>
                  <a:cubicBezTo>
                    <a:pt x="69" y="146"/>
                    <a:pt x="55" y="179"/>
                    <a:pt x="54" y="218"/>
                  </a:cubicBezTo>
                  <a:cubicBezTo>
                    <a:pt x="53" y="242"/>
                    <a:pt x="35" y="256"/>
                    <a:pt x="16" y="246"/>
                  </a:cubicBezTo>
                  <a:cubicBezTo>
                    <a:pt x="1" y="238"/>
                    <a:pt x="0" y="224"/>
                    <a:pt x="2"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spTree>
    <p:extLst>
      <p:ext uri="{BB962C8B-B14F-4D97-AF65-F5344CB8AC3E}">
        <p14:creationId xmlns:p14="http://schemas.microsoft.com/office/powerpoint/2010/main" val="360767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easuringU">
      <a:dk1>
        <a:srgbClr val="333333"/>
      </a:dk1>
      <a:lt1>
        <a:srgbClr val="FFFFFF"/>
      </a:lt1>
      <a:dk2>
        <a:srgbClr val="1A3D6B"/>
      </a:dk2>
      <a:lt2>
        <a:srgbClr val="8C8A85"/>
      </a:lt2>
      <a:accent1>
        <a:srgbClr val="254277"/>
      </a:accent1>
      <a:accent2>
        <a:srgbClr val="52BFB3"/>
      </a:accent2>
      <a:accent3>
        <a:srgbClr val="EDC141"/>
      </a:accent3>
      <a:accent4>
        <a:srgbClr val="F3811C"/>
      </a:accent4>
      <a:accent5>
        <a:srgbClr val="7B1F73"/>
      </a:accent5>
      <a:accent6>
        <a:srgbClr val="501F79"/>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1218987" rtl="0" fontAlgn="auto" latinLnBrk="0" hangingPunct="0">
          <a:lnSpc>
            <a:spcPct val="100000"/>
          </a:lnSpc>
          <a:spcBef>
            <a:spcPts val="0"/>
          </a:spcBef>
          <a:spcAft>
            <a:spcPts val="0"/>
          </a:spcAft>
          <a:buClrTx/>
          <a:buSzTx/>
          <a:buFontTx/>
          <a:buNone/>
          <a:tabLst/>
          <a:defRPr kumimoji="0" sz="1600" u="none" strike="noStrike" cap="none" spc="0" normalizeH="0" baseline="0" dirty="0" smtClean="0">
            <a:ln>
              <a:noFill/>
            </a:ln>
            <a:solidFill>
              <a:schemeClr val="bg1">
                <a:lumMod val="75000"/>
              </a:schemeClr>
            </a:solidFill>
            <a:effectLst/>
            <a:uFillTx/>
            <a:latin typeface="Helvetica Neue Light"/>
            <a:cs typeface="Helvetica Neue Light"/>
            <a:sym typeface="Helvetica Neue"/>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MUtemplate2016v2" id="{3269FB98-EC6A-E64C-8C63-DB98EDD08C04}" vid="{0894658A-4665-6846-BC50-6F50CAB6BA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16954</TotalTime>
  <Words>1210</Words>
  <Application>Microsoft Office PowerPoint</Application>
  <PresentationFormat>Widescreen</PresentationFormat>
  <Paragraphs>140</Paragraphs>
  <Slides>19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Helvetica Neue</vt:lpstr>
      <vt:lpstr>Helvetica Neue Light</vt:lpstr>
      <vt:lpstr>Wingdings</vt:lpstr>
      <vt:lpstr>Office Theme</vt:lpstr>
      <vt:lpstr>PowerPoint Presentation</vt:lpstr>
      <vt:lpstr>Study Overview</vt:lpstr>
      <vt:lpstr>Unmoderated Study Methodology</vt:lpstr>
      <vt:lpstr>Completion Rates</vt:lpstr>
      <vt:lpstr>Single Ease Question (SEQ)</vt:lpstr>
      <vt:lpstr>Task Success Time</vt:lpstr>
      <vt:lpstr>Task Confidence</vt:lpstr>
      <vt:lpstr>Single Usability Metric (SUM)</vt:lpstr>
      <vt:lpstr>SUPRQ – Standardized UX Percentile Rank Questionnaire</vt:lpstr>
      <vt:lpstr>SUPR-Q – Standardized UX Percentile Rank Questionnaire</vt:lpstr>
      <vt:lpstr>Diagnostics on Marriott</vt:lpstr>
      <vt:lpstr>SEQ Verbatim Responses: Search</vt:lpstr>
      <vt:lpstr>SEQ Verbatim Responses: Browse</vt:lpstr>
      <vt:lpstr>Total Task Time</vt:lpstr>
      <vt:lpstr>PowerPoint Presentation</vt:lpstr>
      <vt:lpstr>NPS - Net Promoter Scores</vt:lpstr>
      <vt:lpstr>Assignment For Next Week</vt:lpstr>
      <vt:lpstr>About The Author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Suzanna Rogers</dc:creator>
  <cp:lastModifiedBy>Jeff</cp:lastModifiedBy>
  <cp:revision>797</cp:revision>
  <dcterms:created xsi:type="dcterms:W3CDTF">2016-01-11T16:30:01Z</dcterms:created>
  <dcterms:modified xsi:type="dcterms:W3CDTF">2018-02-07T16:30:52Z</dcterms:modified>
</cp:coreProperties>
</file>