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1"/>
    <p:sldMasterId id="2147483693" r:id="rId2"/>
    <p:sldMasterId id="2147483707" r:id="rId3"/>
  </p:sldMasterIdLst>
  <p:notesMasterIdLst>
    <p:notesMasterId r:id="rId105"/>
  </p:notesMasterIdLst>
  <p:handoutMasterIdLst>
    <p:handoutMasterId r:id="rId106"/>
  </p:handoutMasterIdLst>
  <p:sldIdLst>
    <p:sldId id="320" r:id="rId4"/>
    <p:sldId id="385" r:id="rId5"/>
    <p:sldId id="384" r:id="rId6"/>
    <p:sldId id="381" r:id="rId7"/>
    <p:sldId id="304" r:id="rId8"/>
    <p:sldId id="323" r:id="rId9"/>
    <p:sldId id="324" r:id="rId10"/>
    <p:sldId id="311" r:id="rId11"/>
    <p:sldId id="340" r:id="rId12"/>
    <p:sldId id="349" r:id="rId13"/>
    <p:sldId id="348" r:id="rId14"/>
    <p:sldId id="356" r:id="rId15"/>
    <p:sldId id="326" r:id="rId16"/>
    <p:sldId id="341" r:id="rId17"/>
    <p:sldId id="353" r:id="rId18"/>
    <p:sldId id="354" r:id="rId19"/>
    <p:sldId id="355" r:id="rId20"/>
    <p:sldId id="739" r:id="rId21"/>
    <p:sldId id="327" r:id="rId22"/>
    <p:sldId id="334" r:id="rId23"/>
    <p:sldId id="357" r:id="rId24"/>
    <p:sldId id="379" r:id="rId25"/>
    <p:sldId id="380" r:id="rId26"/>
    <p:sldId id="328" r:id="rId27"/>
    <p:sldId id="335" r:id="rId28"/>
    <p:sldId id="741" r:id="rId29"/>
    <p:sldId id="742" r:id="rId30"/>
    <p:sldId id="743" r:id="rId31"/>
    <p:sldId id="745" r:id="rId32"/>
    <p:sldId id="746" r:id="rId33"/>
    <p:sldId id="359" r:id="rId34"/>
    <p:sldId id="360" r:id="rId35"/>
    <p:sldId id="361" r:id="rId36"/>
    <p:sldId id="362" r:id="rId37"/>
    <p:sldId id="363" r:id="rId38"/>
    <p:sldId id="364" r:id="rId39"/>
    <p:sldId id="371" r:id="rId40"/>
    <p:sldId id="368" r:id="rId41"/>
    <p:sldId id="318" r:id="rId42"/>
    <p:sldId id="369" r:id="rId43"/>
    <p:sldId id="331" r:id="rId44"/>
    <p:sldId id="376" r:id="rId45"/>
    <p:sldId id="725" r:id="rId46"/>
    <p:sldId id="383" r:id="rId47"/>
    <p:sldId id="338" r:id="rId48"/>
    <p:sldId id="378" r:id="rId49"/>
    <p:sldId id="373" r:id="rId50"/>
    <p:sldId id="726" r:id="rId51"/>
    <p:sldId id="638" r:id="rId52"/>
    <p:sldId id="660" r:id="rId53"/>
    <p:sldId id="661" r:id="rId54"/>
    <p:sldId id="662" r:id="rId55"/>
    <p:sldId id="664" r:id="rId56"/>
    <p:sldId id="665" r:id="rId57"/>
    <p:sldId id="724" r:id="rId58"/>
    <p:sldId id="330" r:id="rId59"/>
    <p:sldId id="377" r:id="rId60"/>
    <p:sldId id="727" r:id="rId61"/>
    <p:sldId id="728" r:id="rId62"/>
    <p:sldId id="729" r:id="rId63"/>
    <p:sldId id="730" r:id="rId64"/>
    <p:sldId id="731" r:id="rId65"/>
    <p:sldId id="386" r:id="rId66"/>
    <p:sldId id="732" r:id="rId67"/>
    <p:sldId id="733" r:id="rId68"/>
    <p:sldId id="734" r:id="rId69"/>
    <p:sldId id="735" r:id="rId70"/>
    <p:sldId id="736" r:id="rId71"/>
    <p:sldId id="738" r:id="rId72"/>
    <p:sldId id="737" r:id="rId73"/>
    <p:sldId id="293" r:id="rId74"/>
    <p:sldId id="740" r:id="rId75"/>
    <p:sldId id="761" r:id="rId76"/>
    <p:sldId id="762" r:id="rId77"/>
    <p:sldId id="763" r:id="rId78"/>
    <p:sldId id="764" r:id="rId79"/>
    <p:sldId id="765" r:id="rId80"/>
    <p:sldId id="766" r:id="rId81"/>
    <p:sldId id="767" r:id="rId82"/>
    <p:sldId id="768" r:id="rId83"/>
    <p:sldId id="769" r:id="rId84"/>
    <p:sldId id="770" r:id="rId85"/>
    <p:sldId id="771" r:id="rId86"/>
    <p:sldId id="772" r:id="rId87"/>
    <p:sldId id="773" r:id="rId88"/>
    <p:sldId id="325" r:id="rId89"/>
    <p:sldId id="747" r:id="rId90"/>
    <p:sldId id="748" r:id="rId91"/>
    <p:sldId id="749" r:id="rId92"/>
    <p:sldId id="750" r:id="rId93"/>
    <p:sldId id="751" r:id="rId94"/>
    <p:sldId id="752" r:id="rId95"/>
    <p:sldId id="753" r:id="rId96"/>
    <p:sldId id="754" r:id="rId97"/>
    <p:sldId id="755" r:id="rId98"/>
    <p:sldId id="756" r:id="rId99"/>
    <p:sldId id="757" r:id="rId100"/>
    <p:sldId id="758" r:id="rId101"/>
    <p:sldId id="759" r:id="rId102"/>
    <p:sldId id="744" r:id="rId103"/>
    <p:sldId id="760" r:id="rId104"/>
  </p:sldIdLst>
  <p:sldSz cx="12192000" cy="6858000"/>
  <p:notesSz cx="7023100" cy="9309100"/>
  <p:defaultTextStyle>
    <a:lvl1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1pPr>
    <a:lvl2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2pPr>
    <a:lvl3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3pPr>
    <a:lvl4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4pPr>
    <a:lvl5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5pPr>
    <a:lvl6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6pPr>
    <a:lvl7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7pPr>
    <a:lvl8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8pPr>
    <a:lvl9pPr algn="ctr" defTabSz="1625055">
      <a:defRPr sz="1600">
        <a:solidFill>
          <a:srgbClr val="FFFFFF"/>
        </a:solidFill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89F"/>
    <a:srgbClr val="4A7AB7"/>
    <a:srgbClr val="BDC6D6"/>
    <a:srgbClr val="254277"/>
    <a:srgbClr val="000000"/>
    <a:srgbClr val="FCD702"/>
    <a:srgbClr val="FFC030"/>
    <a:srgbClr val="FFB33D"/>
    <a:srgbClr val="E3E0DA"/>
    <a:srgbClr val="439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DDDD"/>
          </a:solidFill>
        </a:fill>
      </a:tcStyle>
    </a:firstCol>
    <a:la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DDDD"/>
          </a:solidFill>
        </a:fill>
      </a:tcStyle>
    </a:lastRow>
    <a:fir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DDD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69696"/>
          </a:solidFill>
        </a:fill>
      </a:tcStyle>
    </a:firstCol>
    <a:la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69696"/>
          </a:solidFill>
        </a:fill>
      </a:tcStyle>
    </a:lastRow>
    <a:fir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69696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D4D4D"/>
          </a:solidFill>
        </a:fill>
      </a:tcStyle>
    </a:firstCol>
    <a:la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D4D4D"/>
          </a:solidFill>
        </a:fill>
      </a:tcStyle>
    </a:lastRow>
    <a:fir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D4D4D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Col>
    <a:lastRow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425" autoAdjust="0"/>
  </p:normalViewPr>
  <p:slideViewPr>
    <p:cSldViewPr snapToGrid="0" snapToObjects="1">
      <p:cViewPr varScale="1">
        <p:scale>
          <a:sx n="150" d="100"/>
          <a:sy n="150" d="100"/>
        </p:scale>
        <p:origin x="61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presProps" Target="presProps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heme" Target="theme/theme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D:\Documents\Projects\MeasuringU\AlaskaAir\UXMetricsExploration\AlaskaAirlines_KDA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KDA!$AI$3:$AI$11</cx:f>
        <cx:lvl ptCount="9">
          <cx:pt idx="0">Simple: The website was simple to use</cx:pt>
          <cx:pt idx="1">Engaging: After finishing what I needed to do, I felt like browsing through the website</cx:pt>
          <cx:pt idx="2">Navigation: I easily found my way through the website</cx:pt>
          <cx:pt idx="3">Relevant: It was easy to find what I needed to accomplish my goal.</cx:pt>
          <cx:pt idx="4">visAppeal: The visual style of the website was appealing.</cx:pt>
          <cx:pt idx="5">extConsistent: The website's information matched what I expected from airline websites</cx:pt>
          <cx:pt idx="8">Unexplained</cx:pt>
        </cx:lvl>
      </cx:strDim>
      <cx:numDim type="size">
        <cx:f>KDA!$AK$3:$AK$11</cx:f>
        <cx:lvl ptCount="9" formatCode="0%">
          <cx:pt idx="0">0.1642324087629578</cx:pt>
          <cx:pt idx="1">0.068977611680442266</cx:pt>
          <cx:pt idx="2">0.053492841711363398</cx:pt>
          <cx:pt idx="3">0.05302360625775495</cx:pt>
          <cx:pt idx="4">0.048331251721670437</cx:pt>
          <cx:pt idx="5">0.033942279865811109</cx:pt>
          <cx:pt idx="8">0.57800000000000007</cx:pt>
        </cx:lvl>
      </cx:numDim>
    </cx:data>
  </cx:chartData>
  <cx:chart>
    <cx:title pos="t" align="ctr" overlay="0">
      <cx:tx>
        <cx:txData>
          <cx:v>Alaska Airlines KDA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defRPr>
          </a:pPr>
          <a:r>
            <a:rPr lang="en-US" sz="12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rPr>
            <a:t>Alaska Airlines KDA</a:t>
          </a:r>
        </a:p>
      </cx:txPr>
    </cx:title>
    <cx:plotArea>
      <cx:plotAreaRegion>
        <cx:series layoutId="treemap" uniqueId="{27D1B833-282B-3349-851F-A326954E9C40}">
          <cx:dataLabels>
            <cx:txPr>
              <a:bodyPr vertOverflow="overflow" horzOverflow="overflow" wrap="square" lIns="0" tIns="0" rIns="0" bIns="0"/>
              <a:lstStyle/>
              <a:p>
                <a:pPr algn="ctr" rtl="0">
                  <a:defRPr sz="1200" b="0" i="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cx:txPr>
            <cx:visibility seriesName="0" categoryName="1" value="1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D118619-C5B0-7C4B-9029-585E553C3801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58F7FA2-2E30-914E-9058-65603DE0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046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</p:spPr>
        <p:txBody>
          <a:bodyPr lIns="93324" tIns="46662" rIns="93324" bIns="46662"/>
          <a:lstStyle/>
          <a:p>
            <a:pPr lvl="0"/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24" tIns="46662" rIns="93324" bIns="46662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53450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1pPr>
    <a:lvl2pPr indent="304751"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2pPr>
    <a:lvl3pPr indent="609503"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3pPr>
    <a:lvl4pPr indent="914253"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4pPr>
    <a:lvl5pPr indent="1219004"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5pPr>
    <a:lvl6pPr indent="1523757"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6pPr>
    <a:lvl7pPr indent="1828508"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7pPr>
    <a:lvl8pPr indent="2133259"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8pPr>
    <a:lvl9pPr indent="2438008" defTabSz="609503">
      <a:lnSpc>
        <a:spcPct val="125000"/>
      </a:lnSpc>
      <a:defRPr sz="32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survey-biase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rating-scale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rating-scale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grids-response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three-point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measuringu.com/3-point-nps/" TargetMode="External"/><Relationship Id="rId4" Type="http://schemas.openxmlformats.org/officeDocument/2006/relationships/hyperlink" Target="https://measuringu.com/coloring-responses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horrible-responserat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survey-tip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contextual-inquiry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measuringu.com/qualitative-primer/" TargetMode="External"/><Relationship Id="rId4" Type="http://schemas.openxmlformats.org/officeDocument/2006/relationships/hyperlink" Target="https://measuringu.com/customers-observe/" TargetMode="Externa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horrible-responserat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survey-tip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asuringu.com/survey-question-classe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06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Source </a:t>
            </a:r>
            <a:r>
              <a:rPr lang="en-US" sz="3200" dirty="0">
                <a:solidFill>
                  <a:srgbClr val="4A7A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https://measuringu.com/survey-biases/</a:t>
            </a:r>
            <a:r>
              <a:rPr lang="en-US" sz="3200" dirty="0">
                <a:solidFill>
                  <a:srgbClr val="4A7AB7"/>
                </a:solidFill>
              </a:rPr>
              <a:t> 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70912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https://measuringu.com/rating-scales/</a:t>
            </a:r>
            <a:r>
              <a:rPr lang="en-US" sz="3200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fld id="{74531C7A-976F-244F-BAF6-4DBD3E6C77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2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https://measuringu.com/rating-scales/</a:t>
            </a:r>
            <a:r>
              <a:rPr lang="en-US" sz="3200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0063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91637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609503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4A7A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https://measuringu.com/grids-responses/</a:t>
            </a:r>
            <a:r>
              <a:rPr lang="en-US" sz="3200" dirty="0">
                <a:solidFill>
                  <a:srgbClr val="4A7AB7"/>
                </a:solidFill>
              </a:rPr>
              <a:t> </a:t>
            </a: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81878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735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4A7A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https://measuringu.com/three-points/</a:t>
            </a:r>
            <a:endParaRPr lang="en-US" sz="3200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4A7AB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https://measuringu.com/coloring-responses/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4A7A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https://measuringu.com/3-point-nps/</a:t>
            </a:r>
            <a:endParaRPr lang="en-US" sz="3200" dirty="0">
              <a:solidFill>
                <a:srgbClr val="4A7AB7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56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fld id="{74531C7A-976F-244F-BAF6-4DBD3E6C77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99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0382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883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609503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schemeClr val="tx1"/>
                </a:solidFill>
              </a:rPr>
              <a:t>Source: </a:t>
            </a:r>
            <a:r>
              <a:rPr lang="en-US" sz="32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https://measuringu.com/horrible-responserate/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165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2436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52357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fld id="{74531C7A-976F-244F-BAF6-4DBD3E6C77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49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Source https://measuringu.com/excel-2/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3035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93595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3467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6987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99583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94158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0904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fld id="{74531C7A-976F-244F-BAF6-4DBD3E6C77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55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Source https://measuringu.com/preference-data/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6999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Source https://measuringu.com/measuring-lift/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0507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80549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7105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83090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06903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03434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fld id="{74531C7A-976F-244F-BAF6-4DBD3E6C77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01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42218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fld id="{74531C7A-976F-244F-BAF6-4DBD3E6C77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0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Source </a:t>
            </a:r>
            <a:r>
              <a:rPr lang="en-US" sz="3200" dirty="0">
                <a:solidFill>
                  <a:srgbClr val="4A7A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https://measuringu.com/survey-tips/</a:t>
            </a:r>
            <a:r>
              <a:rPr lang="en-US" sz="3200" dirty="0">
                <a:solidFill>
                  <a:srgbClr val="4A7AB7"/>
                </a:solidFill>
              </a:rPr>
              <a:t> 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29710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More Information See https://measuringu.com/predicting-r/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983786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https://measuringu.com/advanced-stats/</a:t>
            </a:r>
          </a:p>
        </p:txBody>
      </p:sp>
    </p:spTree>
    <p:extLst>
      <p:ext uri="{BB962C8B-B14F-4D97-AF65-F5344CB8AC3E}">
        <p14:creationId xmlns:p14="http://schemas.microsoft.com/office/powerpoint/2010/main" val="36773226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739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https://measuringu.com/key-drivers/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93319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41101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02263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31C7A-976F-244F-BAF6-4DBD3E6C77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254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Through careful observation and </a:t>
            </a:r>
            <a:r>
              <a:rPr lang="en-US" dirty="0">
                <a:hlinkClick r:id="rId3"/>
              </a:rPr>
              <a:t>inquiry</a:t>
            </a:r>
            <a:r>
              <a:rPr lang="en-US" dirty="0"/>
              <a:t>, identify challenges, problems, attitudes, and behaviors that characterize and differentiate groups of users. The number of participants you interview and observe is a function of </a:t>
            </a:r>
            <a:r>
              <a:rPr lang="en-US" dirty="0">
                <a:hlinkClick r:id="rId4"/>
              </a:rPr>
              <a:t>how common the behaviors and attitudes</a:t>
            </a:r>
            <a:r>
              <a:rPr lang="en-US" dirty="0"/>
              <a:t> you observe are. Here is a </a:t>
            </a:r>
            <a:r>
              <a:rPr lang="en-US" dirty="0">
                <a:hlinkClick r:id="rId5"/>
              </a:rPr>
              <a:t>primer on conducting qualitative research</a:t>
            </a:r>
            <a:r>
              <a:rPr lang="en-US" dirty="0"/>
              <a:t>. For the grocery study, the team had already conducted extensive interviews and observations and synthesized the findings into four personas they wanted to validate.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31C7A-976F-244F-BAF6-4DBD3E6C77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746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31C7A-976F-244F-BAF6-4DBD3E6C77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94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multiple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31C7A-976F-244F-BAF6-4DBD3E6C77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9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609503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schemeClr val="tx1"/>
                </a:solidFill>
              </a:rPr>
              <a:t>Source: </a:t>
            </a:r>
            <a:r>
              <a:rPr lang="en-US" sz="32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https://measuringu.com/horrible-responserate/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998004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61549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66132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308586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791610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840805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654943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839639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01295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528841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30471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fld id="{74531C7A-976F-244F-BAF6-4DBD3E6C77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3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308099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Reverse coded External Consistency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769404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353089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977547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685753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68535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297102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16996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198660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07505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4A7A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https://measuringu.com/survey-tips/</a:t>
            </a:r>
            <a:r>
              <a:rPr lang="en-US" sz="3200" dirty="0">
                <a:solidFill>
                  <a:srgbClr val="4A7AB7"/>
                </a:solidFill>
              </a:rPr>
              <a:t> 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749777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020152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0123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78386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49992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72729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8624993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001787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10312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68535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2971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4A7A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https://measuringu.com/survey-question-classes/</a:t>
            </a:r>
            <a:r>
              <a:rPr lang="en-US" sz="3200" dirty="0">
                <a:solidFill>
                  <a:srgbClr val="4A7AB7"/>
                </a:solidFill>
              </a:rPr>
              <a:t> 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380592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16996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198660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075055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0201525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0123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78386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499929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727294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862499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0017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721263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4" tIns="46662" rIns="93324" bIns="46662"/>
          <a:lstStyle/>
          <a:p>
            <a:pPr marL="0" marR="0" lvl="0" indent="0" algn="ctr" defTabSz="12188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1C7A-976F-244F-BAF6-4DBD3E6C77F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12188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103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26" Type="http://schemas.openxmlformats.org/officeDocument/2006/relationships/image" Target="../media/image26.emf"/><Relationship Id="rId3" Type="http://schemas.openxmlformats.org/officeDocument/2006/relationships/image" Target="../media/image3.emf"/><Relationship Id="rId21" Type="http://schemas.openxmlformats.org/officeDocument/2006/relationships/image" Target="../media/image21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5" Type="http://schemas.openxmlformats.org/officeDocument/2006/relationships/image" Target="../media/image25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2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24" Type="http://schemas.openxmlformats.org/officeDocument/2006/relationships/image" Target="../media/image24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23" Type="http://schemas.openxmlformats.org/officeDocument/2006/relationships/image" Target="../media/image23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Relationship Id="rId22" Type="http://schemas.openxmlformats.org/officeDocument/2006/relationships/image" Target="../media/image22.emf"/><Relationship Id="rId27" Type="http://schemas.openxmlformats.org/officeDocument/2006/relationships/image" Target="../media/image27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863" y="1186873"/>
            <a:ext cx="11114279" cy="2387600"/>
          </a:xfrm>
        </p:spPr>
        <p:txBody>
          <a:bodyPr wrap="square" anchor="b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6020" y="1359033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172">
            <a:extLst>
              <a:ext uri="{FF2B5EF4-FFF2-40B4-BE49-F238E27FC236}">
                <a16:creationId xmlns:a16="http://schemas.microsoft.com/office/drawing/2014/main" id="{665836AD-F5E2-42E0-99A6-DA4E581177F6}"/>
              </a:ext>
            </a:extLst>
          </p:cNvPr>
          <p:cNvSpPr txBox="1"/>
          <p:nvPr userDrawn="1"/>
        </p:nvSpPr>
        <p:spPr>
          <a:xfrm>
            <a:off x="11462500" y="6275611"/>
            <a:ext cx="529476" cy="386618"/>
          </a:xfrm>
          <a:prstGeom prst="rect">
            <a:avLst/>
          </a:prstGeom>
          <a:noFill/>
          <a:ln>
            <a:noFill/>
          </a:ln>
        </p:spPr>
        <p:txBody>
          <a:bodyPr wrap="square" lIns="45699" tIns="45699" rIns="45699" bIns="45699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D50"/>
              </a:buClr>
              <a:buSzPct val="25000"/>
              <a:buFont typeface="Helvetica Neue Light"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|</a:t>
            </a:r>
            <a:r>
              <a:rPr lang="en-US" sz="110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  </a:t>
            </a:r>
            <a:fld id="{D53FECBD-1EE5-46D3-B615-603A34C4A3D4}" type="slidenum">
              <a:rPr lang="en-US" sz="110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D50"/>
                </a:buClr>
                <a:buSzPct val="25000"/>
                <a:buFont typeface="Helvetica Neue Light"/>
                <a:buNone/>
              </a:p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224E55-A3D6-4FB1-977F-C762701B7D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57" y="6257652"/>
            <a:ext cx="1137624" cy="45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863" y="1186873"/>
            <a:ext cx="11114279" cy="2387600"/>
          </a:xfrm>
        </p:spPr>
        <p:txBody>
          <a:bodyPr wrap="square" anchor="b"/>
          <a:lstStyle>
            <a:lvl1pPr algn="ctr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6020" y="1359033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hape 172">
            <a:extLst>
              <a:ext uri="{FF2B5EF4-FFF2-40B4-BE49-F238E27FC236}">
                <a16:creationId xmlns:a16="http://schemas.microsoft.com/office/drawing/2014/main" id="{C241443D-4F6B-4BAF-9BB2-BF6C8502A693}"/>
              </a:ext>
            </a:extLst>
          </p:cNvPr>
          <p:cNvSpPr txBox="1"/>
          <p:nvPr userDrawn="1"/>
        </p:nvSpPr>
        <p:spPr>
          <a:xfrm>
            <a:off x="11462500" y="6275611"/>
            <a:ext cx="529476" cy="386618"/>
          </a:xfrm>
          <a:prstGeom prst="rect">
            <a:avLst/>
          </a:prstGeom>
          <a:noFill/>
          <a:ln>
            <a:noFill/>
          </a:ln>
        </p:spPr>
        <p:txBody>
          <a:bodyPr wrap="square" lIns="45699" tIns="45699" rIns="45699" bIns="45699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D50"/>
              </a:buClr>
              <a:buSzPct val="25000"/>
              <a:buFont typeface="Helvetica Neue Light"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|</a:t>
            </a:r>
            <a:r>
              <a:rPr lang="en-US" sz="110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  </a:t>
            </a:r>
            <a:fld id="{D53FECBD-1EE5-46D3-B615-603A34C4A3D4}" type="slidenum">
              <a:rPr lang="en-US" sz="110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D50"/>
                </a:buClr>
                <a:buSzPct val="25000"/>
                <a:buFont typeface="Helvetica Neue Light"/>
                <a:buNone/>
              </a:p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A258C7-8B26-4B8B-9985-AC4A344D4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57" y="6257652"/>
            <a:ext cx="1137624" cy="45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365127"/>
            <a:ext cx="10515600" cy="7083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020" y="1359033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838200" y="1111863"/>
            <a:ext cx="10515600" cy="0"/>
          </a:xfrm>
          <a:prstGeom prst="line">
            <a:avLst/>
          </a:prstGeom>
          <a:ln w="38100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38200" y="1111863"/>
            <a:ext cx="30860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172">
            <a:extLst>
              <a:ext uri="{FF2B5EF4-FFF2-40B4-BE49-F238E27FC236}">
                <a16:creationId xmlns:a16="http://schemas.microsoft.com/office/drawing/2014/main" id="{12F91534-6EC7-473A-8FD7-EDC0C95067A7}"/>
              </a:ext>
            </a:extLst>
          </p:cNvPr>
          <p:cNvSpPr txBox="1"/>
          <p:nvPr userDrawn="1"/>
        </p:nvSpPr>
        <p:spPr>
          <a:xfrm>
            <a:off x="11462500" y="6275611"/>
            <a:ext cx="529476" cy="386618"/>
          </a:xfrm>
          <a:prstGeom prst="rect">
            <a:avLst/>
          </a:prstGeom>
          <a:noFill/>
          <a:ln>
            <a:noFill/>
          </a:ln>
        </p:spPr>
        <p:txBody>
          <a:bodyPr wrap="square" lIns="45699" tIns="45699" rIns="45699" bIns="45699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D50"/>
              </a:buClr>
              <a:buSzPct val="25000"/>
              <a:buFont typeface="Helvetica Neue Light"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|</a:t>
            </a:r>
            <a:r>
              <a:rPr lang="en-US" sz="110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  </a:t>
            </a:r>
            <a:fld id="{D53FECBD-1EE5-46D3-B615-603A34C4A3D4}" type="slidenum">
              <a:rPr lang="en-US" sz="110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D50"/>
                </a:buClr>
                <a:buSzPct val="25000"/>
                <a:buFont typeface="Helvetica Neue Light"/>
                <a:buNone/>
              </a:p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395F90-6185-49D7-8238-1ADAF6B62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57" y="6257652"/>
            <a:ext cx="1137624" cy="45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2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26020" y="1359033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172">
            <a:extLst>
              <a:ext uri="{FF2B5EF4-FFF2-40B4-BE49-F238E27FC236}">
                <a16:creationId xmlns:a16="http://schemas.microsoft.com/office/drawing/2014/main" id="{BDD75615-3875-4956-878C-7B156DC36C28}"/>
              </a:ext>
            </a:extLst>
          </p:cNvPr>
          <p:cNvSpPr txBox="1"/>
          <p:nvPr userDrawn="1"/>
        </p:nvSpPr>
        <p:spPr>
          <a:xfrm>
            <a:off x="11462500" y="6275611"/>
            <a:ext cx="529476" cy="386618"/>
          </a:xfrm>
          <a:prstGeom prst="rect">
            <a:avLst/>
          </a:prstGeom>
          <a:noFill/>
          <a:ln>
            <a:noFill/>
          </a:ln>
        </p:spPr>
        <p:txBody>
          <a:bodyPr wrap="square" lIns="45699" tIns="45699" rIns="45699" bIns="45699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D50"/>
              </a:buClr>
              <a:buSzPct val="25000"/>
              <a:buFont typeface="Helvetica Neue Light"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|</a:t>
            </a:r>
            <a:r>
              <a:rPr lang="en-US" sz="110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  </a:t>
            </a:r>
            <a:fld id="{D53FECBD-1EE5-46D3-B615-603A34C4A3D4}" type="slidenum">
              <a:rPr lang="en-US" sz="110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D50"/>
                </a:buClr>
                <a:buSzPct val="25000"/>
                <a:buFont typeface="Helvetica Neue Light"/>
                <a:buNone/>
              </a:p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53195-E01A-4823-86DC-A4808B9B3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57" y="6257652"/>
            <a:ext cx="1137624" cy="45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29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780"/>
            <a:ext cx="10515600" cy="12014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188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 B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31" y="490626"/>
            <a:ext cx="1417724" cy="104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496" y="490626"/>
            <a:ext cx="1417723" cy="10436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9770" y="1664210"/>
            <a:ext cx="157703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12189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Between Subjects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416689" y="1664210"/>
            <a:ext cx="139557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12189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Within Subjects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32" y="2288906"/>
            <a:ext cx="261539" cy="4887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26" y="2347932"/>
            <a:ext cx="410849" cy="323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884" y="2269807"/>
            <a:ext cx="429219" cy="3988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34" y="2884277"/>
            <a:ext cx="490385" cy="3666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8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737" y="3311995"/>
            <a:ext cx="511907" cy="4380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9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047" y="2809739"/>
            <a:ext cx="440335" cy="4215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0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78" y="3452679"/>
            <a:ext cx="538543" cy="5324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1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65" y="3381425"/>
            <a:ext cx="466499" cy="4664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2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986" y="2247917"/>
            <a:ext cx="497116" cy="4971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13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151" y="2310117"/>
            <a:ext cx="308964" cy="37271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4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073" y="2809737"/>
            <a:ext cx="451043" cy="3808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15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992" y="2809737"/>
            <a:ext cx="458025" cy="3424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16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757" y="3943197"/>
            <a:ext cx="517787" cy="5177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17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459" y="3887839"/>
            <a:ext cx="415943" cy="48610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18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180" y="3870875"/>
            <a:ext cx="462827" cy="4007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19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416" y="3308224"/>
            <a:ext cx="402883" cy="40288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0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33" y="2877892"/>
            <a:ext cx="416723" cy="41672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21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168" y="2362515"/>
            <a:ext cx="410849" cy="30612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371" y="2790217"/>
            <a:ext cx="456317" cy="39994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3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31" y="3311993"/>
            <a:ext cx="411892" cy="40693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4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47" y="3814632"/>
            <a:ext cx="454632" cy="4546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25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87" y="4032417"/>
            <a:ext cx="445805" cy="38146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6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601" y="3841793"/>
            <a:ext cx="278523" cy="4128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27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175" y="3361553"/>
            <a:ext cx="402348" cy="4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31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0"/>
            </a:lvl2pPr>
            <a:lvl3pPr marL="914373" indent="0">
              <a:buNone/>
              <a:defRPr sz="1200"/>
            </a:lvl3pPr>
            <a:lvl4pPr marL="1371560" indent="0">
              <a:buNone/>
              <a:defRPr sz="1000"/>
            </a:lvl4pPr>
            <a:lvl5pPr marL="1828746" indent="0">
              <a:buNone/>
              <a:defRPr sz="1000"/>
            </a:lvl5pPr>
            <a:lvl6pPr marL="2285934" indent="0">
              <a:buNone/>
              <a:defRPr sz="1000"/>
            </a:lvl6pPr>
            <a:lvl7pPr marL="2743121" indent="0">
              <a:buNone/>
              <a:defRPr sz="1000"/>
            </a:lvl7pPr>
            <a:lvl8pPr marL="3200307" indent="0">
              <a:buNone/>
              <a:defRPr sz="1000"/>
            </a:lvl8pPr>
            <a:lvl9pPr marL="365749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87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4" indent="0">
              <a:buNone/>
              <a:defRPr sz="2000"/>
            </a:lvl6pPr>
            <a:lvl7pPr marL="2743121" indent="0">
              <a:buNone/>
              <a:defRPr sz="2000"/>
            </a:lvl7pPr>
            <a:lvl8pPr marL="3200307" indent="0">
              <a:buNone/>
              <a:defRPr sz="2000"/>
            </a:lvl8pPr>
            <a:lvl9pPr marL="365749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0"/>
            </a:lvl2pPr>
            <a:lvl3pPr marL="914373" indent="0">
              <a:buNone/>
              <a:defRPr sz="1200"/>
            </a:lvl3pPr>
            <a:lvl4pPr marL="1371560" indent="0">
              <a:buNone/>
              <a:defRPr sz="1000"/>
            </a:lvl4pPr>
            <a:lvl5pPr marL="1828746" indent="0">
              <a:buNone/>
              <a:defRPr sz="1000"/>
            </a:lvl5pPr>
            <a:lvl6pPr marL="2285934" indent="0">
              <a:buNone/>
              <a:defRPr sz="1000"/>
            </a:lvl6pPr>
            <a:lvl7pPr marL="2743121" indent="0">
              <a:buNone/>
              <a:defRPr sz="1000"/>
            </a:lvl7pPr>
            <a:lvl8pPr marL="3200307" indent="0">
              <a:buNone/>
              <a:defRPr sz="1000"/>
            </a:lvl8pPr>
            <a:lvl9pPr marL="365749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9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15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2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hape 4"/>
          <p:cNvSpPr>
            <a:spLocks noGrp="1"/>
          </p:cNvSpPr>
          <p:nvPr>
            <p:ph idx="1"/>
          </p:nvPr>
        </p:nvSpPr>
        <p:spPr>
          <a:xfrm>
            <a:off x="1224015" y="1212103"/>
            <a:ext cx="10278909" cy="509500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/>
          <a:lstStyle>
            <a:lvl2pPr marL="761766" indent="-253952">
              <a:buSzPct val="150000"/>
            </a:lvl2pPr>
            <a:lvl3pPr marL="1134161" indent="-220093">
              <a:buSzPct val="125000"/>
            </a:lvl3pPr>
            <a:lvl4pPr marL="1540409" indent="-220093">
              <a:buSzPct val="125000"/>
            </a:lvl4pPr>
            <a:lvl5pPr marL="1895873" indent="-169301"/>
          </a:lstStyle>
          <a:p>
            <a:pPr lvl="0"/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46054" y="6292851"/>
            <a:ext cx="577849" cy="370416"/>
          </a:xfrm>
        </p:spPr>
        <p:txBody>
          <a:bodyPr/>
          <a:lstStyle>
            <a:lvl1pPr>
              <a:defRPr/>
            </a:lvl1pPr>
          </a:lstStyle>
          <a:p>
            <a:pPr defTabSz="914373" rtl="0"/>
            <a:fld id="{D9E27686-57E8-4264-92A3-EC3D628D16B0}" type="slidenum">
              <a:rPr lang="en-US" alt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altLang="en-US" kern="120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451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365127"/>
            <a:ext cx="10515600" cy="70830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020" y="1359033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838200" y="1111863"/>
            <a:ext cx="10515600" cy="0"/>
          </a:xfrm>
          <a:prstGeom prst="line">
            <a:avLst/>
          </a:prstGeom>
          <a:ln w="38100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38200" y="1111863"/>
            <a:ext cx="30860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172">
            <a:extLst>
              <a:ext uri="{FF2B5EF4-FFF2-40B4-BE49-F238E27FC236}">
                <a16:creationId xmlns:a16="http://schemas.microsoft.com/office/drawing/2014/main" id="{E800072B-5101-457E-A57B-8CEBB3586C0B}"/>
              </a:ext>
            </a:extLst>
          </p:cNvPr>
          <p:cNvSpPr txBox="1"/>
          <p:nvPr userDrawn="1"/>
        </p:nvSpPr>
        <p:spPr>
          <a:xfrm>
            <a:off x="11462500" y="6275611"/>
            <a:ext cx="529476" cy="386618"/>
          </a:xfrm>
          <a:prstGeom prst="rect">
            <a:avLst/>
          </a:prstGeom>
          <a:noFill/>
          <a:ln>
            <a:noFill/>
          </a:ln>
        </p:spPr>
        <p:txBody>
          <a:bodyPr wrap="square" lIns="45699" tIns="45699" rIns="45699" bIns="45699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D50"/>
              </a:buClr>
              <a:buSzPct val="25000"/>
              <a:buFont typeface="Helvetica Neue Light"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|</a:t>
            </a:r>
            <a:r>
              <a:rPr lang="en-US" sz="110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  </a:t>
            </a:r>
            <a:fld id="{D53FECBD-1EE5-46D3-B615-603A34C4A3D4}" type="slidenum">
              <a:rPr lang="en-US" sz="110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D50"/>
                </a:buClr>
                <a:buSzPct val="25000"/>
                <a:buFont typeface="Helvetica Neue Light"/>
                <a:buNone/>
              </a:p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08DD35-1F50-4081-A868-AF32FC1BE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57" y="6257652"/>
            <a:ext cx="1137624" cy="45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81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862" y="1186872"/>
            <a:ext cx="11114279" cy="2387600"/>
          </a:xfrm>
        </p:spPr>
        <p:txBody>
          <a:bodyPr wrap="square"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6020" y="1359031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C8A85"/>
                </a:solidFill>
                <a:effectLst/>
                <a:uLnTx/>
                <a:uFillTx/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058830" y="6351660"/>
            <a:ext cx="402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2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50000"/>
                  <a:lumOff val="50000"/>
                </a:srgbClr>
              </a:solidFill>
              <a:effectLst/>
              <a:uLnTx/>
              <a:uFillTx/>
              <a:latin typeface="Helvetica Neue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87372" y="6371475"/>
            <a:ext cx="646523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/>
                </a:solidFill>
                <a:latin typeface="+mj-lt"/>
                <a:ea typeface="Helvetica Neue" charset="0"/>
                <a:cs typeface="Helvetica Neue" charset="0"/>
              </a:defRPr>
            </a:lvl1pPr>
          </a:lstStyle>
          <a:p>
            <a:pPr defTabSz="914377" rtl="0"/>
            <a:fld id="{5F2CBAFD-F9DA-CD4F-B0BA-0D889ED2AD5A}" type="slidenum">
              <a:rPr lang="en-US" kern="1200" smtClean="0">
                <a:solidFill>
                  <a:srgbClr val="8C8A85"/>
                </a:solidFill>
              </a:rPr>
              <a:pPr defTabSz="914377" rtl="0"/>
              <a:t>‹#›</a:t>
            </a:fld>
            <a:endParaRPr lang="en-US" kern="1200" dirty="0">
              <a:solidFill>
                <a:srgbClr val="8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0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365126"/>
            <a:ext cx="10515600" cy="7083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020" y="1359031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838200" y="1111863"/>
            <a:ext cx="10515600" cy="0"/>
          </a:xfrm>
          <a:prstGeom prst="line">
            <a:avLst/>
          </a:prstGeom>
          <a:ln w="38100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38200" y="1111863"/>
            <a:ext cx="30860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C8A85"/>
                </a:solidFill>
                <a:effectLst/>
                <a:uLnTx/>
                <a:uFillTx/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6058830" y="6351660"/>
            <a:ext cx="402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2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50000"/>
                  <a:lumOff val="50000"/>
                </a:srgbClr>
              </a:solidFill>
              <a:effectLst/>
              <a:uLnTx/>
              <a:uFillTx/>
              <a:latin typeface="Helvetica Neue" charset="0"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87372" y="6371475"/>
            <a:ext cx="646523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/>
                </a:solidFill>
                <a:latin typeface="+mj-lt"/>
                <a:ea typeface="Helvetica Neue" charset="0"/>
                <a:cs typeface="Helvetica Neue" charset="0"/>
              </a:defRPr>
            </a:lvl1pPr>
          </a:lstStyle>
          <a:p>
            <a:pPr defTabSz="914377" rtl="0"/>
            <a:fld id="{5F2CBAFD-F9DA-CD4F-B0BA-0D889ED2AD5A}" type="slidenum">
              <a:rPr lang="en-US" kern="1200" smtClean="0">
                <a:solidFill>
                  <a:srgbClr val="8C8A85"/>
                </a:solidFill>
              </a:rPr>
              <a:pPr defTabSz="914377" rtl="0"/>
              <a:t>‹#›</a:t>
            </a:fld>
            <a:endParaRPr lang="en-US" kern="1200" dirty="0">
              <a:solidFill>
                <a:srgbClr val="8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3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26020" y="1359031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C8A85"/>
                </a:solidFill>
                <a:effectLst/>
                <a:uLnTx/>
                <a:uFillTx/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6058830" y="6351660"/>
            <a:ext cx="402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2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50000"/>
                  <a:lumOff val="50000"/>
                </a:srgbClr>
              </a:solidFill>
              <a:effectLst/>
              <a:uLnTx/>
              <a:uFillTx/>
              <a:latin typeface="Helvetica Neue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87372" y="6371475"/>
            <a:ext cx="646523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/>
                </a:solidFill>
                <a:latin typeface="+mj-lt"/>
                <a:ea typeface="Helvetica Neue" charset="0"/>
                <a:cs typeface="Helvetica Neue" charset="0"/>
              </a:defRPr>
            </a:lvl1pPr>
          </a:lstStyle>
          <a:p>
            <a:pPr defTabSz="914377" rtl="0"/>
            <a:fld id="{5F2CBAFD-F9DA-CD4F-B0BA-0D889ED2AD5A}" type="slidenum">
              <a:rPr lang="en-US" kern="1200" smtClean="0">
                <a:solidFill>
                  <a:srgbClr val="8C8A85"/>
                </a:solidFill>
              </a:rPr>
              <a:pPr defTabSz="914377" rtl="0"/>
              <a:t>‹#›</a:t>
            </a:fld>
            <a:endParaRPr lang="en-US" kern="1200" dirty="0">
              <a:solidFill>
                <a:srgbClr val="8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53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780"/>
            <a:ext cx="10515600" cy="1201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065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7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61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7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51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7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5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7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30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hape 4"/>
          <p:cNvSpPr>
            <a:spLocks noGrp="1"/>
          </p:cNvSpPr>
          <p:nvPr>
            <p:ph idx="1"/>
          </p:nvPr>
        </p:nvSpPr>
        <p:spPr>
          <a:xfrm>
            <a:off x="1224014" y="1212102"/>
            <a:ext cx="10278909" cy="509500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/>
          <a:lstStyle>
            <a:lvl2pPr marL="761769" indent="-253952">
              <a:buSzPct val="150000"/>
            </a:lvl2pPr>
            <a:lvl3pPr marL="1134165" indent="-220094">
              <a:buSzPct val="125000"/>
            </a:lvl3pPr>
            <a:lvl4pPr marL="1540416" indent="-220094">
              <a:buSzPct val="125000"/>
            </a:lvl4pPr>
            <a:lvl5pPr marL="1895879" indent="-169302"/>
          </a:lstStyle>
          <a:p>
            <a:pPr lvl="0"/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46053" y="6292851"/>
            <a:ext cx="577849" cy="370416"/>
          </a:xfrm>
        </p:spPr>
        <p:txBody>
          <a:bodyPr/>
          <a:lstStyle>
            <a:lvl1pPr>
              <a:defRPr/>
            </a:lvl1pPr>
          </a:lstStyle>
          <a:p>
            <a:pPr defTabSz="914377" rtl="0"/>
            <a:fld id="{D9E27686-57E8-4264-92A3-EC3D628D16B0}" type="slidenum">
              <a:rPr lang="en-US" alt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7" rtl="0"/>
              <a:t>‹#›</a:t>
            </a:fld>
            <a:endParaRPr lang="en-US" altLang="en-US" kern="120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625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26020" y="1359033"/>
            <a:ext cx="0" cy="88236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172">
            <a:extLst>
              <a:ext uri="{FF2B5EF4-FFF2-40B4-BE49-F238E27FC236}">
                <a16:creationId xmlns:a16="http://schemas.microsoft.com/office/drawing/2014/main" id="{D7CF99DE-F2BD-4B30-B7A8-1B49A44C5209}"/>
              </a:ext>
            </a:extLst>
          </p:cNvPr>
          <p:cNvSpPr txBox="1"/>
          <p:nvPr userDrawn="1"/>
        </p:nvSpPr>
        <p:spPr>
          <a:xfrm>
            <a:off x="11462500" y="6275611"/>
            <a:ext cx="529476" cy="386618"/>
          </a:xfrm>
          <a:prstGeom prst="rect">
            <a:avLst/>
          </a:prstGeom>
          <a:noFill/>
          <a:ln>
            <a:noFill/>
          </a:ln>
        </p:spPr>
        <p:txBody>
          <a:bodyPr wrap="square" lIns="45699" tIns="45699" rIns="45699" bIns="45699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D50"/>
              </a:buClr>
              <a:buSzPct val="25000"/>
              <a:buFont typeface="Helvetica Neue Light"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|</a:t>
            </a:r>
            <a:r>
              <a:rPr lang="en-US" sz="110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  <a:sym typeface="Helvetica Neue Light"/>
              </a:rPr>
              <a:t>  </a:t>
            </a:r>
            <a:fld id="{D53FECBD-1EE5-46D3-B615-603A34C4A3D4}" type="slidenum">
              <a:rPr lang="en-US" sz="110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D50"/>
                </a:buClr>
                <a:buSzPct val="25000"/>
                <a:buFont typeface="Helvetica Neue Light"/>
                <a:buNone/>
              </a:p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50F25-0FBE-4405-B73B-3FC8D36F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57" y="6257652"/>
            <a:ext cx="1137624" cy="45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8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780"/>
            <a:ext cx="10515600" cy="12014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99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0"/>
            </a:lvl2pPr>
            <a:lvl3pPr marL="914373" indent="0">
              <a:buNone/>
              <a:defRPr sz="1200"/>
            </a:lvl3pPr>
            <a:lvl4pPr marL="1371560" indent="0">
              <a:buNone/>
              <a:defRPr sz="1000"/>
            </a:lvl4pPr>
            <a:lvl5pPr marL="1828746" indent="0">
              <a:buNone/>
              <a:defRPr sz="1000"/>
            </a:lvl5pPr>
            <a:lvl6pPr marL="2285934" indent="0">
              <a:buNone/>
              <a:defRPr sz="1000"/>
            </a:lvl6pPr>
            <a:lvl7pPr marL="2743121" indent="0">
              <a:buNone/>
              <a:defRPr sz="1000"/>
            </a:lvl7pPr>
            <a:lvl8pPr marL="3200307" indent="0">
              <a:buNone/>
              <a:defRPr sz="1000"/>
            </a:lvl8pPr>
            <a:lvl9pPr marL="365749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8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4" indent="0">
              <a:buNone/>
              <a:defRPr sz="2000"/>
            </a:lvl6pPr>
            <a:lvl7pPr marL="2743121" indent="0">
              <a:buNone/>
              <a:defRPr sz="2000"/>
            </a:lvl7pPr>
            <a:lvl8pPr marL="3200307" indent="0">
              <a:buNone/>
              <a:defRPr sz="2000"/>
            </a:lvl8pPr>
            <a:lvl9pPr marL="365749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0"/>
            </a:lvl2pPr>
            <a:lvl3pPr marL="914373" indent="0">
              <a:buNone/>
              <a:defRPr sz="1200"/>
            </a:lvl3pPr>
            <a:lvl4pPr marL="1371560" indent="0">
              <a:buNone/>
              <a:defRPr sz="1000"/>
            </a:lvl4pPr>
            <a:lvl5pPr marL="1828746" indent="0">
              <a:buNone/>
              <a:defRPr sz="1000"/>
            </a:lvl5pPr>
            <a:lvl6pPr marL="2285934" indent="0">
              <a:buNone/>
              <a:defRPr sz="1000"/>
            </a:lvl6pPr>
            <a:lvl7pPr marL="2743121" indent="0">
              <a:buNone/>
              <a:defRPr sz="1000"/>
            </a:lvl7pPr>
            <a:lvl8pPr marL="3200307" indent="0">
              <a:buNone/>
              <a:defRPr sz="1000"/>
            </a:lvl8pPr>
            <a:lvl9pPr marL="365749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5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0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6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hape 4"/>
          <p:cNvSpPr>
            <a:spLocks noGrp="1"/>
          </p:cNvSpPr>
          <p:nvPr>
            <p:ph idx="1"/>
          </p:nvPr>
        </p:nvSpPr>
        <p:spPr>
          <a:xfrm>
            <a:off x="1224015" y="1212103"/>
            <a:ext cx="10278909" cy="509500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/>
          <a:lstStyle>
            <a:lvl2pPr marL="761766" indent="-253952">
              <a:buSzPct val="150000"/>
            </a:lvl2pPr>
            <a:lvl3pPr marL="1134161" indent="-220093">
              <a:buSzPct val="125000"/>
            </a:lvl3pPr>
            <a:lvl4pPr marL="1540409" indent="-220093">
              <a:buSzPct val="125000"/>
            </a:lvl4pPr>
            <a:lvl5pPr marL="1895873" indent="-169301"/>
          </a:lstStyle>
          <a:p>
            <a:pPr lvl="0"/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46054" y="6292851"/>
            <a:ext cx="577849" cy="370416"/>
          </a:xfrm>
        </p:spPr>
        <p:txBody>
          <a:bodyPr/>
          <a:lstStyle>
            <a:lvl1pPr>
              <a:defRPr/>
            </a:lvl1pPr>
          </a:lstStyle>
          <a:p>
            <a:pPr defTabSz="914373" rtl="0"/>
            <a:fld id="{D9E27686-57E8-4264-92A3-EC3D628D16B0}" type="slidenum">
              <a:rPr lang="en-US" alt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altLang="en-US" kern="120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377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083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02636"/>
            <a:ext cx="10515600" cy="4974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6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 ftr="0" dt="0"/>
  <p:txStyles>
    <p:titleStyle>
      <a:lvl1pPr algn="l" defTabSz="914373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594" indent="-228594" algn="l" defTabSz="914373" rtl="0" eaLnBrk="1" latinLnBrk="0" hangingPunct="1">
        <a:lnSpc>
          <a:spcPct val="90000"/>
        </a:lnSpc>
        <a:spcBef>
          <a:spcPts val="10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780" indent="-228594" algn="l" defTabSz="914373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2967" indent="-228594" algn="l" defTabSz="914373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155" indent="-228594" algn="l" defTabSz="914373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341" indent="-228594" algn="l" defTabSz="914373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528" indent="-228594" algn="l" defTabSz="91437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5" indent="-228594" algn="l" defTabSz="91437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1" indent="-228594" algn="l" defTabSz="91437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8" indent="-228594" algn="l" defTabSz="91437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1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083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02636"/>
            <a:ext cx="10515600" cy="4974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3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3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3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hdr="0" ftr="0" dt="0"/>
  <p:txStyles>
    <p:titleStyle>
      <a:lvl1pPr algn="l" defTabSz="914373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594" indent="-228594" algn="l" defTabSz="914373" rtl="0" eaLnBrk="1" latinLnBrk="0" hangingPunct="1">
        <a:lnSpc>
          <a:spcPct val="90000"/>
        </a:lnSpc>
        <a:spcBef>
          <a:spcPts val="10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8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1pPr>
      <a:lvl2pPr marL="685780" indent="-228594" algn="l" defTabSz="914373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4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2pPr>
      <a:lvl3pPr marL="1142967" indent="-228594" algn="l" defTabSz="914373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0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3pPr>
      <a:lvl4pPr marL="1600155" indent="-228594" algn="l" defTabSz="914373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18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4pPr>
      <a:lvl5pPr marL="2057341" indent="-228594" algn="l" defTabSz="914373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18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5pPr>
      <a:lvl6pPr marL="2514528" indent="-228594" algn="l" defTabSz="91437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5" indent="-228594" algn="l" defTabSz="91437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1" indent="-228594" algn="l" defTabSz="91437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8" indent="-228594" algn="l" defTabSz="91437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1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83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02635"/>
            <a:ext cx="10515600" cy="4974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rtl="0"/>
            <a:endParaRPr lang="en-US" kern="1200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 rtl="0"/>
            <a:fld id="{5F2CBAFD-F9DA-CD4F-B0BA-0D889ED2AD5A}" type="slidenum">
              <a:rPr lang="en-US" kern="1200" smtClean="0">
                <a:solidFill>
                  <a:srgbClr val="8C8A85">
                    <a:lumMod val="20000"/>
                    <a:lumOff val="80000"/>
                  </a:srgbClr>
                </a:solidFill>
              </a:rPr>
              <a:pPr defTabSz="914377" rtl="0"/>
              <a:t>‹#›</a:t>
            </a:fld>
            <a:endParaRPr lang="en-US" kern="1200" dirty="0">
              <a:solidFill>
                <a:srgbClr val="8C8A8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8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4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20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18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2">
            <a:lumMod val="60000"/>
            <a:lumOff val="40000"/>
          </a:schemeClr>
        </a:buClr>
        <a:buSzPct val="125000"/>
        <a:buFont typeface="Arial"/>
        <a:buChar char="•"/>
        <a:defRPr sz="1800" b="0" i="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1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microsoft.com/office/2007/relationships/hdphoto" Target="../media/hdphoto8.wdp"/><Relationship Id="rId7" Type="http://schemas.openxmlformats.org/officeDocument/2006/relationships/image" Target="../media/image11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asuringu.com/three-points/" TargetMode="Externa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f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mule-design/on-surveys-5a73dda5e9a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f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f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f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f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f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measuringu.com/nps-predictive-ability/" TargetMode="External"/><Relationship Id="rId13" Type="http://schemas.openxmlformats.org/officeDocument/2006/relationships/hyperlink" Target="https://blog.euromonitor.com/economic-growth-and-life-expectancy-do-wealthier-countries-live-longer/" TargetMode="External"/><Relationship Id="rId18" Type="http://schemas.openxmlformats.org/officeDocument/2006/relationships/hyperlink" Target="https://www.sciencedirect.com/science/article/pii/S0749597899928376?via%3Dihub" TargetMode="External"/><Relationship Id="rId3" Type="http://schemas.openxmlformats.org/officeDocument/2006/relationships/hyperlink" Target="https://www.ncbi.nlm.nih.gov/pubmed/8061576" TargetMode="External"/><Relationship Id="rId21" Type="http://schemas.openxmlformats.org/officeDocument/2006/relationships/hyperlink" Target="https://measuringu.com/promoters-recommend/" TargetMode="External"/><Relationship Id="rId7" Type="http://schemas.openxmlformats.org/officeDocument/2006/relationships/hyperlink" Target="https://psycnet.apa.org/record/1978-10341-001" TargetMode="External"/><Relationship Id="rId12" Type="http://schemas.openxmlformats.org/officeDocument/2006/relationships/hyperlink" Target="https://pdfs.semanticscholar.org/1877/3d4fa2e3d187f17b387ef56e4fdf6c1e8c15.pdf" TargetMode="External"/><Relationship Id="rId17" Type="http://schemas.openxmlformats.org/officeDocument/2006/relationships/hyperlink" Target="https://psycnet.apa.org/record/1997-30113-001" TargetMode="External"/><Relationship Id="rId2" Type="http://schemas.openxmlformats.org/officeDocument/2006/relationships/hyperlink" Target="https://www.ncbi.nlm.nih.gov/pubmed/2664509" TargetMode="External"/><Relationship Id="rId16" Type="http://schemas.openxmlformats.org/officeDocument/2006/relationships/hyperlink" Target="https://wwwn.cdc.gov/nchs/data/nhanes3/3a/VIFSE-acc.pdf" TargetMode="External"/><Relationship Id="rId20" Type="http://schemas.openxmlformats.org/officeDocument/2006/relationships/hyperlink" Target="https://measuringu.com/ux-metrics-pur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sagepub.com/doi/10.1177/0013164492052004029" TargetMode="External"/><Relationship Id="rId11" Type="http://schemas.openxmlformats.org/officeDocument/2006/relationships/hyperlink" Target="https://eujournal.org/index.php/esj/article/view/8891" TargetMode="External"/><Relationship Id="rId24" Type="http://schemas.openxmlformats.org/officeDocument/2006/relationships/hyperlink" Target="https://www.ncbi.nlm.nih.gov/pubmed/9835670" TargetMode="External"/><Relationship Id="rId5" Type="http://schemas.openxmlformats.org/officeDocument/2006/relationships/hyperlink" Target="http://www.flume.com.br/pdf/Scmidt_The_validity_and_utility.pdf" TargetMode="External"/><Relationship Id="rId15" Type="http://schemas.openxmlformats.org/officeDocument/2006/relationships/hyperlink" Target="https://www.jstor.org/stable/1434965" TargetMode="External"/><Relationship Id="rId23" Type="http://schemas.openxmlformats.org/officeDocument/2006/relationships/hyperlink" Target="https://measuringu.com/ux-more-purchasing/" TargetMode="External"/><Relationship Id="rId10" Type="http://schemas.openxmlformats.org/officeDocument/2006/relationships/hyperlink" Target="https://www.ncbi.nlm.nih.gov/pubmed/9580646" TargetMode="External"/><Relationship Id="rId19" Type="http://schemas.openxmlformats.org/officeDocument/2006/relationships/hyperlink" Target="https://www.academia.edu/35359803/When_do_purchase_intentions_predict_sales" TargetMode="External"/><Relationship Id="rId4" Type="http://schemas.openxmlformats.org/officeDocument/2006/relationships/hyperlink" Target="https://www.researchgate.net/publication/232497939_Meta-analyzing_the_relationship_between_grades_and_job_performance" TargetMode="External"/><Relationship Id="rId9" Type="http://schemas.openxmlformats.org/officeDocument/2006/relationships/hyperlink" Target="https://onlinelibrary.wiley.com/doi/epdf/10.1002/ets2.12026" TargetMode="External"/><Relationship Id="rId14" Type="http://schemas.openxmlformats.org/officeDocument/2006/relationships/hyperlink" Target="https://pdfs.semanticscholar.org/6e1e/3bed59a3681dbac61d2c0818742c391256b2.pdf" TargetMode="External"/><Relationship Id="rId22" Type="http://schemas.openxmlformats.org/officeDocument/2006/relationships/hyperlink" Target="https://measuringu.com/uxmetrics-growth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f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f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f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f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f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f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f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s://measuringu.com/measure-quality/" TargetMode="External"/><Relationship Id="rId13" Type="http://schemas.openxmlformats.org/officeDocument/2006/relationships/hyperlink" Target="https://measuringu.com/3-point-nps/" TargetMode="External"/><Relationship Id="rId18" Type="http://schemas.openxmlformats.org/officeDocument/2006/relationships/hyperlink" Target="https://measuringu.com/rating-scales/" TargetMode="External"/><Relationship Id="rId26" Type="http://schemas.openxmlformats.org/officeDocument/2006/relationships/hyperlink" Target="https://measuringu.com/study-participate/" TargetMode="External"/><Relationship Id="rId3" Type="http://schemas.openxmlformats.org/officeDocument/2006/relationships/hyperlink" Target="https://measuringu.com/survey-ux/" TargetMode="External"/><Relationship Id="rId21" Type="http://schemas.openxmlformats.org/officeDocument/2006/relationships/hyperlink" Target="https://measuringu.com/remove-items/" TargetMode="External"/><Relationship Id="rId34" Type="http://schemas.openxmlformats.org/officeDocument/2006/relationships/hyperlink" Target="https://measuringu.com/top-box-behavior/" TargetMode="External"/><Relationship Id="rId7" Type="http://schemas.openxmlformats.org/officeDocument/2006/relationships/hyperlink" Target="https://measuringu.com/survey-biases/" TargetMode="External"/><Relationship Id="rId12" Type="http://schemas.openxmlformats.org/officeDocument/2006/relationships/hyperlink" Target="https://measuringu.com/coloring-responses/" TargetMode="External"/><Relationship Id="rId17" Type="http://schemas.openxmlformats.org/officeDocument/2006/relationships/hyperlink" Target="https://measuringu.com/survey-question-classes/" TargetMode="External"/><Relationship Id="rId25" Type="http://schemas.openxmlformats.org/officeDocument/2006/relationships/hyperlink" Target="https://measuringu.com/online-study-time/" TargetMode="External"/><Relationship Id="rId33" Type="http://schemas.openxmlformats.org/officeDocument/2006/relationships/hyperlink" Target="https://measuringu.com/cux-surveys/" TargetMode="External"/><Relationship Id="rId2" Type="http://schemas.openxmlformats.org/officeDocument/2006/relationships/hyperlink" Target="https://measuringu.com/horrible-responserate/" TargetMode="External"/><Relationship Id="rId16" Type="http://schemas.openxmlformats.org/officeDocument/2006/relationships/hyperlink" Target="https://measuringu.com/nps-order/" TargetMode="External"/><Relationship Id="rId20" Type="http://schemas.openxmlformats.org/officeDocument/2006/relationships/hyperlink" Target="https://measuringu.com/nps-scale-change/" TargetMode="External"/><Relationship Id="rId29" Type="http://schemas.openxmlformats.org/officeDocument/2006/relationships/hyperlink" Target="https://measuringu.com/survey-questi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asuringu.com/scientific-personas/" TargetMode="External"/><Relationship Id="rId11" Type="http://schemas.openxmlformats.org/officeDocument/2006/relationships/hyperlink" Target="https://measuringu.com/three-points/" TargetMode="External"/><Relationship Id="rId24" Type="http://schemas.openxmlformats.org/officeDocument/2006/relationships/hyperlink" Target="https://measuringu.com/better-segmentation/" TargetMode="External"/><Relationship Id="rId32" Type="http://schemas.openxmlformats.org/officeDocument/2006/relationships/hyperlink" Target="https://measuringu.com/sampling-customers/" TargetMode="External"/><Relationship Id="rId5" Type="http://schemas.openxmlformats.org/officeDocument/2006/relationships/hyperlink" Target="https://measuringu.com/survey-sample-size/" TargetMode="External"/><Relationship Id="rId15" Type="http://schemas.openxmlformats.org/officeDocument/2006/relationships/hyperlink" Target="https://measuringu.com/free-surveys/" TargetMode="External"/><Relationship Id="rId23" Type="http://schemas.openxmlformats.org/officeDocument/2006/relationships/hyperlink" Target="https://measuringu.com/identify-clusters/" TargetMode="External"/><Relationship Id="rId28" Type="http://schemas.openxmlformats.org/officeDocument/2006/relationships/hyperlink" Target="https://measuringu.com/data-collection/" TargetMode="External"/><Relationship Id="rId10" Type="http://schemas.openxmlformats.org/officeDocument/2006/relationships/hyperlink" Target="https://measuringu.com/very-vs-extremely/" TargetMode="External"/><Relationship Id="rId19" Type="http://schemas.openxmlformats.org/officeDocument/2006/relationships/hyperlink" Target="https://measuringu.com/ux-benchmark-metrics/" TargetMode="External"/><Relationship Id="rId31" Type="http://schemas.openxmlformats.org/officeDocument/2006/relationships/hyperlink" Target="https://measuringu.com/offering-incentives/" TargetMode="External"/><Relationship Id="rId4" Type="http://schemas.openxmlformats.org/officeDocument/2006/relationships/hyperlink" Target="https://measuringu.com/survey-tips/" TargetMode="External"/><Relationship Id="rId9" Type="http://schemas.openxmlformats.org/officeDocument/2006/relationships/hyperlink" Target="https://measuringu.com/grids-responses/" TargetMode="External"/><Relationship Id="rId14" Type="http://schemas.openxmlformats.org/officeDocument/2006/relationships/hyperlink" Target="https://measuringu.com/labeling-nps-effects/" TargetMode="External"/><Relationship Id="rId22" Type="http://schemas.openxmlformats.org/officeDocument/2006/relationships/hyperlink" Target="https://measuringu.com/cleaning-data/" TargetMode="External"/><Relationship Id="rId27" Type="http://schemas.openxmlformats.org/officeDocument/2006/relationships/hyperlink" Target="https://measuringu.com/key-drivers/" TargetMode="External"/><Relationship Id="rId30" Type="http://schemas.openxmlformats.org/officeDocument/2006/relationships/hyperlink" Target="https://measuringu.com/requiring-responses/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511C9221-257E-452D-86AC-EF3EABED1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34621" r="6555" b="-19"/>
          <a:stretch/>
        </p:blipFill>
        <p:spPr>
          <a:xfrm>
            <a:off x="9" y="-1"/>
            <a:ext cx="12191994" cy="6859961"/>
          </a:xfrm>
          <a:prstGeom prst="rect">
            <a:avLst/>
          </a:prstGeom>
        </p:spPr>
      </p:pic>
      <p:sp>
        <p:nvSpPr>
          <p:cNvPr id="20" name="Shape 689">
            <a:extLst>
              <a:ext uri="{FF2B5EF4-FFF2-40B4-BE49-F238E27FC236}">
                <a16:creationId xmlns:a16="http://schemas.microsoft.com/office/drawing/2014/main" id="{6CD2D65B-7D82-4A6B-BE27-DBD5872BE056}"/>
              </a:ext>
            </a:extLst>
          </p:cNvPr>
          <p:cNvSpPr/>
          <p:nvPr/>
        </p:nvSpPr>
        <p:spPr>
          <a:xfrm>
            <a:off x="3" y="3826042"/>
            <a:ext cx="12192000" cy="3033919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80000"/>
            </a:sysClr>
          </a:solidFill>
          <a:ln>
            <a:noFill/>
          </a:ln>
          <a:effectLst>
            <a:outerShdw blurRad="165100" dist="114300" dir="16200000" rotWithShape="0">
              <a:prstClr val="black">
                <a:alpha val="30000"/>
              </a:prstClr>
            </a:outerShd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defTabSz="1219164" rtl="0">
              <a:defRPr/>
            </a:pPr>
            <a:endParaRPr sz="2400" kern="1200" dirty="0">
              <a:solidFill>
                <a:sysClr val="windowText" lastClr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FF2C9533-5EC8-4036-AE90-D1F29E966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966" y="5384394"/>
            <a:ext cx="35449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219164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kern="1200" dirty="0">
                <a:solidFill>
                  <a:srgbClr val="FFC030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Survey Design</a:t>
            </a:r>
          </a:p>
        </p:txBody>
      </p:sp>
      <p:pic>
        <p:nvPicPr>
          <p:cNvPr id="1030" name="Picture 6" descr="Image result for alaska air logo">
            <a:extLst>
              <a:ext uri="{FF2B5EF4-FFF2-40B4-BE49-F238E27FC236}">
                <a16:creationId xmlns:a16="http://schemas.microsoft.com/office/drawing/2014/main" id="{6BDAD9AE-18C3-4F35-A58F-4F9C6CA6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0" y="4516214"/>
            <a:ext cx="2190661" cy="66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721BB36-2E89-4B46-A902-4B152CA5C32F}"/>
              </a:ext>
            </a:extLst>
          </p:cNvPr>
          <p:cNvSpPr/>
          <p:nvPr/>
        </p:nvSpPr>
        <p:spPr>
          <a:xfrm>
            <a:off x="4361744" y="5486925"/>
            <a:ext cx="2639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219164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kern="1200" dirty="0">
                <a:solidFill>
                  <a:prstClr val="white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Jeff Sauro, PhD</a:t>
            </a:r>
          </a:p>
          <a:p>
            <a:pPr algn="l" defTabSz="1219164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kern="1200" dirty="0">
                <a:solidFill>
                  <a:prstClr val="white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Jim Lewis, PhD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A9D4ED-5BFE-4C03-9532-958C23800F97}"/>
              </a:ext>
            </a:extLst>
          </p:cNvPr>
          <p:cNvCxnSpPr>
            <a:cxnSpLocks/>
          </p:cNvCxnSpPr>
          <p:nvPr/>
        </p:nvCxnSpPr>
        <p:spPr>
          <a:xfrm>
            <a:off x="4180057" y="5501692"/>
            <a:ext cx="0" cy="78019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FE20590-039A-4A0F-A99E-B705788AA87F}"/>
              </a:ext>
            </a:extLst>
          </p:cNvPr>
          <p:cNvSpPr/>
          <p:nvPr/>
        </p:nvSpPr>
        <p:spPr>
          <a:xfrm>
            <a:off x="7535948" y="5230922"/>
            <a:ext cx="4656052" cy="1627077"/>
          </a:xfrm>
          <a:custGeom>
            <a:avLst/>
            <a:gdLst>
              <a:gd name="connsiteX0" fmla="*/ 642623 w 4656052"/>
              <a:gd name="connsiteY0" fmla="*/ 0 h 1627077"/>
              <a:gd name="connsiteX1" fmla="*/ 4656052 w 4656052"/>
              <a:gd name="connsiteY1" fmla="*/ 0 h 1627077"/>
              <a:gd name="connsiteX2" fmla="*/ 4656052 w 4656052"/>
              <a:gd name="connsiteY2" fmla="*/ 1627077 h 1627077"/>
              <a:gd name="connsiteX3" fmla="*/ 0 w 4656052"/>
              <a:gd name="connsiteY3" fmla="*/ 1627077 h 1627077"/>
              <a:gd name="connsiteX4" fmla="*/ 0 w 4656052"/>
              <a:gd name="connsiteY4" fmla="*/ 642623 h 1627077"/>
              <a:gd name="connsiteX5" fmla="*/ 642623 w 4656052"/>
              <a:gd name="connsiteY5" fmla="*/ 0 h 16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6052" h="1627077">
                <a:moveTo>
                  <a:pt x="642623" y="0"/>
                </a:moveTo>
                <a:lnTo>
                  <a:pt x="4656052" y="0"/>
                </a:lnTo>
                <a:lnTo>
                  <a:pt x="4656052" y="1627077"/>
                </a:lnTo>
                <a:lnTo>
                  <a:pt x="0" y="1627077"/>
                </a:lnTo>
                <a:lnTo>
                  <a:pt x="0" y="642623"/>
                </a:lnTo>
                <a:cubicBezTo>
                  <a:pt x="0" y="287712"/>
                  <a:pt x="287712" y="0"/>
                  <a:pt x="6426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14300" dir="13500000" sx="101000" sy="101000" algn="br" rotWithShape="0">
              <a:prstClr val="black">
                <a:alpha val="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F13A1D-260B-4C6E-AAAA-5DB89323D8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51" y="5673824"/>
            <a:ext cx="3635647" cy="7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Classes of survey questions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00" y="1671653"/>
            <a:ext cx="1079141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Open-ended: </a:t>
            </a:r>
          </a:p>
          <a:p>
            <a:pPr lvl="7" algn="l" defTabSz="1625049"/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Coded into variables</a:t>
            </a:r>
          </a:p>
          <a:p>
            <a:pPr lvl="7" algn="l" defTabSz="1625049"/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1625049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Close-ended (static): </a:t>
            </a:r>
          </a:p>
          <a:p>
            <a:pPr algn="l" defTabSz="1625049"/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choice, ratings </a:t>
            </a:r>
          </a:p>
          <a:p>
            <a:pPr algn="l" defTabSz="1625049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always same response options</a:t>
            </a:r>
          </a:p>
          <a:p>
            <a:pPr algn="l" defTabSz="1625049"/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1625049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Close-ended (dynamic): </a:t>
            </a:r>
          </a:p>
          <a:p>
            <a:pPr lvl="1" algn="l" defTabSz="1625049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conjoint, MaxDiff, item response theory </a:t>
            </a:r>
          </a:p>
          <a:p>
            <a:pPr lvl="1" algn="l" defTabSz="1625049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items or response options differ depending on previous responses</a:t>
            </a:r>
          </a:p>
          <a:p>
            <a:pPr lvl="1" algn="l" defTabSz="1625049"/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1625049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based: </a:t>
            </a:r>
          </a:p>
          <a:p>
            <a:pPr algn="l" defTabSz="1625049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Unmoderated usability study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38DC1AC-5DDC-47C7-A7FA-0235A041B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08" y="1551337"/>
            <a:ext cx="4668313" cy="16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ANOVA: Compare three ratings (within subjects)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100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Copy Simple, Engaging, and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VisAppeal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into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statsUsabilityPak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- RM-ANOVA.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are the differences?  Statistically significant?  Practically?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2804F-2E5E-4025-A238-BC5AC9C6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36" y="2301109"/>
            <a:ext cx="10747832" cy="411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5924AA64-3B7A-4CAD-8728-3198E7D50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0" y="5423479"/>
            <a:ext cx="3885309" cy="1568076"/>
          </a:xfrm>
          <a:prstGeom prst="rect">
            <a:avLst/>
          </a:prstGeom>
        </p:spPr>
      </p:pic>
      <p:pic>
        <p:nvPicPr>
          <p:cNvPr id="4" name="Shape 688">
            <a:extLst>
              <a:ext uri="{FF2B5EF4-FFF2-40B4-BE49-F238E27FC236}">
                <a16:creationId xmlns:a16="http://schemas.microsoft.com/office/drawing/2014/main" id="{302C80BC-CA06-4004-B195-BD6B3592DC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388" b="15268"/>
          <a:stretch/>
        </p:blipFill>
        <p:spPr>
          <a:xfrm>
            <a:off x="2" y="3"/>
            <a:ext cx="12184388" cy="68504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89">
            <a:extLst>
              <a:ext uri="{FF2B5EF4-FFF2-40B4-BE49-F238E27FC236}">
                <a16:creationId xmlns:a16="http://schemas.microsoft.com/office/drawing/2014/main" id="{E2441D46-D5AE-43EC-9F30-5E82CAD844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rtl="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689">
            <a:extLst>
              <a:ext uri="{FF2B5EF4-FFF2-40B4-BE49-F238E27FC236}">
                <a16:creationId xmlns:a16="http://schemas.microsoft.com/office/drawing/2014/main" id="{0501BBD3-2693-4F0D-ADB7-6C3FC44E2E63}"/>
              </a:ext>
            </a:extLst>
          </p:cNvPr>
          <p:cNvSpPr/>
          <p:nvPr/>
        </p:nvSpPr>
        <p:spPr>
          <a:xfrm>
            <a:off x="0" y="1336048"/>
            <a:ext cx="12192000" cy="2732051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rtl="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438307-10C4-4557-81DD-E5ECDE138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35181"/>
            <a:ext cx="12192000" cy="307777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FFFFFF">
                    <a:lumMod val="95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MeasuringU is a research firm based in Denver, Colorado focusing on quantifying the user experience.</a:t>
            </a:r>
          </a:p>
        </p:txBody>
      </p:sp>
      <p:pic>
        <p:nvPicPr>
          <p:cNvPr id="8" name="Picture 3" descr="https://lh6.googleusercontent.com/T6j9WjIatUjSJwsRmWk0GwgtWAzidWnsHJnQVQaAq--MgtbOn9xBomggpCqk61B4QnzDfYrjL6irxpm49Ntr5BQzxiidWH2WibvkvLCTAmL1nn-occJquElesJ29d51LPWUdKH2Y3Wjcwg3uHA">
            <a:extLst>
              <a:ext uri="{FF2B5EF4-FFF2-40B4-BE49-F238E27FC236}">
                <a16:creationId xmlns:a16="http://schemas.microsoft.com/office/drawing/2014/main" id="{B27AA884-83BD-4108-ABF9-D426DF54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8" y="140836"/>
            <a:ext cx="3922071" cy="79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692">
            <a:extLst>
              <a:ext uri="{FF2B5EF4-FFF2-40B4-BE49-F238E27FC236}">
                <a16:creationId xmlns:a16="http://schemas.microsoft.com/office/drawing/2014/main" id="{1B8198AB-CFCD-486F-A3C2-1743EA1BC237}"/>
              </a:ext>
            </a:extLst>
          </p:cNvPr>
          <p:cNvSpPr/>
          <p:nvPr/>
        </p:nvSpPr>
        <p:spPr>
          <a:xfrm>
            <a:off x="346771" y="2411332"/>
            <a:ext cx="34290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rtl="0">
              <a:buSzPct val="25000"/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Remote UX Testing Platform </a:t>
            </a:r>
          </a:p>
          <a:p>
            <a:pPr rtl="0">
              <a:buSzPct val="25000"/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(Desktop &amp; Mobile) </a:t>
            </a:r>
          </a:p>
        </p:txBody>
      </p:sp>
      <p:sp>
        <p:nvSpPr>
          <p:cNvPr id="10" name="Shape 693">
            <a:extLst>
              <a:ext uri="{FF2B5EF4-FFF2-40B4-BE49-F238E27FC236}">
                <a16:creationId xmlns:a16="http://schemas.microsoft.com/office/drawing/2014/main" id="{D6B6D412-30A5-4B67-8BDA-6315C7D70174}"/>
              </a:ext>
            </a:extLst>
          </p:cNvPr>
          <p:cNvSpPr/>
          <p:nvPr/>
        </p:nvSpPr>
        <p:spPr>
          <a:xfrm>
            <a:off x="3565765" y="2411332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rtl="0">
              <a:buSzPct val="25000"/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UX Research</a:t>
            </a:r>
          </a:p>
        </p:txBody>
      </p:sp>
      <p:sp>
        <p:nvSpPr>
          <p:cNvPr id="11" name="Shape 694">
            <a:extLst>
              <a:ext uri="{FF2B5EF4-FFF2-40B4-BE49-F238E27FC236}">
                <a16:creationId xmlns:a16="http://schemas.microsoft.com/office/drawing/2014/main" id="{ECC58FF7-1830-4AF0-A70A-C5E6365411FB}"/>
              </a:ext>
            </a:extLst>
          </p:cNvPr>
          <p:cNvSpPr/>
          <p:nvPr/>
        </p:nvSpPr>
        <p:spPr>
          <a:xfrm>
            <a:off x="6117543" y="2411332"/>
            <a:ext cx="26307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rtl="0">
              <a:buSzPct val="25000"/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Measurement </a:t>
            </a:r>
          </a:p>
          <a:p>
            <a:pPr rtl="0">
              <a:buSzPct val="25000"/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&amp; Statistical Analysis</a:t>
            </a:r>
          </a:p>
        </p:txBody>
      </p:sp>
      <p:sp>
        <p:nvSpPr>
          <p:cNvPr id="12" name="Shape 695">
            <a:extLst>
              <a:ext uri="{FF2B5EF4-FFF2-40B4-BE49-F238E27FC236}">
                <a16:creationId xmlns:a16="http://schemas.microsoft.com/office/drawing/2014/main" id="{BCA8866B-0C4A-4BF6-9E2C-771D65CDAF22}"/>
              </a:ext>
            </a:extLst>
          </p:cNvPr>
          <p:cNvSpPr/>
          <p:nvPr/>
        </p:nvSpPr>
        <p:spPr>
          <a:xfrm>
            <a:off x="8975441" y="2411332"/>
            <a:ext cx="26196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rtl="0">
              <a:buSzPct val="25000"/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Eye Tracking &amp; </a:t>
            </a:r>
          </a:p>
          <a:p>
            <a:pPr rtl="0">
              <a:buSzPct val="25000"/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Lab Based Testing</a:t>
            </a:r>
          </a:p>
        </p:txBody>
      </p:sp>
      <p:grpSp>
        <p:nvGrpSpPr>
          <p:cNvPr id="13" name="Shape 696">
            <a:extLst>
              <a:ext uri="{FF2B5EF4-FFF2-40B4-BE49-F238E27FC236}">
                <a16:creationId xmlns:a16="http://schemas.microsoft.com/office/drawing/2014/main" id="{9DA7BCD3-9BF4-4AA8-BB0D-C9533B397579}"/>
              </a:ext>
            </a:extLst>
          </p:cNvPr>
          <p:cNvGrpSpPr/>
          <p:nvPr/>
        </p:nvGrpSpPr>
        <p:grpSpPr>
          <a:xfrm>
            <a:off x="4413507" y="1756007"/>
            <a:ext cx="716055" cy="580877"/>
            <a:chOff x="4357749" y="1869636"/>
            <a:chExt cx="802500" cy="671100"/>
          </a:xfrm>
        </p:grpSpPr>
        <p:sp>
          <p:nvSpPr>
            <p:cNvPr id="14" name="Shape 697">
              <a:extLst>
                <a:ext uri="{FF2B5EF4-FFF2-40B4-BE49-F238E27FC236}">
                  <a16:creationId xmlns:a16="http://schemas.microsoft.com/office/drawing/2014/main" id="{1E37C6D8-E6A8-443E-B1C9-399A47E30C54}"/>
                </a:ext>
              </a:extLst>
            </p:cNvPr>
            <p:cNvSpPr/>
            <p:nvPr/>
          </p:nvSpPr>
          <p:spPr>
            <a:xfrm>
              <a:off x="4357749" y="1869636"/>
              <a:ext cx="802500" cy="671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929"/>
                    <a:pt x="0" y="40000"/>
                    <a:pt x="0" y="0"/>
                  </a:cubicBezTo>
                  <a:cubicBezTo>
                    <a:pt x="40019" y="0"/>
                    <a:pt x="79980" y="0"/>
                    <a:pt x="120000" y="0"/>
                  </a:cubicBezTo>
                  <a:cubicBezTo>
                    <a:pt x="120000" y="39929"/>
                    <a:pt x="120000" y="79929"/>
                    <a:pt x="120000" y="120000"/>
                  </a:cubicBezTo>
                  <a:cubicBezTo>
                    <a:pt x="80039" y="120000"/>
                    <a:pt x="40078" y="120000"/>
                    <a:pt x="0" y="120000"/>
                  </a:cubicBezTo>
                  <a:close/>
                  <a:moveTo>
                    <a:pt x="115716" y="114877"/>
                  </a:moveTo>
                  <a:cubicBezTo>
                    <a:pt x="115716" y="84070"/>
                    <a:pt x="115716" y="53263"/>
                    <a:pt x="115716" y="22456"/>
                  </a:cubicBezTo>
                  <a:cubicBezTo>
                    <a:pt x="78572" y="22456"/>
                    <a:pt x="41486" y="22456"/>
                    <a:pt x="4342" y="22456"/>
                  </a:cubicBezTo>
                  <a:cubicBezTo>
                    <a:pt x="4342" y="53263"/>
                    <a:pt x="4342" y="84070"/>
                    <a:pt x="4342" y="114877"/>
                  </a:cubicBezTo>
                  <a:cubicBezTo>
                    <a:pt x="41486" y="114877"/>
                    <a:pt x="78572" y="114877"/>
                    <a:pt x="115716" y="114877"/>
                  </a:cubicBezTo>
                  <a:close/>
                  <a:moveTo>
                    <a:pt x="115775" y="5122"/>
                  </a:moveTo>
                  <a:cubicBezTo>
                    <a:pt x="78513" y="5122"/>
                    <a:pt x="41427" y="5122"/>
                    <a:pt x="4224" y="5122"/>
                  </a:cubicBezTo>
                  <a:cubicBezTo>
                    <a:pt x="4224" y="8631"/>
                    <a:pt x="4224" y="12000"/>
                    <a:pt x="4224" y="15298"/>
                  </a:cubicBezTo>
                  <a:cubicBezTo>
                    <a:pt x="4224" y="17263"/>
                    <a:pt x="4224" y="17263"/>
                    <a:pt x="5809" y="17263"/>
                  </a:cubicBezTo>
                  <a:cubicBezTo>
                    <a:pt x="41779" y="17263"/>
                    <a:pt x="77809" y="17263"/>
                    <a:pt x="113779" y="17263"/>
                  </a:cubicBezTo>
                  <a:cubicBezTo>
                    <a:pt x="114249" y="17263"/>
                    <a:pt x="114718" y="17333"/>
                    <a:pt x="115188" y="17192"/>
                  </a:cubicBezTo>
                  <a:cubicBezTo>
                    <a:pt x="115422" y="17122"/>
                    <a:pt x="115775" y="16701"/>
                    <a:pt x="115775" y="16421"/>
                  </a:cubicBezTo>
                  <a:cubicBezTo>
                    <a:pt x="115833" y="12701"/>
                    <a:pt x="115775" y="8982"/>
                    <a:pt x="115775" y="5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Shape 698">
              <a:extLst>
                <a:ext uri="{FF2B5EF4-FFF2-40B4-BE49-F238E27FC236}">
                  <a16:creationId xmlns:a16="http://schemas.microsoft.com/office/drawing/2014/main" id="{C8358B20-3215-4A00-9324-753CCFE986E6}"/>
                </a:ext>
              </a:extLst>
            </p:cNvPr>
            <p:cNvSpPr/>
            <p:nvPr/>
          </p:nvSpPr>
          <p:spPr>
            <a:xfrm>
              <a:off x="4889846" y="2270285"/>
              <a:ext cx="194700" cy="19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838"/>
                    <a:pt x="0" y="40161"/>
                    <a:pt x="0" y="0"/>
                  </a:cubicBezTo>
                  <a:cubicBezTo>
                    <a:pt x="39919" y="0"/>
                    <a:pt x="79838" y="0"/>
                    <a:pt x="120000" y="0"/>
                  </a:cubicBezTo>
                  <a:cubicBezTo>
                    <a:pt x="120000" y="39919"/>
                    <a:pt x="120000" y="79838"/>
                    <a:pt x="120000" y="120000"/>
                  </a:cubicBezTo>
                  <a:cubicBezTo>
                    <a:pt x="80080" y="120000"/>
                    <a:pt x="40161" y="120000"/>
                    <a:pt x="0" y="120000"/>
                  </a:cubicBezTo>
                  <a:close/>
                  <a:moveTo>
                    <a:pt x="102338" y="17903"/>
                  </a:moveTo>
                  <a:cubicBezTo>
                    <a:pt x="100887" y="17661"/>
                    <a:pt x="100161" y="17419"/>
                    <a:pt x="99435" y="17419"/>
                  </a:cubicBezTo>
                  <a:cubicBezTo>
                    <a:pt x="73548" y="17419"/>
                    <a:pt x="47419" y="17661"/>
                    <a:pt x="21532" y="17419"/>
                  </a:cubicBezTo>
                  <a:cubicBezTo>
                    <a:pt x="17903" y="17419"/>
                    <a:pt x="17419" y="18870"/>
                    <a:pt x="17419" y="22016"/>
                  </a:cubicBezTo>
                  <a:cubicBezTo>
                    <a:pt x="17419" y="47177"/>
                    <a:pt x="17419" y="72338"/>
                    <a:pt x="17419" y="97500"/>
                  </a:cubicBezTo>
                  <a:cubicBezTo>
                    <a:pt x="17419" y="101612"/>
                    <a:pt x="18629" y="102580"/>
                    <a:pt x="22500" y="102580"/>
                  </a:cubicBezTo>
                  <a:cubicBezTo>
                    <a:pt x="47661" y="102338"/>
                    <a:pt x="72580" y="102580"/>
                    <a:pt x="97500" y="102580"/>
                  </a:cubicBezTo>
                  <a:cubicBezTo>
                    <a:pt x="98951" y="102580"/>
                    <a:pt x="100645" y="102338"/>
                    <a:pt x="102338" y="102096"/>
                  </a:cubicBezTo>
                  <a:cubicBezTo>
                    <a:pt x="102338" y="73790"/>
                    <a:pt x="102338" y="45967"/>
                    <a:pt x="102338" y="179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699">
              <a:extLst>
                <a:ext uri="{FF2B5EF4-FFF2-40B4-BE49-F238E27FC236}">
                  <a16:creationId xmlns:a16="http://schemas.microsoft.com/office/drawing/2014/main" id="{7AD8A38B-4D1D-4E06-9996-55ABCB7D912B}"/>
                </a:ext>
              </a:extLst>
            </p:cNvPr>
            <p:cNvSpPr/>
            <p:nvPr/>
          </p:nvSpPr>
          <p:spPr>
            <a:xfrm>
              <a:off x="4433408" y="2270285"/>
              <a:ext cx="195000" cy="19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838"/>
                    <a:pt x="0" y="40161"/>
                    <a:pt x="0" y="0"/>
                  </a:cubicBezTo>
                  <a:cubicBezTo>
                    <a:pt x="40080" y="0"/>
                    <a:pt x="79678" y="0"/>
                    <a:pt x="120000" y="0"/>
                  </a:cubicBezTo>
                  <a:cubicBezTo>
                    <a:pt x="120000" y="39919"/>
                    <a:pt x="120000" y="79838"/>
                    <a:pt x="120000" y="120000"/>
                  </a:cubicBezTo>
                  <a:cubicBezTo>
                    <a:pt x="80160" y="120000"/>
                    <a:pt x="40321" y="120000"/>
                    <a:pt x="0" y="120000"/>
                  </a:cubicBezTo>
                  <a:close/>
                  <a:moveTo>
                    <a:pt x="17867" y="102096"/>
                  </a:moveTo>
                  <a:cubicBezTo>
                    <a:pt x="19315" y="102338"/>
                    <a:pt x="20040" y="102580"/>
                    <a:pt x="20764" y="102580"/>
                  </a:cubicBezTo>
                  <a:cubicBezTo>
                    <a:pt x="46599" y="102580"/>
                    <a:pt x="72676" y="102338"/>
                    <a:pt x="98511" y="102580"/>
                  </a:cubicBezTo>
                  <a:cubicBezTo>
                    <a:pt x="102132" y="102580"/>
                    <a:pt x="102615" y="101129"/>
                    <a:pt x="102615" y="97983"/>
                  </a:cubicBezTo>
                  <a:cubicBezTo>
                    <a:pt x="102615" y="72580"/>
                    <a:pt x="102615" y="47419"/>
                    <a:pt x="102615" y="22016"/>
                  </a:cubicBezTo>
                  <a:cubicBezTo>
                    <a:pt x="102615" y="20564"/>
                    <a:pt x="102374" y="19354"/>
                    <a:pt x="102132" y="17903"/>
                  </a:cubicBezTo>
                  <a:cubicBezTo>
                    <a:pt x="73883" y="17903"/>
                    <a:pt x="45875" y="17903"/>
                    <a:pt x="17867" y="17903"/>
                  </a:cubicBezTo>
                  <a:cubicBezTo>
                    <a:pt x="17867" y="46209"/>
                    <a:pt x="17867" y="74032"/>
                    <a:pt x="17867" y="1020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Shape 700">
              <a:extLst>
                <a:ext uri="{FF2B5EF4-FFF2-40B4-BE49-F238E27FC236}">
                  <a16:creationId xmlns:a16="http://schemas.microsoft.com/office/drawing/2014/main" id="{48F7C705-1B25-40AB-AEC1-924A4E200627}"/>
                </a:ext>
              </a:extLst>
            </p:cNvPr>
            <p:cNvSpPr/>
            <p:nvPr/>
          </p:nvSpPr>
          <p:spPr>
            <a:xfrm>
              <a:off x="4661913" y="2270285"/>
              <a:ext cx="194100" cy="19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080"/>
                    <a:pt x="0" y="40161"/>
                    <a:pt x="0" y="0"/>
                  </a:cubicBezTo>
                  <a:cubicBezTo>
                    <a:pt x="40000" y="0"/>
                    <a:pt x="79757" y="0"/>
                    <a:pt x="120000" y="0"/>
                  </a:cubicBezTo>
                  <a:cubicBezTo>
                    <a:pt x="120000" y="39919"/>
                    <a:pt x="120000" y="79838"/>
                    <a:pt x="120000" y="120000"/>
                  </a:cubicBezTo>
                  <a:cubicBezTo>
                    <a:pt x="80242" y="120000"/>
                    <a:pt x="40242" y="120000"/>
                    <a:pt x="0" y="120000"/>
                  </a:cubicBezTo>
                  <a:close/>
                  <a:moveTo>
                    <a:pt x="102545" y="17903"/>
                  </a:moveTo>
                  <a:cubicBezTo>
                    <a:pt x="73939" y="17903"/>
                    <a:pt x="45818" y="17903"/>
                    <a:pt x="17939" y="17903"/>
                  </a:cubicBezTo>
                  <a:cubicBezTo>
                    <a:pt x="17939" y="46209"/>
                    <a:pt x="17939" y="74274"/>
                    <a:pt x="17939" y="102096"/>
                  </a:cubicBezTo>
                  <a:cubicBezTo>
                    <a:pt x="46303" y="102096"/>
                    <a:pt x="74181" y="102096"/>
                    <a:pt x="102545" y="102096"/>
                  </a:cubicBezTo>
                  <a:cubicBezTo>
                    <a:pt x="102545" y="74032"/>
                    <a:pt x="102545" y="46209"/>
                    <a:pt x="102545" y="179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 701">
              <a:extLst>
                <a:ext uri="{FF2B5EF4-FFF2-40B4-BE49-F238E27FC236}">
                  <a16:creationId xmlns:a16="http://schemas.microsoft.com/office/drawing/2014/main" id="{CD92CFE0-863F-4BE2-A345-2C07CC143641}"/>
                </a:ext>
              </a:extLst>
            </p:cNvPr>
            <p:cNvSpPr/>
            <p:nvPr/>
          </p:nvSpPr>
          <p:spPr>
            <a:xfrm>
              <a:off x="4433981" y="2043881"/>
              <a:ext cx="276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2253"/>
                    <a:pt x="120000" y="79436"/>
                    <a:pt x="120000" y="120000"/>
                  </a:cubicBez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ubicBezTo>
                    <a:pt x="38873" y="0"/>
                    <a:pt x="79436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702">
              <a:extLst>
                <a:ext uri="{FF2B5EF4-FFF2-40B4-BE49-F238E27FC236}">
                  <a16:creationId xmlns:a16="http://schemas.microsoft.com/office/drawing/2014/main" id="{96EB5308-7833-4C2C-A798-A70341B214AC}"/>
                </a:ext>
              </a:extLst>
            </p:cNvPr>
            <p:cNvSpPr/>
            <p:nvPr/>
          </p:nvSpPr>
          <p:spPr>
            <a:xfrm>
              <a:off x="4434363" y="2207045"/>
              <a:ext cx="273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9428" y="0"/>
                    <a:pt x="78857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0571" y="120000"/>
                    <a:pt x="42857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703">
              <a:extLst>
                <a:ext uri="{FF2B5EF4-FFF2-40B4-BE49-F238E27FC236}">
                  <a16:creationId xmlns:a16="http://schemas.microsoft.com/office/drawing/2014/main" id="{718FD5EC-EB76-4A9A-A425-67342D82CC32}"/>
                </a:ext>
              </a:extLst>
            </p:cNvPr>
            <p:cNvSpPr/>
            <p:nvPr/>
          </p:nvSpPr>
          <p:spPr>
            <a:xfrm>
              <a:off x="5056640" y="2207045"/>
              <a:ext cx="282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0563"/>
                    <a:pt x="120000" y="79436"/>
                    <a:pt x="120000" y="120000"/>
                  </a:cubicBezTo>
                  <a:cubicBezTo>
                    <a:pt x="80000" y="120000"/>
                    <a:pt x="40000" y="120000"/>
                    <a:pt x="0" y="120000"/>
                  </a:cubicBezTo>
                  <a:cubicBezTo>
                    <a:pt x="0" y="79436"/>
                    <a:pt x="0" y="40563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Shape 704">
              <a:extLst>
                <a:ext uri="{FF2B5EF4-FFF2-40B4-BE49-F238E27FC236}">
                  <a16:creationId xmlns:a16="http://schemas.microsoft.com/office/drawing/2014/main" id="{263C6464-7862-4132-BE89-F39BA1C16297}"/>
                </a:ext>
              </a:extLst>
            </p:cNvPr>
            <p:cNvSpPr/>
            <p:nvPr/>
          </p:nvSpPr>
          <p:spPr>
            <a:xfrm>
              <a:off x="5056640" y="2043881"/>
              <a:ext cx="282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333" y="120000"/>
                    <a:pt x="40000" y="120000"/>
                    <a:pt x="0" y="120000"/>
                  </a:cubicBezTo>
                  <a:cubicBezTo>
                    <a:pt x="0" y="79436"/>
                    <a:pt x="0" y="40563"/>
                    <a:pt x="0" y="0"/>
                  </a:cubicBezTo>
                  <a:cubicBezTo>
                    <a:pt x="38333" y="0"/>
                    <a:pt x="78333" y="0"/>
                    <a:pt x="120000" y="0"/>
                  </a:cubicBezTo>
                  <a:cubicBezTo>
                    <a:pt x="120000" y="40563"/>
                    <a:pt x="120000" y="7943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Shape 705">
              <a:extLst>
                <a:ext uri="{FF2B5EF4-FFF2-40B4-BE49-F238E27FC236}">
                  <a16:creationId xmlns:a16="http://schemas.microsoft.com/office/drawing/2014/main" id="{6007BECA-5D84-46F1-90D2-C8D76D6EADA0}"/>
                </a:ext>
              </a:extLst>
            </p:cNvPr>
            <p:cNvSpPr/>
            <p:nvPr/>
          </p:nvSpPr>
          <p:spPr>
            <a:xfrm>
              <a:off x="4491108" y="2043881"/>
              <a:ext cx="270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857"/>
                    <a:pt x="0" y="41142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39428"/>
                    <a:pt x="120000" y="77142"/>
                    <a:pt x="120000" y="120000"/>
                  </a:cubicBezTo>
                  <a:cubicBezTo>
                    <a:pt x="81739" y="120000"/>
                    <a:pt x="41739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706">
              <a:extLst>
                <a:ext uri="{FF2B5EF4-FFF2-40B4-BE49-F238E27FC236}">
                  <a16:creationId xmlns:a16="http://schemas.microsoft.com/office/drawing/2014/main" id="{8B242587-6A1E-42E1-BBDA-421235120194}"/>
                </a:ext>
              </a:extLst>
            </p:cNvPr>
            <p:cNvSpPr/>
            <p:nvPr/>
          </p:nvSpPr>
          <p:spPr>
            <a:xfrm>
              <a:off x="4547661" y="2043499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739" y="0"/>
                    <a:pt x="80000" y="0"/>
                    <a:pt x="120000" y="0"/>
                  </a:cubicBezTo>
                  <a:cubicBezTo>
                    <a:pt x="120000" y="40563"/>
                    <a:pt x="120000" y="77746"/>
                    <a:pt x="120000" y="120000"/>
                  </a:cubicBezTo>
                  <a:cubicBezTo>
                    <a:pt x="81739" y="120000"/>
                    <a:pt x="41739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 707">
              <a:extLst>
                <a:ext uri="{FF2B5EF4-FFF2-40B4-BE49-F238E27FC236}">
                  <a16:creationId xmlns:a16="http://schemas.microsoft.com/office/drawing/2014/main" id="{97F15671-48A3-4257-A25E-A9956C33306C}"/>
                </a:ext>
              </a:extLst>
            </p:cNvPr>
            <p:cNvSpPr/>
            <p:nvPr/>
          </p:nvSpPr>
          <p:spPr>
            <a:xfrm>
              <a:off x="4604214" y="2043881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436"/>
                    <a:pt x="0" y="4056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1739" y="120000"/>
                    <a:pt x="41739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 708">
              <a:extLst>
                <a:ext uri="{FF2B5EF4-FFF2-40B4-BE49-F238E27FC236}">
                  <a16:creationId xmlns:a16="http://schemas.microsoft.com/office/drawing/2014/main" id="{CAD8A308-2367-473C-8EFC-11695F60A64B}"/>
                </a:ext>
              </a:extLst>
            </p:cNvPr>
            <p:cNvSpPr/>
            <p:nvPr/>
          </p:nvSpPr>
          <p:spPr>
            <a:xfrm>
              <a:off x="4660767" y="2043881"/>
              <a:ext cx="273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142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ubicBezTo>
                    <a:pt x="0" y="80571"/>
                    <a:pt x="0" y="4114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Shape 709">
              <a:extLst>
                <a:ext uri="{FF2B5EF4-FFF2-40B4-BE49-F238E27FC236}">
                  <a16:creationId xmlns:a16="http://schemas.microsoft.com/office/drawing/2014/main" id="{7F10F969-BDCF-4C12-8C6F-9AE6CEA33E60}"/>
                </a:ext>
              </a:extLst>
            </p:cNvPr>
            <p:cNvSpPr/>
            <p:nvPr/>
          </p:nvSpPr>
          <p:spPr>
            <a:xfrm>
              <a:off x="4717129" y="2043881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142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2857" y="120000"/>
                    <a:pt x="0" y="120000"/>
                  </a:cubicBezTo>
                  <a:cubicBezTo>
                    <a:pt x="0" y="82285"/>
                    <a:pt x="0" y="4285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 710">
              <a:extLst>
                <a:ext uri="{FF2B5EF4-FFF2-40B4-BE49-F238E27FC236}">
                  <a16:creationId xmlns:a16="http://schemas.microsoft.com/office/drawing/2014/main" id="{26B59B6B-50D7-416E-956B-D5A0EB64DF0C}"/>
                </a:ext>
              </a:extLst>
            </p:cNvPr>
            <p:cNvSpPr/>
            <p:nvPr/>
          </p:nvSpPr>
          <p:spPr>
            <a:xfrm>
              <a:off x="4773683" y="2043881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142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2857" y="120000"/>
                    <a:pt x="0" y="120000"/>
                  </a:cubicBezTo>
                  <a:cubicBezTo>
                    <a:pt x="0" y="82285"/>
                    <a:pt x="0" y="4285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Shape 711">
              <a:extLst>
                <a:ext uri="{FF2B5EF4-FFF2-40B4-BE49-F238E27FC236}">
                  <a16:creationId xmlns:a16="http://schemas.microsoft.com/office/drawing/2014/main" id="{35F06AFF-1357-47B4-A184-EFF083D7511B}"/>
                </a:ext>
              </a:extLst>
            </p:cNvPr>
            <p:cNvSpPr/>
            <p:nvPr/>
          </p:nvSpPr>
          <p:spPr>
            <a:xfrm>
              <a:off x="4491108" y="2207427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80000" y="120000"/>
                    <a:pt x="40000" y="120000"/>
                    <a:pt x="0" y="120000"/>
                  </a:cubicBezTo>
                  <a:cubicBezTo>
                    <a:pt x="0" y="79436"/>
                    <a:pt x="0" y="4056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37183"/>
                    <a:pt x="120000" y="7605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Shape 712">
              <a:extLst>
                <a:ext uri="{FF2B5EF4-FFF2-40B4-BE49-F238E27FC236}">
                  <a16:creationId xmlns:a16="http://schemas.microsoft.com/office/drawing/2014/main" id="{093E4C4E-994F-4EAE-91AB-1B9C2C665197}"/>
                </a:ext>
              </a:extLst>
            </p:cNvPr>
            <p:cNvSpPr/>
            <p:nvPr/>
          </p:nvSpPr>
          <p:spPr>
            <a:xfrm>
              <a:off x="4604214" y="2207045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436"/>
                    <a:pt x="0" y="4056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38873"/>
                    <a:pt x="120000" y="79436"/>
                    <a:pt x="120000" y="120000"/>
                  </a:cubicBezTo>
                  <a:cubicBezTo>
                    <a:pt x="80000" y="120000"/>
                    <a:pt x="41739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Shape 713">
              <a:extLst>
                <a:ext uri="{FF2B5EF4-FFF2-40B4-BE49-F238E27FC236}">
                  <a16:creationId xmlns:a16="http://schemas.microsoft.com/office/drawing/2014/main" id="{42AD7506-AD7E-4294-9CAA-27744A28248B}"/>
                </a:ext>
              </a:extLst>
            </p:cNvPr>
            <p:cNvSpPr/>
            <p:nvPr/>
          </p:nvSpPr>
          <p:spPr>
            <a:xfrm>
              <a:off x="4660767" y="2207427"/>
              <a:ext cx="273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857"/>
                    <a:pt x="0" y="39428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39428"/>
                    <a:pt x="120000" y="77142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Shape 714">
              <a:extLst>
                <a:ext uri="{FF2B5EF4-FFF2-40B4-BE49-F238E27FC236}">
                  <a16:creationId xmlns:a16="http://schemas.microsoft.com/office/drawing/2014/main" id="{1CBF983C-FAAF-4B3B-AD19-1F01566A43B8}"/>
                </a:ext>
              </a:extLst>
            </p:cNvPr>
            <p:cNvSpPr/>
            <p:nvPr/>
          </p:nvSpPr>
          <p:spPr>
            <a:xfrm>
              <a:off x="4717511" y="2207045"/>
              <a:ext cx="26700" cy="28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0588" y="0"/>
                    <a:pt x="79411" y="0"/>
                    <a:pt x="120000" y="0"/>
                  </a:cubicBezTo>
                  <a:cubicBezTo>
                    <a:pt x="120000" y="38333"/>
                    <a:pt x="120000" y="78333"/>
                    <a:pt x="120000" y="120000"/>
                  </a:cubicBezTo>
                  <a:cubicBezTo>
                    <a:pt x="81176" y="120000"/>
                    <a:pt x="40588" y="120000"/>
                    <a:pt x="0" y="120000"/>
                  </a:cubicBezTo>
                  <a:cubicBezTo>
                    <a:pt x="0" y="80000"/>
                    <a:pt x="0" y="4166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715">
              <a:extLst>
                <a:ext uri="{FF2B5EF4-FFF2-40B4-BE49-F238E27FC236}">
                  <a16:creationId xmlns:a16="http://schemas.microsoft.com/office/drawing/2014/main" id="{5A9892A5-7AC1-4B66-92FE-1084BC57CABE}"/>
                </a:ext>
              </a:extLst>
            </p:cNvPr>
            <p:cNvSpPr/>
            <p:nvPr/>
          </p:nvSpPr>
          <p:spPr>
            <a:xfrm>
              <a:off x="4773683" y="2207427"/>
              <a:ext cx="276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7746"/>
                    <a:pt x="0" y="40563"/>
                    <a:pt x="0" y="0"/>
                  </a:cubicBezTo>
                  <a:cubicBezTo>
                    <a:pt x="37714" y="0"/>
                    <a:pt x="77142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716">
              <a:extLst>
                <a:ext uri="{FF2B5EF4-FFF2-40B4-BE49-F238E27FC236}">
                  <a16:creationId xmlns:a16="http://schemas.microsoft.com/office/drawing/2014/main" id="{7C9C8E22-DF09-4F7D-8BCF-33CE66894681}"/>
                </a:ext>
              </a:extLst>
            </p:cNvPr>
            <p:cNvSpPr/>
            <p:nvPr/>
          </p:nvSpPr>
          <p:spPr>
            <a:xfrm>
              <a:off x="4886789" y="2207045"/>
              <a:ext cx="27300" cy="28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857" y="120000"/>
                    <a:pt x="41142" y="120000"/>
                    <a:pt x="0" y="120000"/>
                  </a:cubicBezTo>
                  <a:cubicBezTo>
                    <a:pt x="0" y="80000"/>
                    <a:pt x="0" y="41666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40000"/>
                    <a:pt x="120000" y="7666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717">
              <a:extLst>
                <a:ext uri="{FF2B5EF4-FFF2-40B4-BE49-F238E27FC236}">
                  <a16:creationId xmlns:a16="http://schemas.microsoft.com/office/drawing/2014/main" id="{E9D44E82-FC3B-468F-A487-5EE3E8DEE9F8}"/>
                </a:ext>
              </a:extLst>
            </p:cNvPr>
            <p:cNvSpPr/>
            <p:nvPr/>
          </p:nvSpPr>
          <p:spPr>
            <a:xfrm>
              <a:off x="4943151" y="2207427"/>
              <a:ext cx="276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7746"/>
                    <a:pt x="0" y="40563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718">
              <a:extLst>
                <a:ext uri="{FF2B5EF4-FFF2-40B4-BE49-F238E27FC236}">
                  <a16:creationId xmlns:a16="http://schemas.microsoft.com/office/drawing/2014/main" id="{1AED72FD-BC53-4BE3-925A-4D910D9E4DB8}"/>
                </a:ext>
              </a:extLst>
            </p:cNvPr>
            <p:cNvSpPr/>
            <p:nvPr/>
          </p:nvSpPr>
          <p:spPr>
            <a:xfrm>
              <a:off x="5000086" y="2207045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0563"/>
                    <a:pt x="120000" y="79436"/>
                    <a:pt x="120000" y="120000"/>
                  </a:cubicBezTo>
                  <a:cubicBezTo>
                    <a:pt x="80000" y="120000"/>
                    <a:pt x="41739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 719">
              <a:extLst>
                <a:ext uri="{FF2B5EF4-FFF2-40B4-BE49-F238E27FC236}">
                  <a16:creationId xmlns:a16="http://schemas.microsoft.com/office/drawing/2014/main" id="{3BC99DE9-EE37-48CF-94E0-A264CC695FB8}"/>
                </a:ext>
              </a:extLst>
            </p:cNvPr>
            <p:cNvSpPr/>
            <p:nvPr/>
          </p:nvSpPr>
          <p:spPr>
            <a:xfrm>
              <a:off x="4547661" y="2207045"/>
              <a:ext cx="276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857" y="120000"/>
                    <a:pt x="39428" y="120000"/>
                    <a:pt x="0" y="120000"/>
                  </a:cubicBezTo>
                  <a:cubicBezTo>
                    <a:pt x="0" y="79436"/>
                    <a:pt x="0" y="42253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40563"/>
                    <a:pt x="120000" y="7943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720">
              <a:extLst>
                <a:ext uri="{FF2B5EF4-FFF2-40B4-BE49-F238E27FC236}">
                  <a16:creationId xmlns:a16="http://schemas.microsoft.com/office/drawing/2014/main" id="{1F3170BF-0C59-4C35-AEF6-BD80DEC33BC3}"/>
                </a:ext>
              </a:extLst>
            </p:cNvPr>
            <p:cNvSpPr/>
            <p:nvPr/>
          </p:nvSpPr>
          <p:spPr>
            <a:xfrm>
              <a:off x="5000086" y="2043881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260" y="120000"/>
                    <a:pt x="40000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40563"/>
                    <a:pt x="120000" y="8112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Shape 721">
              <a:extLst>
                <a:ext uri="{FF2B5EF4-FFF2-40B4-BE49-F238E27FC236}">
                  <a16:creationId xmlns:a16="http://schemas.microsoft.com/office/drawing/2014/main" id="{A9AE598A-9701-4A29-8954-C955C6143900}"/>
                </a:ext>
              </a:extLst>
            </p:cNvPr>
            <p:cNvSpPr/>
            <p:nvPr/>
          </p:nvSpPr>
          <p:spPr>
            <a:xfrm>
              <a:off x="4943533" y="2043881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260" y="120000"/>
                    <a:pt x="40000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ubicBezTo>
                    <a:pt x="38260" y="0"/>
                    <a:pt x="78260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Shape 722">
              <a:extLst>
                <a:ext uri="{FF2B5EF4-FFF2-40B4-BE49-F238E27FC236}">
                  <a16:creationId xmlns:a16="http://schemas.microsoft.com/office/drawing/2014/main" id="{A3379D85-D140-4388-B7FB-813508187B2E}"/>
                </a:ext>
              </a:extLst>
            </p:cNvPr>
            <p:cNvSpPr/>
            <p:nvPr/>
          </p:nvSpPr>
          <p:spPr>
            <a:xfrm>
              <a:off x="4886789" y="2043881"/>
              <a:ext cx="273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571"/>
                    <a:pt x="0" y="41142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2857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Shape 723">
              <a:extLst>
                <a:ext uri="{FF2B5EF4-FFF2-40B4-BE49-F238E27FC236}">
                  <a16:creationId xmlns:a16="http://schemas.microsoft.com/office/drawing/2014/main" id="{B5F220D1-269A-48A6-946C-D4023F7C003A}"/>
                </a:ext>
              </a:extLst>
            </p:cNvPr>
            <p:cNvSpPr/>
            <p:nvPr/>
          </p:nvSpPr>
          <p:spPr>
            <a:xfrm>
              <a:off x="4830236" y="2043881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857"/>
                    <a:pt x="0" y="41142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Shape 724">
              <a:extLst>
                <a:ext uri="{FF2B5EF4-FFF2-40B4-BE49-F238E27FC236}">
                  <a16:creationId xmlns:a16="http://schemas.microsoft.com/office/drawing/2014/main" id="{BAAD9D5C-18D1-46BB-BDBB-FC8A674F83BF}"/>
                </a:ext>
              </a:extLst>
            </p:cNvPr>
            <p:cNvSpPr/>
            <p:nvPr/>
          </p:nvSpPr>
          <p:spPr>
            <a:xfrm>
              <a:off x="4830236" y="2207427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ubicBezTo>
                    <a:pt x="0" y="80571"/>
                    <a:pt x="0" y="41142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Shape 725">
              <a:extLst>
                <a:ext uri="{FF2B5EF4-FFF2-40B4-BE49-F238E27FC236}">
                  <a16:creationId xmlns:a16="http://schemas.microsoft.com/office/drawing/2014/main" id="{0582DD5A-959B-4EF5-8FAC-4B140AFD8958}"/>
                </a:ext>
              </a:extLst>
            </p:cNvPr>
            <p:cNvSpPr/>
            <p:nvPr/>
          </p:nvSpPr>
          <p:spPr>
            <a:xfrm>
              <a:off x="4433408" y="2153739"/>
              <a:ext cx="28200" cy="2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384"/>
                    <a:pt x="0" y="40615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8769"/>
                    <a:pt x="120000" y="79384"/>
                    <a:pt x="120000" y="120000"/>
                  </a:cubicBezTo>
                  <a:cubicBezTo>
                    <a:pt x="80000" y="120000"/>
                    <a:pt x="43333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 726">
              <a:extLst>
                <a:ext uri="{FF2B5EF4-FFF2-40B4-BE49-F238E27FC236}">
                  <a16:creationId xmlns:a16="http://schemas.microsoft.com/office/drawing/2014/main" id="{D42C1587-FB2A-4C04-A0FE-5F504DB45C1A}"/>
                </a:ext>
              </a:extLst>
            </p:cNvPr>
            <p:cNvSpPr/>
            <p:nvPr/>
          </p:nvSpPr>
          <p:spPr>
            <a:xfrm>
              <a:off x="5056640" y="2153739"/>
              <a:ext cx="27900" cy="26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80000"/>
                    <a:pt x="0" y="41818"/>
                    <a:pt x="0" y="0"/>
                  </a:cubicBezTo>
                  <a:cubicBezTo>
                    <a:pt x="38873" y="0"/>
                    <a:pt x="77746" y="0"/>
                    <a:pt x="120000" y="0"/>
                  </a:cubicBezTo>
                  <a:cubicBezTo>
                    <a:pt x="120000" y="38181"/>
                    <a:pt x="120000" y="78181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Shape 727">
              <a:extLst>
                <a:ext uri="{FF2B5EF4-FFF2-40B4-BE49-F238E27FC236}">
                  <a16:creationId xmlns:a16="http://schemas.microsoft.com/office/drawing/2014/main" id="{9E6F4F72-114C-4EBB-9ABA-05882114CD2F}"/>
                </a:ext>
              </a:extLst>
            </p:cNvPr>
            <p:cNvSpPr/>
            <p:nvPr/>
          </p:nvSpPr>
          <p:spPr>
            <a:xfrm>
              <a:off x="5056640" y="2100052"/>
              <a:ext cx="282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666" y="0"/>
                    <a:pt x="80000" y="0"/>
                    <a:pt x="120000" y="0"/>
                  </a:cubicBezTo>
                  <a:cubicBezTo>
                    <a:pt x="120000" y="41250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ubicBezTo>
                    <a:pt x="0" y="80625"/>
                    <a:pt x="0" y="431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Shape 728">
              <a:extLst>
                <a:ext uri="{FF2B5EF4-FFF2-40B4-BE49-F238E27FC236}">
                  <a16:creationId xmlns:a16="http://schemas.microsoft.com/office/drawing/2014/main" id="{E3E4D7B0-5C9C-41E6-AE65-2323806CDCF8}"/>
                </a:ext>
              </a:extLst>
            </p:cNvPr>
            <p:cNvSpPr/>
            <p:nvPr/>
          </p:nvSpPr>
          <p:spPr>
            <a:xfrm>
              <a:off x="4433408" y="2100052"/>
              <a:ext cx="28200" cy="2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384"/>
                    <a:pt x="0" y="40615"/>
                    <a:pt x="0" y="0"/>
                  </a:cubicBezTo>
                  <a:cubicBezTo>
                    <a:pt x="41666" y="0"/>
                    <a:pt x="80000" y="0"/>
                    <a:pt x="120000" y="0"/>
                  </a:cubicBezTo>
                  <a:cubicBezTo>
                    <a:pt x="120000" y="38769"/>
                    <a:pt x="120000" y="77538"/>
                    <a:pt x="120000" y="120000"/>
                  </a:cubicBezTo>
                  <a:cubicBezTo>
                    <a:pt x="81666" y="120000"/>
                    <a:pt x="43333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729">
              <a:extLst>
                <a:ext uri="{FF2B5EF4-FFF2-40B4-BE49-F238E27FC236}">
                  <a16:creationId xmlns:a16="http://schemas.microsoft.com/office/drawing/2014/main" id="{4663510A-B9AB-4740-A37D-5E490433E6C1}"/>
                </a:ext>
              </a:extLst>
            </p:cNvPr>
            <p:cNvSpPr/>
            <p:nvPr/>
          </p:nvSpPr>
          <p:spPr>
            <a:xfrm>
              <a:off x="4433981" y="1917974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0563" y="0"/>
                    <a:pt x="79436" y="0"/>
                    <a:pt x="120000" y="0"/>
                  </a:cubicBezTo>
                  <a:cubicBezTo>
                    <a:pt x="120000" y="40563"/>
                    <a:pt x="120000" y="79436"/>
                    <a:pt x="120000" y="120000"/>
                  </a:cubicBez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Shape 730">
              <a:extLst>
                <a:ext uri="{FF2B5EF4-FFF2-40B4-BE49-F238E27FC236}">
                  <a16:creationId xmlns:a16="http://schemas.microsoft.com/office/drawing/2014/main" id="{375C6843-747C-48B0-AE4F-F94803B23B52}"/>
                </a:ext>
              </a:extLst>
            </p:cNvPr>
            <p:cNvSpPr/>
            <p:nvPr/>
          </p:nvSpPr>
          <p:spPr>
            <a:xfrm>
              <a:off x="4549953" y="1918356"/>
              <a:ext cx="27900" cy="2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571"/>
                    <a:pt x="0" y="41142"/>
                    <a:pt x="0" y="0"/>
                  </a:cubicBezTo>
                  <a:cubicBezTo>
                    <a:pt x="40563" y="0"/>
                    <a:pt x="79436" y="0"/>
                    <a:pt x="120000" y="0"/>
                  </a:cubicBezTo>
                  <a:cubicBezTo>
                    <a:pt x="120000" y="37714"/>
                    <a:pt x="120000" y="77142"/>
                    <a:pt x="120000" y="120000"/>
                  </a:cubicBezTo>
                  <a:cubicBezTo>
                    <a:pt x="81126" y="120000"/>
                    <a:pt x="40563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Shape 731">
              <a:extLst>
                <a:ext uri="{FF2B5EF4-FFF2-40B4-BE49-F238E27FC236}">
                  <a16:creationId xmlns:a16="http://schemas.microsoft.com/office/drawing/2014/main" id="{89DBB4E6-BF12-4903-9A45-8081D631AD03}"/>
                </a:ext>
              </a:extLst>
            </p:cNvPr>
            <p:cNvSpPr/>
            <p:nvPr/>
          </p:nvSpPr>
          <p:spPr>
            <a:xfrm>
              <a:off x="4491872" y="1917974"/>
              <a:ext cx="279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0563" y="0"/>
                    <a:pt x="79436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1126" y="120000"/>
                    <a:pt x="40563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Shape 732">
            <a:extLst>
              <a:ext uri="{FF2B5EF4-FFF2-40B4-BE49-F238E27FC236}">
                <a16:creationId xmlns:a16="http://schemas.microsoft.com/office/drawing/2014/main" id="{51F8FD49-F20C-43CB-9A3A-81DA721E8A22}"/>
              </a:ext>
            </a:extLst>
          </p:cNvPr>
          <p:cNvGrpSpPr>
            <a:grpSpLocks noChangeAspect="1"/>
          </p:cNvGrpSpPr>
          <p:nvPr/>
        </p:nvGrpSpPr>
        <p:grpSpPr>
          <a:xfrm>
            <a:off x="9968057" y="1740326"/>
            <a:ext cx="615721" cy="612239"/>
            <a:chOff x="9711580" y="1811886"/>
            <a:chExt cx="791100" cy="786624"/>
          </a:xfrm>
        </p:grpSpPr>
        <p:sp>
          <p:nvSpPr>
            <p:cNvPr id="50" name="Shape 733">
              <a:extLst>
                <a:ext uri="{FF2B5EF4-FFF2-40B4-BE49-F238E27FC236}">
                  <a16:creationId xmlns:a16="http://schemas.microsoft.com/office/drawing/2014/main" id="{C971AC13-86C3-4F9E-B2A4-DBCD694FAD74}"/>
                </a:ext>
              </a:extLst>
            </p:cNvPr>
            <p:cNvSpPr/>
            <p:nvPr/>
          </p:nvSpPr>
          <p:spPr>
            <a:xfrm>
              <a:off x="9711580" y="2016846"/>
              <a:ext cx="791100" cy="38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943" y="0"/>
                  </a:moveTo>
                  <a:cubicBezTo>
                    <a:pt x="74500" y="241"/>
                    <a:pt x="88121" y="7115"/>
                    <a:pt x="100626" y="22190"/>
                  </a:cubicBezTo>
                  <a:cubicBezTo>
                    <a:pt x="108023" y="31115"/>
                    <a:pt x="114363" y="42572"/>
                    <a:pt x="119471" y="56804"/>
                  </a:cubicBezTo>
                  <a:cubicBezTo>
                    <a:pt x="120000" y="58371"/>
                    <a:pt x="119941" y="59336"/>
                    <a:pt x="119412" y="60663"/>
                  </a:cubicBezTo>
                  <a:cubicBezTo>
                    <a:pt x="112720" y="79477"/>
                    <a:pt x="104031" y="92984"/>
                    <a:pt x="93816" y="102633"/>
                  </a:cubicBezTo>
                  <a:cubicBezTo>
                    <a:pt x="85831" y="110110"/>
                    <a:pt x="77495" y="114693"/>
                    <a:pt x="68806" y="116502"/>
                  </a:cubicBezTo>
                  <a:cubicBezTo>
                    <a:pt x="51135" y="120000"/>
                    <a:pt x="34461" y="113487"/>
                    <a:pt x="19080" y="94914"/>
                  </a:cubicBezTo>
                  <a:cubicBezTo>
                    <a:pt x="11741" y="85989"/>
                    <a:pt x="5518" y="74532"/>
                    <a:pt x="469" y="60422"/>
                  </a:cubicBezTo>
                  <a:cubicBezTo>
                    <a:pt x="0" y="58974"/>
                    <a:pt x="58" y="58251"/>
                    <a:pt x="528" y="56924"/>
                  </a:cubicBezTo>
                  <a:cubicBezTo>
                    <a:pt x="7221" y="37989"/>
                    <a:pt x="15968" y="24482"/>
                    <a:pt x="26183" y="14834"/>
                  </a:cubicBezTo>
                  <a:cubicBezTo>
                    <a:pt x="34109" y="7356"/>
                    <a:pt x="42504" y="2894"/>
                    <a:pt x="51193" y="964"/>
                  </a:cubicBezTo>
                  <a:cubicBezTo>
                    <a:pt x="54129" y="361"/>
                    <a:pt x="57123" y="241"/>
                    <a:pt x="58943" y="0"/>
                  </a:cubicBezTo>
                  <a:close/>
                  <a:moveTo>
                    <a:pt x="84657" y="58974"/>
                  </a:moveTo>
                  <a:cubicBezTo>
                    <a:pt x="84774" y="31356"/>
                    <a:pt x="73679" y="8321"/>
                    <a:pt x="60117" y="8080"/>
                  </a:cubicBezTo>
                  <a:cubicBezTo>
                    <a:pt x="46673" y="7839"/>
                    <a:pt x="35577" y="30391"/>
                    <a:pt x="35342" y="58251"/>
                  </a:cubicBezTo>
                  <a:cubicBezTo>
                    <a:pt x="35166" y="85869"/>
                    <a:pt x="46203" y="108904"/>
                    <a:pt x="59823" y="109266"/>
                  </a:cubicBezTo>
                  <a:cubicBezTo>
                    <a:pt x="73268" y="109628"/>
                    <a:pt x="84481" y="86954"/>
                    <a:pt x="84657" y="58974"/>
                  </a:cubicBezTo>
                  <a:close/>
                  <a:moveTo>
                    <a:pt x="42093" y="12542"/>
                  </a:moveTo>
                  <a:cubicBezTo>
                    <a:pt x="27299" y="19658"/>
                    <a:pt x="14500" y="33768"/>
                    <a:pt x="4872" y="58492"/>
                  </a:cubicBezTo>
                  <a:cubicBezTo>
                    <a:pt x="7690" y="67537"/>
                    <a:pt x="15264" y="81165"/>
                    <a:pt x="21604" y="88643"/>
                  </a:cubicBezTo>
                  <a:cubicBezTo>
                    <a:pt x="28003" y="96120"/>
                    <a:pt x="39334" y="104924"/>
                    <a:pt x="42152" y="104683"/>
                  </a:cubicBezTo>
                  <a:cubicBezTo>
                    <a:pt x="27651" y="80683"/>
                    <a:pt x="28121" y="35819"/>
                    <a:pt x="42093" y="12542"/>
                  </a:cubicBezTo>
                  <a:close/>
                  <a:moveTo>
                    <a:pt x="77788" y="104924"/>
                  </a:moveTo>
                  <a:cubicBezTo>
                    <a:pt x="92700" y="97688"/>
                    <a:pt x="105499" y="83698"/>
                    <a:pt x="115185" y="58733"/>
                  </a:cubicBezTo>
                  <a:cubicBezTo>
                    <a:pt x="105440" y="33648"/>
                    <a:pt x="92641" y="19658"/>
                    <a:pt x="77847" y="12542"/>
                  </a:cubicBezTo>
                  <a:cubicBezTo>
                    <a:pt x="84774" y="24723"/>
                    <a:pt x="88532" y="40040"/>
                    <a:pt x="88532" y="58613"/>
                  </a:cubicBezTo>
                  <a:cubicBezTo>
                    <a:pt x="88532" y="77427"/>
                    <a:pt x="84774" y="92743"/>
                    <a:pt x="77788" y="1049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Shape 734">
              <a:extLst>
                <a:ext uri="{FF2B5EF4-FFF2-40B4-BE49-F238E27FC236}">
                  <a16:creationId xmlns:a16="http://schemas.microsoft.com/office/drawing/2014/main" id="{109F59EF-527B-4711-9BB0-3A7A6B8E9732}"/>
                </a:ext>
              </a:extLst>
            </p:cNvPr>
            <p:cNvSpPr/>
            <p:nvPr/>
          </p:nvSpPr>
          <p:spPr>
            <a:xfrm>
              <a:off x="9947246" y="1812263"/>
              <a:ext cx="85200" cy="8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727" y="0"/>
                    <a:pt x="120000" y="27397"/>
                    <a:pt x="120000" y="59726"/>
                  </a:cubicBezTo>
                  <a:cubicBezTo>
                    <a:pt x="120000" y="92602"/>
                    <a:pt x="92181" y="120000"/>
                    <a:pt x="60000" y="120000"/>
                  </a:cubicBezTo>
                  <a:cubicBezTo>
                    <a:pt x="27818" y="119452"/>
                    <a:pt x="1090" y="92602"/>
                    <a:pt x="545" y="60273"/>
                  </a:cubicBezTo>
                  <a:cubicBezTo>
                    <a:pt x="0" y="27945"/>
                    <a:pt x="27818" y="0"/>
                    <a:pt x="60000" y="0"/>
                  </a:cubicBezTo>
                  <a:close/>
                  <a:moveTo>
                    <a:pt x="82909" y="59726"/>
                  </a:moveTo>
                  <a:cubicBezTo>
                    <a:pt x="83454" y="48219"/>
                    <a:pt x="73090" y="37808"/>
                    <a:pt x="61090" y="37260"/>
                  </a:cubicBezTo>
                  <a:cubicBezTo>
                    <a:pt x="48545" y="36712"/>
                    <a:pt x="37636" y="47671"/>
                    <a:pt x="37636" y="59726"/>
                  </a:cubicBezTo>
                  <a:cubicBezTo>
                    <a:pt x="37636" y="71780"/>
                    <a:pt x="48000" y="82191"/>
                    <a:pt x="60000" y="82739"/>
                  </a:cubicBezTo>
                  <a:cubicBezTo>
                    <a:pt x="72000" y="83287"/>
                    <a:pt x="82909" y="71780"/>
                    <a:pt x="82909" y="597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Shape 735">
              <a:extLst>
                <a:ext uri="{FF2B5EF4-FFF2-40B4-BE49-F238E27FC236}">
                  <a16:creationId xmlns:a16="http://schemas.microsoft.com/office/drawing/2014/main" id="{62586495-4EAE-4620-8B55-9E760D4A1193}"/>
                </a:ext>
              </a:extLst>
            </p:cNvPr>
            <p:cNvSpPr/>
            <p:nvPr/>
          </p:nvSpPr>
          <p:spPr>
            <a:xfrm>
              <a:off x="10181029" y="1811886"/>
              <a:ext cx="85500" cy="8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28" y="119454"/>
                  </a:moveTo>
                  <a:cubicBezTo>
                    <a:pt x="27149" y="119454"/>
                    <a:pt x="0" y="91636"/>
                    <a:pt x="1085" y="59454"/>
                  </a:cubicBezTo>
                  <a:cubicBezTo>
                    <a:pt x="1628" y="26727"/>
                    <a:pt x="29321" y="0"/>
                    <a:pt x="61357" y="545"/>
                  </a:cubicBezTo>
                  <a:cubicBezTo>
                    <a:pt x="93393" y="1636"/>
                    <a:pt x="120000" y="28363"/>
                    <a:pt x="120000" y="60545"/>
                  </a:cubicBezTo>
                  <a:cubicBezTo>
                    <a:pt x="119457" y="92727"/>
                    <a:pt x="91764" y="120000"/>
                    <a:pt x="59728" y="119454"/>
                  </a:cubicBezTo>
                  <a:close/>
                  <a:moveTo>
                    <a:pt x="60814" y="37636"/>
                  </a:moveTo>
                  <a:cubicBezTo>
                    <a:pt x="48325" y="37636"/>
                    <a:pt x="37466" y="48545"/>
                    <a:pt x="38009" y="60545"/>
                  </a:cubicBezTo>
                  <a:cubicBezTo>
                    <a:pt x="38009" y="72000"/>
                    <a:pt x="48325" y="82909"/>
                    <a:pt x="60271" y="82909"/>
                  </a:cubicBezTo>
                  <a:cubicBezTo>
                    <a:pt x="72217" y="82909"/>
                    <a:pt x="83076" y="72000"/>
                    <a:pt x="83076" y="60000"/>
                  </a:cubicBezTo>
                  <a:cubicBezTo>
                    <a:pt x="82533" y="48000"/>
                    <a:pt x="72217" y="37636"/>
                    <a:pt x="60814" y="37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Shape 736">
              <a:extLst>
                <a:ext uri="{FF2B5EF4-FFF2-40B4-BE49-F238E27FC236}">
                  <a16:creationId xmlns:a16="http://schemas.microsoft.com/office/drawing/2014/main" id="{4C799E6E-D995-444E-9DAB-A57E0899FD1D}"/>
                </a:ext>
              </a:extLst>
            </p:cNvPr>
            <p:cNvSpPr/>
            <p:nvPr/>
          </p:nvSpPr>
          <p:spPr>
            <a:xfrm>
              <a:off x="10415564" y="2396813"/>
              <a:ext cx="84900" cy="8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26" y="120000"/>
                  </a:moveTo>
                  <a:cubicBezTo>
                    <a:pt x="26849" y="119449"/>
                    <a:pt x="0" y="93027"/>
                    <a:pt x="0" y="60550"/>
                  </a:cubicBezTo>
                  <a:cubicBezTo>
                    <a:pt x="0" y="26972"/>
                    <a:pt x="27397" y="0"/>
                    <a:pt x="60821" y="0"/>
                  </a:cubicBezTo>
                  <a:cubicBezTo>
                    <a:pt x="93150" y="550"/>
                    <a:pt x="120000" y="28073"/>
                    <a:pt x="120000" y="60550"/>
                  </a:cubicBezTo>
                  <a:cubicBezTo>
                    <a:pt x="119452" y="93577"/>
                    <a:pt x="92602" y="120000"/>
                    <a:pt x="59726" y="120000"/>
                  </a:cubicBezTo>
                  <a:close/>
                  <a:moveTo>
                    <a:pt x="82739" y="59449"/>
                  </a:moveTo>
                  <a:cubicBezTo>
                    <a:pt x="82191" y="46788"/>
                    <a:pt x="71780" y="36880"/>
                    <a:pt x="59178" y="37431"/>
                  </a:cubicBezTo>
                  <a:cubicBezTo>
                    <a:pt x="47123" y="37981"/>
                    <a:pt x="36712" y="48440"/>
                    <a:pt x="37260" y="60550"/>
                  </a:cubicBezTo>
                  <a:cubicBezTo>
                    <a:pt x="37808" y="72660"/>
                    <a:pt x="47671" y="82568"/>
                    <a:pt x="59726" y="82568"/>
                  </a:cubicBezTo>
                  <a:cubicBezTo>
                    <a:pt x="72328" y="82568"/>
                    <a:pt x="82739" y="72110"/>
                    <a:pt x="82739" y="594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Shape 737">
              <a:extLst>
                <a:ext uri="{FF2B5EF4-FFF2-40B4-BE49-F238E27FC236}">
                  <a16:creationId xmlns:a16="http://schemas.microsoft.com/office/drawing/2014/main" id="{9814CFD7-D2AE-44E1-AECE-31181F21296E}"/>
                </a:ext>
              </a:extLst>
            </p:cNvPr>
            <p:cNvSpPr/>
            <p:nvPr/>
          </p:nvSpPr>
          <p:spPr>
            <a:xfrm>
              <a:off x="10298579" y="2513610"/>
              <a:ext cx="84300" cy="8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726"/>
                  </a:moveTo>
                  <a:cubicBezTo>
                    <a:pt x="120000" y="92602"/>
                    <a:pt x="93027" y="120000"/>
                    <a:pt x="60000" y="120000"/>
                  </a:cubicBezTo>
                  <a:cubicBezTo>
                    <a:pt x="27522" y="120000"/>
                    <a:pt x="550" y="93150"/>
                    <a:pt x="550" y="60821"/>
                  </a:cubicBezTo>
                  <a:cubicBezTo>
                    <a:pt x="0" y="27397"/>
                    <a:pt x="27522" y="0"/>
                    <a:pt x="60550" y="0"/>
                  </a:cubicBezTo>
                  <a:cubicBezTo>
                    <a:pt x="93027" y="547"/>
                    <a:pt x="120000" y="26849"/>
                    <a:pt x="120000" y="59726"/>
                  </a:cubicBezTo>
                  <a:close/>
                  <a:moveTo>
                    <a:pt x="37431" y="59726"/>
                  </a:moveTo>
                  <a:cubicBezTo>
                    <a:pt x="37431" y="72328"/>
                    <a:pt x="47889" y="82739"/>
                    <a:pt x="60550" y="82739"/>
                  </a:cubicBezTo>
                  <a:cubicBezTo>
                    <a:pt x="72660" y="82191"/>
                    <a:pt x="82568" y="72328"/>
                    <a:pt x="82568" y="60273"/>
                  </a:cubicBezTo>
                  <a:cubicBezTo>
                    <a:pt x="83119" y="47671"/>
                    <a:pt x="72660" y="37260"/>
                    <a:pt x="60000" y="37260"/>
                  </a:cubicBezTo>
                  <a:cubicBezTo>
                    <a:pt x="47889" y="37260"/>
                    <a:pt x="37981" y="47671"/>
                    <a:pt x="37431" y="597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Shape 738">
              <a:extLst>
                <a:ext uri="{FF2B5EF4-FFF2-40B4-BE49-F238E27FC236}">
                  <a16:creationId xmlns:a16="http://schemas.microsoft.com/office/drawing/2014/main" id="{A0C0F662-D3BA-4B83-9B9D-02C00EEE484F}"/>
                </a:ext>
              </a:extLst>
            </p:cNvPr>
            <p:cNvSpPr/>
            <p:nvPr/>
          </p:nvSpPr>
          <p:spPr>
            <a:xfrm>
              <a:off x="9713841" y="1929437"/>
              <a:ext cx="84900" cy="8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26" y="120000"/>
                  </a:moveTo>
                  <a:cubicBezTo>
                    <a:pt x="27397" y="120000"/>
                    <a:pt x="0" y="92350"/>
                    <a:pt x="0" y="59723"/>
                  </a:cubicBezTo>
                  <a:cubicBezTo>
                    <a:pt x="547" y="26543"/>
                    <a:pt x="26849" y="0"/>
                    <a:pt x="59726" y="0"/>
                  </a:cubicBezTo>
                  <a:cubicBezTo>
                    <a:pt x="92602" y="0"/>
                    <a:pt x="120000" y="27096"/>
                    <a:pt x="120000" y="59723"/>
                  </a:cubicBezTo>
                  <a:cubicBezTo>
                    <a:pt x="120000" y="92903"/>
                    <a:pt x="93150" y="120000"/>
                    <a:pt x="59726" y="120000"/>
                  </a:cubicBezTo>
                  <a:close/>
                  <a:moveTo>
                    <a:pt x="60273" y="82396"/>
                  </a:moveTo>
                  <a:cubicBezTo>
                    <a:pt x="72328" y="82396"/>
                    <a:pt x="83287" y="71336"/>
                    <a:pt x="82739" y="59170"/>
                  </a:cubicBezTo>
                  <a:cubicBezTo>
                    <a:pt x="82191" y="47557"/>
                    <a:pt x="71780" y="37050"/>
                    <a:pt x="59726" y="37050"/>
                  </a:cubicBezTo>
                  <a:cubicBezTo>
                    <a:pt x="47671" y="37050"/>
                    <a:pt x="37260" y="48110"/>
                    <a:pt x="37260" y="60829"/>
                  </a:cubicBezTo>
                  <a:cubicBezTo>
                    <a:pt x="37808" y="72995"/>
                    <a:pt x="47671" y="82949"/>
                    <a:pt x="60273" y="82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Shape 739">
              <a:extLst>
                <a:ext uri="{FF2B5EF4-FFF2-40B4-BE49-F238E27FC236}">
                  <a16:creationId xmlns:a16="http://schemas.microsoft.com/office/drawing/2014/main" id="{595A0327-EB8F-46B2-A087-85A79AEC2288}"/>
                </a:ext>
              </a:extLst>
            </p:cNvPr>
            <p:cNvSpPr/>
            <p:nvPr/>
          </p:nvSpPr>
          <p:spPr>
            <a:xfrm>
              <a:off x="9831203" y="2513610"/>
              <a:ext cx="84300" cy="8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449" y="59726"/>
                  </a:moveTo>
                  <a:cubicBezTo>
                    <a:pt x="119449" y="92602"/>
                    <a:pt x="92477" y="120000"/>
                    <a:pt x="59449" y="120000"/>
                  </a:cubicBezTo>
                  <a:cubicBezTo>
                    <a:pt x="26422" y="119452"/>
                    <a:pt x="0" y="92602"/>
                    <a:pt x="0" y="59178"/>
                  </a:cubicBezTo>
                  <a:cubicBezTo>
                    <a:pt x="0" y="26849"/>
                    <a:pt x="26972" y="547"/>
                    <a:pt x="59449" y="0"/>
                  </a:cubicBezTo>
                  <a:cubicBezTo>
                    <a:pt x="92477" y="0"/>
                    <a:pt x="120000" y="26849"/>
                    <a:pt x="119449" y="59726"/>
                  </a:cubicBezTo>
                  <a:close/>
                  <a:moveTo>
                    <a:pt x="82568" y="60273"/>
                  </a:moveTo>
                  <a:cubicBezTo>
                    <a:pt x="82568" y="47671"/>
                    <a:pt x="72110" y="36712"/>
                    <a:pt x="59449" y="37260"/>
                  </a:cubicBezTo>
                  <a:cubicBezTo>
                    <a:pt x="47339" y="37260"/>
                    <a:pt x="37431" y="47671"/>
                    <a:pt x="36880" y="59726"/>
                  </a:cubicBezTo>
                  <a:cubicBezTo>
                    <a:pt x="36880" y="72328"/>
                    <a:pt x="47339" y="82739"/>
                    <a:pt x="60000" y="82739"/>
                  </a:cubicBezTo>
                  <a:cubicBezTo>
                    <a:pt x="72110" y="82191"/>
                    <a:pt x="82018" y="72328"/>
                    <a:pt x="82568" y="602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Shape 740">
              <a:extLst>
                <a:ext uri="{FF2B5EF4-FFF2-40B4-BE49-F238E27FC236}">
                  <a16:creationId xmlns:a16="http://schemas.microsoft.com/office/drawing/2014/main" id="{7AE79CA4-E8FA-4FC2-B86A-528BBA03ACC3}"/>
                </a:ext>
              </a:extLst>
            </p:cNvPr>
            <p:cNvSpPr/>
            <p:nvPr/>
          </p:nvSpPr>
          <p:spPr>
            <a:xfrm>
              <a:off x="9742098" y="2075810"/>
              <a:ext cx="28200" cy="2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cubicBezTo>
                    <a:pt x="80547" y="120000"/>
                    <a:pt x="41095" y="120000"/>
                    <a:pt x="0" y="120000"/>
                  </a:cubicBezTo>
                  <a:cubicBezTo>
                    <a:pt x="0" y="80000"/>
                    <a:pt x="0" y="40000"/>
                    <a:pt x="0" y="0"/>
                  </a:cubicBezTo>
                  <a:cubicBezTo>
                    <a:pt x="41095" y="0"/>
                    <a:pt x="78904" y="0"/>
                    <a:pt x="119999" y="0"/>
                  </a:cubicBezTo>
                  <a:cubicBezTo>
                    <a:pt x="119999" y="38181"/>
                    <a:pt x="119999" y="76363"/>
                    <a:pt x="119999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Shape 741">
              <a:extLst>
                <a:ext uri="{FF2B5EF4-FFF2-40B4-BE49-F238E27FC236}">
                  <a16:creationId xmlns:a16="http://schemas.microsoft.com/office/drawing/2014/main" id="{D6B457DA-A508-41D3-A87A-6273879DDE20}"/>
                </a:ext>
              </a:extLst>
            </p:cNvPr>
            <p:cNvSpPr/>
            <p:nvPr/>
          </p:nvSpPr>
          <p:spPr>
            <a:xfrm>
              <a:off x="10443822" y="2075810"/>
              <a:ext cx="282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cubicBezTo>
                    <a:pt x="119999" y="40615"/>
                    <a:pt x="119999" y="79384"/>
                    <a:pt x="119999" y="120000"/>
                  </a:cubicBezTo>
                  <a:cubicBezTo>
                    <a:pt x="80547" y="120000"/>
                    <a:pt x="41095" y="120000"/>
                    <a:pt x="0" y="120000"/>
                  </a:cubicBezTo>
                  <a:cubicBezTo>
                    <a:pt x="0" y="79384"/>
                    <a:pt x="0" y="42461"/>
                    <a:pt x="0" y="0"/>
                  </a:cubicBezTo>
                  <a:cubicBezTo>
                    <a:pt x="39452" y="0"/>
                    <a:pt x="77260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Shape 742">
              <a:extLst>
                <a:ext uri="{FF2B5EF4-FFF2-40B4-BE49-F238E27FC236}">
                  <a16:creationId xmlns:a16="http://schemas.microsoft.com/office/drawing/2014/main" id="{78E93A41-15B7-4947-8BF9-D7AFB14D0AA0}"/>
                </a:ext>
              </a:extLst>
            </p:cNvPr>
            <p:cNvSpPr/>
            <p:nvPr/>
          </p:nvSpPr>
          <p:spPr>
            <a:xfrm>
              <a:off x="9742098" y="2309404"/>
              <a:ext cx="282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095" y="0"/>
                    <a:pt x="78904" y="0"/>
                    <a:pt x="119999" y="0"/>
                  </a:cubicBezTo>
                  <a:cubicBezTo>
                    <a:pt x="119999" y="40615"/>
                    <a:pt x="119999" y="79384"/>
                    <a:pt x="119999" y="120000"/>
                  </a:cubicBezTo>
                  <a:cubicBezTo>
                    <a:pt x="80547" y="120000"/>
                    <a:pt x="41095" y="120000"/>
                    <a:pt x="0" y="120000"/>
                  </a:cubicBezTo>
                  <a:cubicBezTo>
                    <a:pt x="0" y="81230"/>
                    <a:pt x="0" y="4246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Shape 743">
              <a:extLst>
                <a:ext uri="{FF2B5EF4-FFF2-40B4-BE49-F238E27FC236}">
                  <a16:creationId xmlns:a16="http://schemas.microsoft.com/office/drawing/2014/main" id="{43459358-F8B0-4C1C-AAD7-E68BD76CB783}"/>
                </a:ext>
              </a:extLst>
            </p:cNvPr>
            <p:cNvSpPr/>
            <p:nvPr/>
          </p:nvSpPr>
          <p:spPr>
            <a:xfrm>
              <a:off x="9975880" y="2542998"/>
              <a:ext cx="282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095" y="0"/>
                    <a:pt x="78904" y="0"/>
                    <a:pt x="119999" y="0"/>
                  </a:cubicBezTo>
                  <a:cubicBezTo>
                    <a:pt x="119999" y="40615"/>
                    <a:pt x="119999" y="79384"/>
                    <a:pt x="119999" y="120000"/>
                  </a:cubicBezTo>
                  <a:cubicBezTo>
                    <a:pt x="82191" y="120000"/>
                    <a:pt x="42739" y="120000"/>
                    <a:pt x="0" y="120000"/>
                  </a:cubicBezTo>
                  <a:cubicBezTo>
                    <a:pt x="0" y="81230"/>
                    <a:pt x="0" y="4246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Shape 744">
              <a:extLst>
                <a:ext uri="{FF2B5EF4-FFF2-40B4-BE49-F238E27FC236}">
                  <a16:creationId xmlns:a16="http://schemas.microsoft.com/office/drawing/2014/main" id="{31933DE5-F4D2-4C2E-8B8B-B4CA8BC0EAC5}"/>
                </a:ext>
              </a:extLst>
            </p:cNvPr>
            <p:cNvSpPr/>
            <p:nvPr/>
          </p:nvSpPr>
          <p:spPr>
            <a:xfrm>
              <a:off x="10443822" y="1959201"/>
              <a:ext cx="282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cubicBezTo>
                    <a:pt x="78904" y="120000"/>
                    <a:pt x="39452" y="120000"/>
                    <a:pt x="0" y="120000"/>
                  </a:cubicBezTo>
                  <a:cubicBezTo>
                    <a:pt x="0" y="78750"/>
                    <a:pt x="0" y="41250"/>
                    <a:pt x="0" y="0"/>
                  </a:cubicBezTo>
                  <a:cubicBezTo>
                    <a:pt x="39452" y="0"/>
                    <a:pt x="77260" y="0"/>
                    <a:pt x="119999" y="0"/>
                  </a:cubicBezTo>
                  <a:cubicBezTo>
                    <a:pt x="119999" y="37500"/>
                    <a:pt x="119999" y="76875"/>
                    <a:pt x="119999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Shape 745">
              <a:extLst>
                <a:ext uri="{FF2B5EF4-FFF2-40B4-BE49-F238E27FC236}">
                  <a16:creationId xmlns:a16="http://schemas.microsoft.com/office/drawing/2014/main" id="{870BAFE6-8F9E-4ED5-B68C-95BB6D33A3D8}"/>
                </a:ext>
              </a:extLst>
            </p:cNvPr>
            <p:cNvSpPr/>
            <p:nvPr/>
          </p:nvSpPr>
          <p:spPr>
            <a:xfrm>
              <a:off x="9742098" y="2426577"/>
              <a:ext cx="282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095" y="0"/>
                    <a:pt x="78904" y="0"/>
                    <a:pt x="119999" y="0"/>
                  </a:cubicBezTo>
                  <a:cubicBezTo>
                    <a:pt x="119999" y="39375"/>
                    <a:pt x="119999" y="78750"/>
                    <a:pt x="119999" y="120000"/>
                  </a:cubicBezTo>
                  <a:cubicBezTo>
                    <a:pt x="80547" y="120000"/>
                    <a:pt x="41095" y="120000"/>
                    <a:pt x="0" y="120000"/>
                  </a:cubicBezTo>
                  <a:cubicBezTo>
                    <a:pt x="0" y="80625"/>
                    <a:pt x="0" y="4125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Shape 746">
              <a:extLst>
                <a:ext uri="{FF2B5EF4-FFF2-40B4-BE49-F238E27FC236}">
                  <a16:creationId xmlns:a16="http://schemas.microsoft.com/office/drawing/2014/main" id="{D6FD3124-0A32-4724-9E0C-8EC58E66A7F7}"/>
                </a:ext>
              </a:extLst>
            </p:cNvPr>
            <p:cNvSpPr/>
            <p:nvPr/>
          </p:nvSpPr>
          <p:spPr>
            <a:xfrm>
              <a:off x="9975880" y="1958824"/>
              <a:ext cx="285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7538"/>
                    <a:pt x="0" y="40615"/>
                    <a:pt x="0" y="0"/>
                  </a:cubicBezTo>
                  <a:cubicBezTo>
                    <a:pt x="38918" y="0"/>
                    <a:pt x="79459" y="0"/>
                    <a:pt x="120000" y="0"/>
                  </a:cubicBez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79459" y="120000"/>
                    <a:pt x="40540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Shape 747">
              <a:extLst>
                <a:ext uri="{FF2B5EF4-FFF2-40B4-BE49-F238E27FC236}">
                  <a16:creationId xmlns:a16="http://schemas.microsoft.com/office/drawing/2014/main" id="{E0B1E587-FE75-471B-8EA1-3F75CCB7C093}"/>
                </a:ext>
              </a:extLst>
            </p:cNvPr>
            <p:cNvSpPr/>
            <p:nvPr/>
          </p:nvSpPr>
          <p:spPr>
            <a:xfrm>
              <a:off x="9975880" y="2426577"/>
              <a:ext cx="282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750"/>
                    <a:pt x="0" y="41250"/>
                    <a:pt x="0" y="0"/>
                  </a:cubicBezTo>
                  <a:cubicBezTo>
                    <a:pt x="39452" y="0"/>
                    <a:pt x="78904" y="0"/>
                    <a:pt x="119999" y="0"/>
                  </a:cubicBezTo>
                  <a:cubicBezTo>
                    <a:pt x="119999" y="39375"/>
                    <a:pt x="119999" y="78750"/>
                    <a:pt x="119999" y="120000"/>
                  </a:cubicBezTo>
                  <a:cubicBezTo>
                    <a:pt x="82191" y="120000"/>
                    <a:pt x="41095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Shape 748">
              <a:extLst>
                <a:ext uri="{FF2B5EF4-FFF2-40B4-BE49-F238E27FC236}">
                  <a16:creationId xmlns:a16="http://schemas.microsoft.com/office/drawing/2014/main" id="{9A2BA26D-2229-4393-A453-B8E07821804E}"/>
                </a:ext>
              </a:extLst>
            </p:cNvPr>
            <p:cNvSpPr/>
            <p:nvPr/>
          </p:nvSpPr>
          <p:spPr>
            <a:xfrm>
              <a:off x="10210039" y="2426201"/>
              <a:ext cx="279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666" y="0"/>
                    <a:pt x="80000" y="0"/>
                    <a:pt x="120000" y="0"/>
                  </a:cubicBez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81666" y="120000"/>
                    <a:pt x="41666" y="120000"/>
                    <a:pt x="0" y="120000"/>
                  </a:cubicBezTo>
                  <a:cubicBezTo>
                    <a:pt x="0" y="81230"/>
                    <a:pt x="0" y="4246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749">
              <a:extLst>
                <a:ext uri="{FF2B5EF4-FFF2-40B4-BE49-F238E27FC236}">
                  <a16:creationId xmlns:a16="http://schemas.microsoft.com/office/drawing/2014/main" id="{4231D9FF-9024-4013-BAE5-C4C8C9457164}"/>
                </a:ext>
              </a:extLst>
            </p:cNvPr>
            <p:cNvSpPr/>
            <p:nvPr/>
          </p:nvSpPr>
          <p:spPr>
            <a:xfrm>
              <a:off x="10093242" y="1958824"/>
              <a:ext cx="273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81126" y="120000"/>
                    <a:pt x="42253" y="120000"/>
                    <a:pt x="0" y="120000"/>
                  </a:cubicBezTo>
                  <a:cubicBezTo>
                    <a:pt x="0" y="79384"/>
                    <a:pt x="0" y="42461"/>
                    <a:pt x="0" y="0"/>
                  </a:cubicBezTo>
                  <a:cubicBezTo>
                    <a:pt x="38873" y="0"/>
                    <a:pt x="77746" y="0"/>
                    <a:pt x="120000" y="0"/>
                  </a:cubicBezTo>
                  <a:cubicBezTo>
                    <a:pt x="120000" y="38769"/>
                    <a:pt x="120000" y="75692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750">
              <a:extLst>
                <a:ext uri="{FF2B5EF4-FFF2-40B4-BE49-F238E27FC236}">
                  <a16:creationId xmlns:a16="http://schemas.microsoft.com/office/drawing/2014/main" id="{CA2496C6-46ED-4692-843F-7D5B09549EA8}"/>
                </a:ext>
              </a:extLst>
            </p:cNvPr>
            <p:cNvSpPr/>
            <p:nvPr/>
          </p:nvSpPr>
          <p:spPr>
            <a:xfrm>
              <a:off x="9859460" y="1958824"/>
              <a:ext cx="279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1250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ubicBezTo>
                    <a:pt x="0" y="80625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751">
              <a:extLst>
                <a:ext uri="{FF2B5EF4-FFF2-40B4-BE49-F238E27FC236}">
                  <a16:creationId xmlns:a16="http://schemas.microsoft.com/office/drawing/2014/main" id="{EB0CCD42-06E3-4392-97A9-2D987389C686}"/>
                </a:ext>
              </a:extLst>
            </p:cNvPr>
            <p:cNvSpPr/>
            <p:nvPr/>
          </p:nvSpPr>
          <p:spPr>
            <a:xfrm>
              <a:off x="10093242" y="2426954"/>
              <a:ext cx="276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1250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ubicBezTo>
                    <a:pt x="0" y="78750"/>
                    <a:pt x="0" y="41250"/>
                    <a:pt x="0" y="0"/>
                  </a:cubicBezTo>
                  <a:cubicBezTo>
                    <a:pt x="40000" y="0"/>
                    <a:pt x="80000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Shape 752">
              <a:extLst>
                <a:ext uri="{FF2B5EF4-FFF2-40B4-BE49-F238E27FC236}">
                  <a16:creationId xmlns:a16="http://schemas.microsoft.com/office/drawing/2014/main" id="{560B5E3C-B288-41F8-93AB-EC57D7C207F9}"/>
                </a:ext>
              </a:extLst>
            </p:cNvPr>
            <p:cNvSpPr/>
            <p:nvPr/>
          </p:nvSpPr>
          <p:spPr>
            <a:xfrm>
              <a:off x="10327213" y="2426577"/>
              <a:ext cx="276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2461"/>
                    <a:pt x="120000" y="79384"/>
                    <a:pt x="120000" y="120000"/>
                  </a:cubicBez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79384"/>
                    <a:pt x="0" y="42461"/>
                    <a:pt x="0" y="0"/>
                  </a:cubicBezTo>
                  <a:cubicBezTo>
                    <a:pt x="38873" y="0"/>
                    <a:pt x="79436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Shape 753">
              <a:extLst>
                <a:ext uri="{FF2B5EF4-FFF2-40B4-BE49-F238E27FC236}">
                  <a16:creationId xmlns:a16="http://schemas.microsoft.com/office/drawing/2014/main" id="{1E278732-93FC-4FE7-ADE2-B45FA52D2381}"/>
                </a:ext>
              </a:extLst>
            </p:cNvPr>
            <p:cNvSpPr/>
            <p:nvPr/>
          </p:nvSpPr>
          <p:spPr>
            <a:xfrm>
              <a:off x="9859460" y="2426577"/>
              <a:ext cx="279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1250"/>
                    <a:pt x="120000" y="78750"/>
                    <a:pt x="120000" y="120000"/>
                  </a:cubicBezTo>
                  <a:cubicBezTo>
                    <a:pt x="80000" y="120000"/>
                    <a:pt x="40000" y="120000"/>
                    <a:pt x="0" y="120000"/>
                  </a:cubicBezTo>
                  <a:cubicBezTo>
                    <a:pt x="0" y="80625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754">
              <a:extLst>
                <a:ext uri="{FF2B5EF4-FFF2-40B4-BE49-F238E27FC236}">
                  <a16:creationId xmlns:a16="http://schemas.microsoft.com/office/drawing/2014/main" id="{6F4F5C50-4C67-4221-8703-10634A713871}"/>
                </a:ext>
              </a:extLst>
            </p:cNvPr>
            <p:cNvSpPr/>
            <p:nvPr/>
          </p:nvSpPr>
          <p:spPr>
            <a:xfrm>
              <a:off x="10327213" y="1842027"/>
              <a:ext cx="276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81230"/>
                    <a:pt x="0" y="40615"/>
                    <a:pt x="0" y="0"/>
                  </a:cubicBezTo>
                  <a:cubicBezTo>
                    <a:pt x="38873" y="0"/>
                    <a:pt x="77746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Shape 755">
              <a:extLst>
                <a:ext uri="{FF2B5EF4-FFF2-40B4-BE49-F238E27FC236}">
                  <a16:creationId xmlns:a16="http://schemas.microsoft.com/office/drawing/2014/main" id="{03A7FBEC-6861-492F-A906-FB028CC38390}"/>
                </a:ext>
              </a:extLst>
            </p:cNvPr>
            <p:cNvSpPr/>
            <p:nvPr/>
          </p:nvSpPr>
          <p:spPr>
            <a:xfrm>
              <a:off x="10093242" y="1842027"/>
              <a:ext cx="276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ubicBezTo>
                    <a:pt x="0" y="79384"/>
                    <a:pt x="0" y="40615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756">
              <a:extLst>
                <a:ext uri="{FF2B5EF4-FFF2-40B4-BE49-F238E27FC236}">
                  <a16:creationId xmlns:a16="http://schemas.microsoft.com/office/drawing/2014/main" id="{CD3F9D6A-2AE9-445D-8A80-FE1D48EAF7A0}"/>
                </a:ext>
              </a:extLst>
            </p:cNvPr>
            <p:cNvSpPr/>
            <p:nvPr/>
          </p:nvSpPr>
          <p:spPr>
            <a:xfrm>
              <a:off x="9859083" y="1842027"/>
              <a:ext cx="279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384"/>
                    <a:pt x="0" y="40615"/>
                    <a:pt x="0" y="0"/>
                  </a:cubicBezTo>
                  <a:cubicBezTo>
                    <a:pt x="40000" y="0"/>
                    <a:pt x="80000" y="0"/>
                    <a:pt x="120000" y="0"/>
                  </a:cubicBez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81666" y="120000"/>
                    <a:pt x="43333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757">
              <a:extLst>
                <a:ext uri="{FF2B5EF4-FFF2-40B4-BE49-F238E27FC236}">
                  <a16:creationId xmlns:a16="http://schemas.microsoft.com/office/drawing/2014/main" id="{07502BD3-6E71-427A-AD8C-FA5C328E19EE}"/>
                </a:ext>
              </a:extLst>
            </p:cNvPr>
            <p:cNvSpPr/>
            <p:nvPr/>
          </p:nvSpPr>
          <p:spPr>
            <a:xfrm>
              <a:off x="10327213" y="1958824"/>
              <a:ext cx="279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333" y="120000"/>
                    <a:pt x="40000" y="120000"/>
                    <a:pt x="0" y="120000"/>
                  </a:cubicBezTo>
                  <a:cubicBezTo>
                    <a:pt x="0" y="79384"/>
                    <a:pt x="0" y="40615"/>
                    <a:pt x="0" y="0"/>
                  </a:cubicBezTo>
                  <a:cubicBezTo>
                    <a:pt x="38333" y="0"/>
                    <a:pt x="78333" y="0"/>
                    <a:pt x="120000" y="0"/>
                  </a:cubicBezTo>
                  <a:cubicBezTo>
                    <a:pt x="120000" y="40615"/>
                    <a:pt x="120000" y="77538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758">
              <a:extLst>
                <a:ext uri="{FF2B5EF4-FFF2-40B4-BE49-F238E27FC236}">
                  <a16:creationId xmlns:a16="http://schemas.microsoft.com/office/drawing/2014/main" id="{D6313D0A-1309-4577-B9B4-3C456EB23DE0}"/>
                </a:ext>
              </a:extLst>
            </p:cNvPr>
            <p:cNvSpPr/>
            <p:nvPr/>
          </p:nvSpPr>
          <p:spPr>
            <a:xfrm>
              <a:off x="10093242" y="2543374"/>
              <a:ext cx="276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7538"/>
                    <a:pt x="0" y="40615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8769"/>
                    <a:pt x="120000" y="77538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759">
              <a:extLst>
                <a:ext uri="{FF2B5EF4-FFF2-40B4-BE49-F238E27FC236}">
                  <a16:creationId xmlns:a16="http://schemas.microsoft.com/office/drawing/2014/main" id="{2BD587C3-0B23-4860-872A-F12887FE8D88}"/>
                </a:ext>
              </a:extLst>
            </p:cNvPr>
            <p:cNvSpPr/>
            <p:nvPr/>
          </p:nvSpPr>
          <p:spPr>
            <a:xfrm>
              <a:off x="10035409" y="2133831"/>
              <a:ext cx="143400" cy="142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756" y="0"/>
                    <a:pt x="119675" y="26991"/>
                    <a:pt x="119675" y="59837"/>
                  </a:cubicBezTo>
                  <a:cubicBezTo>
                    <a:pt x="120000" y="92682"/>
                    <a:pt x="93081" y="120000"/>
                    <a:pt x="60000" y="120000"/>
                  </a:cubicBezTo>
                  <a:cubicBezTo>
                    <a:pt x="27243" y="120000"/>
                    <a:pt x="324" y="93008"/>
                    <a:pt x="324" y="60162"/>
                  </a:cubicBezTo>
                  <a:cubicBezTo>
                    <a:pt x="0" y="27317"/>
                    <a:pt x="26918" y="325"/>
                    <a:pt x="60000" y="0"/>
                  </a:cubicBezTo>
                  <a:close/>
                  <a:moveTo>
                    <a:pt x="60000" y="98211"/>
                  </a:moveTo>
                  <a:cubicBezTo>
                    <a:pt x="81081" y="97886"/>
                    <a:pt x="97945" y="80975"/>
                    <a:pt x="97945" y="60162"/>
                  </a:cubicBezTo>
                  <a:cubicBezTo>
                    <a:pt x="97945" y="39024"/>
                    <a:pt x="80756" y="22113"/>
                    <a:pt x="60000" y="22113"/>
                  </a:cubicBezTo>
                  <a:cubicBezTo>
                    <a:pt x="38918" y="22113"/>
                    <a:pt x="22054" y="39024"/>
                    <a:pt x="22054" y="60162"/>
                  </a:cubicBezTo>
                  <a:cubicBezTo>
                    <a:pt x="22054" y="81300"/>
                    <a:pt x="39243" y="98211"/>
                    <a:pt x="60000" y="9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Shape 760">
              <a:extLst>
                <a:ext uri="{FF2B5EF4-FFF2-40B4-BE49-F238E27FC236}">
                  <a16:creationId xmlns:a16="http://schemas.microsoft.com/office/drawing/2014/main" id="{358FCD54-DF99-4689-A96B-7BCF32463191}"/>
                </a:ext>
              </a:extLst>
            </p:cNvPr>
            <p:cNvSpPr/>
            <p:nvPr/>
          </p:nvSpPr>
          <p:spPr>
            <a:xfrm>
              <a:off x="9800873" y="2192983"/>
              <a:ext cx="27900" cy="2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333" y="120000"/>
                    <a:pt x="40000" y="120000"/>
                    <a:pt x="0" y="120000"/>
                  </a:cubicBezTo>
                  <a:cubicBezTo>
                    <a:pt x="0" y="80625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9375"/>
                    <a:pt x="120000" y="76875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Shape 761">
              <a:extLst>
                <a:ext uri="{FF2B5EF4-FFF2-40B4-BE49-F238E27FC236}">
                  <a16:creationId xmlns:a16="http://schemas.microsoft.com/office/drawing/2014/main" id="{EE22B74A-84A3-49DB-8F05-5591FA6EEAE5}"/>
                </a:ext>
              </a:extLst>
            </p:cNvPr>
            <p:cNvSpPr/>
            <p:nvPr/>
          </p:nvSpPr>
          <p:spPr>
            <a:xfrm>
              <a:off x="9859083" y="2192983"/>
              <a:ext cx="27900" cy="2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000"/>
                    <a:pt x="0" y="41904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40000"/>
                    <a:pt x="120000" y="80000"/>
                    <a:pt x="120000" y="120000"/>
                  </a:cubicBezTo>
                  <a:cubicBezTo>
                    <a:pt x="80000" y="120000"/>
                    <a:pt x="40000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Shape 762">
              <a:extLst>
                <a:ext uri="{FF2B5EF4-FFF2-40B4-BE49-F238E27FC236}">
                  <a16:creationId xmlns:a16="http://schemas.microsoft.com/office/drawing/2014/main" id="{434166BA-6B1E-446B-8335-47310B938DF0}"/>
                </a:ext>
              </a:extLst>
            </p:cNvPr>
            <p:cNvSpPr/>
            <p:nvPr/>
          </p:nvSpPr>
          <p:spPr>
            <a:xfrm>
              <a:off x="10385423" y="2192983"/>
              <a:ext cx="27900" cy="2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625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9375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Shape 763">
              <a:extLst>
                <a:ext uri="{FF2B5EF4-FFF2-40B4-BE49-F238E27FC236}">
                  <a16:creationId xmlns:a16="http://schemas.microsoft.com/office/drawing/2014/main" id="{788D596D-436E-4823-A0AC-9EE39F792D08}"/>
                </a:ext>
              </a:extLst>
            </p:cNvPr>
            <p:cNvSpPr/>
            <p:nvPr/>
          </p:nvSpPr>
          <p:spPr>
            <a:xfrm>
              <a:off x="10326836" y="2192983"/>
              <a:ext cx="27900" cy="2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750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9375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rgbClr val="52BFB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" name="Shape 765">
            <a:extLst>
              <a:ext uri="{FF2B5EF4-FFF2-40B4-BE49-F238E27FC236}">
                <a16:creationId xmlns:a16="http://schemas.microsoft.com/office/drawing/2014/main" id="{865918E5-993A-4EEB-8245-F5D8866BA6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969" y="1771560"/>
            <a:ext cx="1691291" cy="52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766">
            <a:extLst>
              <a:ext uri="{FF2B5EF4-FFF2-40B4-BE49-F238E27FC236}">
                <a16:creationId xmlns:a16="http://schemas.microsoft.com/office/drawing/2014/main" id="{526F81B2-3EF8-4893-B7DA-B1D24890704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713945" y="1688199"/>
            <a:ext cx="1553756" cy="71649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E81D449-B7E7-42BC-8346-99E9945FE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902" y="167002"/>
            <a:ext cx="2453268" cy="707886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FFFF">
                    <a:lumMod val="95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MeasuringU.com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FFFF">
                    <a:lumMod val="95000"/>
                  </a:srgb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@MeasuringU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4A5C4DE-EC6F-4D69-AF8C-548531F3BA1F}"/>
              </a:ext>
            </a:extLst>
          </p:cNvPr>
          <p:cNvSpPr/>
          <p:nvPr/>
        </p:nvSpPr>
        <p:spPr>
          <a:xfrm>
            <a:off x="2224589" y="5488144"/>
            <a:ext cx="4764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UX Measurement Boot Camp</a:t>
            </a:r>
          </a:p>
        </p:txBody>
      </p:sp>
      <p:pic>
        <p:nvPicPr>
          <p:cNvPr id="86" name="Picture 10" descr="Denver, CO">
            <a:extLst>
              <a:ext uri="{FF2B5EF4-FFF2-40B4-BE49-F238E27FC236}">
                <a16:creationId xmlns:a16="http://schemas.microsoft.com/office/drawing/2014/main" id="{9F72F918-DCE8-4F5E-8F05-6F27DE0D1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r="6962"/>
          <a:stretch/>
        </p:blipFill>
        <p:spPr bwMode="auto">
          <a:xfrm>
            <a:off x="342482" y="5536715"/>
            <a:ext cx="1490135" cy="91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DE83AD-E050-4604-8C4C-38AABEA94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1713" y="4399577"/>
            <a:ext cx="1553328" cy="234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7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b="1" dirty="0"/>
              <a:t>not </a:t>
            </a:r>
            <a:r>
              <a:rPr lang="en-US" dirty="0"/>
              <a:t>to include in a survey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00" y="1607823"/>
            <a:ext cx="11186506" cy="345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Overall, how satisfied are you with the cost and quality of the product?</a:t>
            </a:r>
          </a:p>
          <a:p>
            <a:pPr algn="l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Double-barreled – what is rated?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you agree that employers should be required to give paid time off?</a:t>
            </a:r>
          </a:p>
          <a:p>
            <a:pPr algn="l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range: 10-20; 20-30; 30-40; 40-50; 60+</a:t>
            </a:r>
          </a:p>
          <a:p>
            <a:pPr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Incomplete list of options, overlapping ranges</a:t>
            </a:r>
          </a:p>
        </p:txBody>
      </p:sp>
      <p:pic>
        <p:nvPicPr>
          <p:cNvPr id="1026" name="Picture 2" descr="Image result for stop sign clip art">
            <a:extLst>
              <a:ext uri="{FF2B5EF4-FFF2-40B4-BE49-F238E27FC236}">
                <a16:creationId xmlns:a16="http://schemas.microsoft.com/office/drawing/2014/main" id="{DEA2C4CA-90D4-4941-BC08-C5504040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540" y="3898231"/>
            <a:ext cx="1947902" cy="19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Identifying potential bias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23284" y="1679875"/>
            <a:ext cx="588057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desirability and conformity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 saying and acquiescence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effects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Prestige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and hostility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Sponsorship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Stereotype</a:t>
            </a:r>
          </a:p>
        </p:txBody>
      </p:sp>
      <p:pic>
        <p:nvPicPr>
          <p:cNvPr id="7" name="Picture 6" descr="A picture containing screen, drawing&#10;&#10;Description automatically generated">
            <a:extLst>
              <a:ext uri="{FF2B5EF4-FFF2-40B4-BE49-F238E27FC236}">
                <a16:creationId xmlns:a16="http://schemas.microsoft.com/office/drawing/2014/main" id="{2668AC21-CAFA-4C88-9787-A90A36222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1" y="1784353"/>
            <a:ext cx="40513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cutting, photo, cake&#10;&#10;Description automatically generated">
            <a:extLst>
              <a:ext uri="{FF2B5EF4-FFF2-40B4-BE49-F238E27FC236}">
                <a16:creationId xmlns:a16="http://schemas.microsoft.com/office/drawing/2014/main" id="{73421E47-F543-4CB1-BC82-47DABE5A4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8"/>
          <a:stretch/>
        </p:blipFill>
        <p:spPr>
          <a:xfrm>
            <a:off x="0" y="0"/>
            <a:ext cx="1219199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3D7067-9BA4-4141-980E-7FB7F838FAE6}"/>
              </a:ext>
            </a:extLst>
          </p:cNvPr>
          <p:cNvSpPr/>
          <p:nvPr/>
        </p:nvSpPr>
        <p:spPr>
          <a:xfrm>
            <a:off x="0" y="4356100"/>
            <a:ext cx="12192000" cy="250190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497273-1BFA-44F0-B33D-F4FE46F1314B}"/>
              </a:ext>
            </a:extLst>
          </p:cNvPr>
          <p:cNvSpPr/>
          <p:nvPr/>
        </p:nvSpPr>
        <p:spPr>
          <a:xfrm>
            <a:off x="495696" y="4894071"/>
            <a:ext cx="6587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Questions/Items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B894B0-1F01-4AFF-8BB6-AC0CB3D31B5D}"/>
              </a:ext>
            </a:extLst>
          </p:cNvPr>
          <p:cNvCxnSpPr/>
          <p:nvPr/>
        </p:nvCxnSpPr>
        <p:spPr>
          <a:xfrm>
            <a:off x="0" y="4837610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6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choice vs forced choice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79CEA14-F8BD-4A11-8DAA-F29988916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44" y="1626521"/>
            <a:ext cx="9648712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Open-ended responses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13567" y="1460595"/>
            <a:ext cx="6706075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Avoids limitations of closed-ended items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substitute for reading content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 using manual coding/classification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Current automation inadequate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code and classify:</a:t>
            </a:r>
          </a:p>
          <a:p>
            <a:pPr lvl="1"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Sort and clean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Group into themes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Split and combine as needed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29727DB-0070-4C78-8F43-31F547983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3" y="1580047"/>
            <a:ext cx="4280149" cy="26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2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Grids and matrices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9375" y="3188365"/>
            <a:ext cx="1051795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to complete than individual items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straightlining and nonresponse 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effect on scores and distributions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be some effect on correlation and loading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Respondents dislike large grids but actually prefer smaller 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87E35-538E-474B-8644-1CEC5ACBE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5" b="5805"/>
          <a:stretch/>
        </p:blipFill>
        <p:spPr>
          <a:xfrm>
            <a:off x="6906800" y="1130966"/>
            <a:ext cx="4448175" cy="186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Rating scales: Standardization &gt; format issues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348080" y="1504262"/>
            <a:ext cx="7548645" cy="407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points: More than 3, usually 5-7, 11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Labels and anchors: Little effect on responses using common formats (1-7, 0-10)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point: Provide unless strong reason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Positive/negative wording: Prefer positive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items in grids vs alone: Avoid large grids</a:t>
            </a:r>
          </a:p>
          <a:p>
            <a:pPr algn="l" defTabSz="1625049">
              <a:spcAft>
                <a:spcPts val="1600"/>
              </a:spcAft>
              <a:defRPr/>
            </a:pPr>
            <a:b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Sauro corollary to Parkinson’s law of triviality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A733C7-E0EA-4155-AFA6-4B073407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13232">
            <a:off x="765457" y="1727052"/>
            <a:ext cx="3148856" cy="6913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AFB93CD-2FCC-437E-A848-A9DD9968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16598">
            <a:off x="553601" y="3709422"/>
            <a:ext cx="3140245" cy="27823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7FA535-4CD9-466D-8A83-824FF8DCE796}"/>
              </a:ext>
            </a:extLst>
          </p:cNvPr>
          <p:cNvGrpSpPr/>
          <p:nvPr/>
        </p:nvGrpSpPr>
        <p:grpSpPr>
          <a:xfrm rot="1509417">
            <a:off x="557392" y="2740062"/>
            <a:ext cx="3035280" cy="856500"/>
            <a:chOff x="421594" y="3170823"/>
            <a:chExt cx="2598639" cy="73328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248563E9-A885-438D-82B6-CCF26651E3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t="-1" r="41148" b="4747"/>
            <a:stretch/>
          </p:blipFill>
          <p:spPr bwMode="auto">
            <a:xfrm rot="-1081320">
              <a:off x="421594" y="3564519"/>
              <a:ext cx="1928609" cy="3395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F0E8323C-07D6-479F-A2BE-9613E41599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62873" t="-12201" b="-1"/>
            <a:stretch/>
          </p:blipFill>
          <p:spPr bwMode="auto">
            <a:xfrm rot="-1081320">
              <a:off x="1803568" y="3170823"/>
              <a:ext cx="1216665" cy="4000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993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0DA90-29E3-429E-A6B2-1AA73C2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Point scale superiority is a myth.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6BD8E-1EDF-4127-B683-D2CA4A14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351129"/>
            <a:ext cx="3745996" cy="3557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B4EAD9-5115-45D4-B1D2-879E397DC72B}"/>
              </a:ext>
            </a:extLst>
          </p:cNvPr>
          <p:cNvSpPr/>
          <p:nvPr/>
        </p:nvSpPr>
        <p:spPr>
          <a:xfrm>
            <a:off x="4869531" y="137323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“Thumbs up, thumbs down is simple. 3-point scales are simple. If you feel strongly about a 4 or 5-point scale, go for it. Not more. If you measure very specific experiences, it is very easy for a user to decide if they are happy or not.”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Tomer Sharon</a:t>
            </a:r>
          </a:p>
        </p:txBody>
      </p:sp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B528571-4B0A-45AE-A94A-1FC7FF632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06" y="2829285"/>
            <a:ext cx="1330325" cy="1330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2CB943-502C-446F-90FB-1B58444EA544}"/>
              </a:ext>
            </a:extLst>
          </p:cNvPr>
          <p:cNvSpPr/>
          <p:nvPr/>
        </p:nvSpPr>
        <p:spPr>
          <a:xfrm>
            <a:off x="1477779" y="5275024"/>
            <a:ext cx="90332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scale points increase reliability (3 are unreliable)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loss of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validity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three-point scales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4911-7561-49EA-9D27-EA7602679BEC}"/>
              </a:ext>
            </a:extLst>
          </p:cNvPr>
          <p:cNvSpPr/>
          <p:nvPr/>
        </p:nvSpPr>
        <p:spPr>
          <a:xfrm>
            <a:off x="6109697" y="6323596"/>
            <a:ext cx="4140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See: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 a Three-Point Scale Good Enough?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31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0AE2D1E-E66D-46AF-8591-45D6221D6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3" t="34786" r="11974" b="72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266CBB-E005-43F1-A1B9-D9A6BE4013C9}"/>
              </a:ext>
            </a:extLst>
          </p:cNvPr>
          <p:cNvSpPr/>
          <p:nvPr/>
        </p:nvSpPr>
        <p:spPr>
          <a:xfrm>
            <a:off x="0" y="4356100"/>
            <a:ext cx="12192000" cy="250190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C468EC-BF42-4BC0-8B11-DB86D31E5119}"/>
              </a:ext>
            </a:extLst>
          </p:cNvPr>
          <p:cNvSpPr/>
          <p:nvPr/>
        </p:nvSpPr>
        <p:spPr>
          <a:xfrm>
            <a:off x="495696" y="4894071"/>
            <a:ext cx="3575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Setup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E9FFAC-DD80-4EC3-8A0B-3BEDB36A1561}"/>
              </a:ext>
            </a:extLst>
          </p:cNvPr>
          <p:cNvCxnSpPr/>
          <p:nvPr/>
        </p:nvCxnSpPr>
        <p:spPr>
          <a:xfrm>
            <a:off x="0" y="4837610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2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man&#10;&#10;Description automatically generated">
            <a:extLst>
              <a:ext uri="{FF2B5EF4-FFF2-40B4-BE49-F238E27FC236}">
                <a16:creationId xmlns:a16="http://schemas.microsoft.com/office/drawing/2014/main" id="{7BC4E2D8-4D78-4563-A926-FFE59A301E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"/>
          <a:stretch/>
        </p:blipFill>
        <p:spPr>
          <a:xfrm>
            <a:off x="2339589" y="231775"/>
            <a:ext cx="4972821" cy="639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8580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page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0147" y="1733439"/>
            <a:ext cx="643689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title of survey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agreeing to participate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completion time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of survey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test of you – you’re helping us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 in case there’s a problem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any data needed to continue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BA0FB-5BB1-4497-9DD7-9545B54C7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44887" y="1914357"/>
            <a:ext cx="3976744" cy="275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Formatting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968712" y="2199144"/>
            <a:ext cx="670607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progress bar  (if possible)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number of questions per page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One-per-page can increase completion time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drop-out factor is length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65C61-4E1A-4A65-8019-70C3AA80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4" y="1584495"/>
            <a:ext cx="3425181" cy="28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formatting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25331" y="2450038"/>
            <a:ext cx="107413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Counterbalancing/randomization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response options, items, and tasks when appropriate</a:t>
            </a:r>
          </a:p>
          <a:p>
            <a:pPr lvl="1" algn="l" defTabSz="1625049">
              <a:defRPr/>
            </a:pP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defTabSz="1625049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bolding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overuse, but consider bolding key instructions so they stand out from the 	rest of the text</a:t>
            </a:r>
          </a:p>
          <a:p>
            <a:pPr algn="l" defTabSz="1625049">
              <a:defRPr/>
            </a:pP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defTabSz="1625049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and backgrounds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legible and be consistent, and for periodic surveys it will be easier to be 	consistent if you avoid using nonstandard colors or backgrounds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E6C1A-6CE9-45BD-AB83-03CF1F90E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5" b="5805"/>
          <a:stretch/>
        </p:blipFill>
        <p:spPr>
          <a:xfrm>
            <a:off x="7888406" y="1130967"/>
            <a:ext cx="3466569" cy="14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practices in length of survey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3759" y="1576808"/>
            <a:ext cx="6892468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predictor of abandonment is length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Acceptable length depends on delivery method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Shortest for intercept surveys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Longer for email surveys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time for MeasuringU surveys ~5 min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short surveys usually better than one long one</a:t>
            </a:r>
          </a:p>
        </p:txBody>
      </p:sp>
      <p:pic>
        <p:nvPicPr>
          <p:cNvPr id="5" name="Picture 4" descr="A picture containing object, timepiece, table, bottle&#10;&#10;Description automatically generated">
            <a:extLst>
              <a:ext uri="{FF2B5EF4-FFF2-40B4-BE49-F238E27FC236}">
                <a16:creationId xmlns:a16="http://schemas.microsoft.com/office/drawing/2014/main" id="{F12F16C6-1325-4E39-A49F-ED418799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6" y="1653292"/>
            <a:ext cx="3289088" cy="219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0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7D92D06-8050-4F9A-88D6-4C9F9D9E8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15697" r="8348" b="24273"/>
          <a:stretch/>
        </p:blipFill>
        <p:spPr>
          <a:xfrm>
            <a:off x="-1" y="0"/>
            <a:ext cx="12192001" cy="68580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EADC3C-82BB-43DE-9354-5C2DB02D745A}"/>
              </a:ext>
            </a:extLst>
          </p:cNvPr>
          <p:cNvSpPr/>
          <p:nvPr/>
        </p:nvSpPr>
        <p:spPr>
          <a:xfrm>
            <a:off x="0" y="4356100"/>
            <a:ext cx="12192000" cy="250190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4F486D-316E-4063-8B4E-4A6C6670299B}"/>
              </a:ext>
            </a:extLst>
          </p:cNvPr>
          <p:cNvSpPr/>
          <p:nvPr/>
        </p:nvSpPr>
        <p:spPr>
          <a:xfrm>
            <a:off x="495696" y="4894071"/>
            <a:ext cx="36359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130DD2-B26C-4B2F-9351-06D8D4A9103C}"/>
              </a:ext>
            </a:extLst>
          </p:cNvPr>
          <p:cNvCxnSpPr/>
          <p:nvPr/>
        </p:nvCxnSpPr>
        <p:spPr>
          <a:xfrm>
            <a:off x="0" y="4837610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4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pivot tables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5452" y="1845126"/>
            <a:ext cx="643403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 tools for exploring data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way to set up cross tabulation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Pivot Table on Excel ribbon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columns that contain the data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Labels at top, no spaces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Drag/drop desired row/column labels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Modify operations if desired (average, sum)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85109B2-C1B6-4DEC-92E6-83AD94D57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1" y="1486125"/>
            <a:ext cx="3727116" cy="46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Displaying and summarizing survey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00" y="1294230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defRPr/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responses: </a:t>
            </a:r>
          </a:p>
          <a:p>
            <a:pPr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pie, USA Today, bars with CI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ABDCD7-FB0C-4B44-B526-355C7B64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693092"/>
            <a:ext cx="4507383" cy="29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5C60A62-44AF-4B96-9BED-7B8D5C6C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01" y="3200683"/>
            <a:ext cx="2204545" cy="209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6CFDC54-C2A5-46D2-963C-A474DA57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1" y="2629904"/>
            <a:ext cx="2401129" cy="308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Displaying and summarizing survey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00" y="1294230"/>
            <a:ext cx="74374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defRPr/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Rating scales:</a:t>
            </a:r>
          </a:p>
          <a:p>
            <a:pPr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mean, top box, net, bars with CI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54B4506-4CFB-4E4D-A2BB-8FB4E31C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90" y="2873554"/>
            <a:ext cx="2462212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47323FF-470E-4C28-AEA1-9CC095CDE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09" y="2720558"/>
            <a:ext cx="5869015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6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14DC0456-D5DB-4524-94D4-B601D417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6" y="3645538"/>
            <a:ext cx="5555018" cy="231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1CDB1772-B867-4998-A2DF-27FEFF5E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85" y="2081676"/>
            <a:ext cx="3821753" cy="21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Displaying and summarizing survey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00" y="1294230"/>
            <a:ext cx="74374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defRPr/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select:</a:t>
            </a:r>
          </a:p>
          <a:p>
            <a:pPr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pie, bars with CI</a:t>
            </a:r>
            <a:endParaRPr lang="en-US" sz="24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625049">
              <a:spcAft>
                <a:spcPts val="1600"/>
              </a:spcAft>
              <a:defRPr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B124B8-93D7-4E62-8EFF-279DB836A351}"/>
              </a:ext>
            </a:extLst>
          </p:cNvPr>
          <p:cNvSpPr/>
          <p:nvPr/>
        </p:nvSpPr>
        <p:spPr>
          <a:xfrm>
            <a:off x="5473609" y="1294230"/>
            <a:ext cx="5981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625049">
              <a:defRPr/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select:</a:t>
            </a:r>
          </a:p>
          <a:p>
            <a:pPr algn="r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 with CI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5770E9E-819D-46EA-A8B0-4211D448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64" y="3090880"/>
            <a:ext cx="4635059" cy="25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Displaying and summarizing survey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00" y="1294230"/>
            <a:ext cx="74374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defRPr/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Likelihood-to-recommend:</a:t>
            </a:r>
          </a:p>
          <a:p>
            <a:pPr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mean, top box, net, bars with CI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908A921-765D-4837-A55B-4FD51615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64" y="2535074"/>
            <a:ext cx="4449028" cy="34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C52BAC73-B0D0-4EF1-ABD0-99098433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92" y="2674106"/>
            <a:ext cx="5572408" cy="32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FE50-9749-4639-A767-0A8DF191E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Surveys Always Suck?</a:t>
            </a:r>
          </a:p>
        </p:txBody>
      </p:sp>
      <p:pic>
        <p:nvPicPr>
          <p:cNvPr id="6" name="Content Placeholder 5" descr="A picture containing indoor, sitting, black, room&#10;&#10;Description automatically generated">
            <a:extLst>
              <a:ext uri="{FF2B5EF4-FFF2-40B4-BE49-F238E27FC236}">
                <a16:creationId xmlns:a16="http://schemas.microsoft.com/office/drawing/2014/main" id="{47D6B998-8136-43D8-A7F4-3A09E6CBA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3" y="1857178"/>
            <a:ext cx="6334562" cy="37786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888345-A105-4617-8EDC-EF448960C3CE}"/>
              </a:ext>
            </a:extLst>
          </p:cNvPr>
          <p:cNvSpPr/>
          <p:nvPr/>
        </p:nvSpPr>
        <p:spPr>
          <a:xfrm>
            <a:off x="6157083" y="5856122"/>
            <a:ext cx="254108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" i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Erika Hall: On Surveys</a:t>
            </a:r>
            <a:endParaRPr lang="en-US" sz="1333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16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Displaying and summarizing survey data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1A60495-3711-4FE7-9560-BF5F5CFF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21" y="2636997"/>
            <a:ext cx="5091545" cy="2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B829E03-0D5A-473D-BBE1-5E09BA7EF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t="7545" r="4270" b="3648"/>
          <a:stretch/>
        </p:blipFill>
        <p:spPr bwMode="auto">
          <a:xfrm>
            <a:off x="6801098" y="2623348"/>
            <a:ext cx="4935561" cy="28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990666-D30C-4BE9-9E8E-FD446C2F2805}"/>
              </a:ext>
            </a:extLst>
          </p:cNvPr>
          <p:cNvSpPr/>
          <p:nvPr/>
        </p:nvSpPr>
        <p:spPr>
          <a:xfrm>
            <a:off x="736600" y="1294230"/>
            <a:ext cx="74374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defRPr/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Forced rank:</a:t>
            </a:r>
          </a:p>
          <a:p>
            <a:pPr algn="l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mean, CI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3591EB-9AD9-4CE0-8DC7-7D92810FC878}"/>
              </a:ext>
            </a:extLst>
          </p:cNvPr>
          <p:cNvSpPr/>
          <p:nvPr/>
        </p:nvSpPr>
        <p:spPr>
          <a:xfrm>
            <a:off x="5473609" y="1294230"/>
            <a:ext cx="5981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625049">
              <a:defRPr/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Open-ended:</a:t>
            </a:r>
          </a:p>
          <a:p>
            <a:pPr algn="r" defTabSz="1625049"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categorize, bars with CI</a:t>
            </a:r>
          </a:p>
        </p:txBody>
      </p:sp>
    </p:spTree>
    <p:extLst>
      <p:ext uri="{BB962C8B-B14F-4D97-AF65-F5344CB8AC3E}">
        <p14:creationId xmlns:p14="http://schemas.microsoft.com/office/powerpoint/2010/main" val="14960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confidence intervals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6368" y="1687668"/>
            <a:ext cx="705785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show precision and location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ingredients: confidence level, variability, n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plausible range given data in hand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Intervals wider with higher confidence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Intervals wider with higher variability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Intervals narrower with higher n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methods for means and percentages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5F2A3-C486-4174-A4D1-BFFD31332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69" y="1687668"/>
            <a:ext cx="30226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Analyzing preference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2019074"/>
            <a:ext cx="6566379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Binomial test with confidence interval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Chi-square goodness of fit test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binomial confidence intervals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McNemar exact test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 tests (Friedman, Kruskal-Wallis)</a:t>
            </a:r>
          </a:p>
        </p:txBody>
      </p:sp>
      <p:pic>
        <p:nvPicPr>
          <p:cNvPr id="5" name="Picture 4" descr="A picture containing food, sitting, brown, table&#10;&#10;Description automatically generated">
            <a:extLst>
              <a:ext uri="{FF2B5EF4-FFF2-40B4-BE49-F238E27FC236}">
                <a16:creationId xmlns:a16="http://schemas.microsoft.com/office/drawing/2014/main" id="{1B81A9D3-FC78-46B5-931D-00C2281FC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6" y="2281339"/>
            <a:ext cx="3175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brand lift and drag</a:t>
            </a:r>
          </a:p>
        </p:txBody>
      </p:sp>
      <p:sp>
        <p:nvSpPr>
          <p:cNvPr id="6" name="Rectangle 5"/>
          <p:cNvSpPr/>
          <p:nvPr/>
        </p:nvSpPr>
        <p:spPr>
          <a:xfrm>
            <a:off x="5298578" y="2137329"/>
            <a:ext cx="64322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way to understand how particular experiences impact attitudes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pre and post ratings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 can be positive or negative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negative, also known as “drag”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E6C05292-7485-4229-8EA9-39193B4F2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75" y="2152651"/>
            <a:ext cx="35941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Examining variables – cross tabbing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865441" y="1963036"/>
            <a:ext cx="670607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of examining more than one variable in the same table or chart (“crossing” them)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identify interesting clusters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done with observed variables to illustrate group similarities and differences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part of the analysis of open-ended responses after classification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572A69-86CC-4081-A19E-6371545E9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6" y="2155720"/>
            <a:ext cx="3678967" cy="254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Collapsing variables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9188" y="1765650"/>
            <a:ext cx="6706075" cy="423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Collapsing can simplify research questions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multiple frequency options into Low/High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multiple loyalty membership options into Member/Nonmember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11-point scale to 3 categories (NPS)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advanced: principal components and factor analysis to combine multiple items into a single score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843CAF-8F62-4B23-96C5-C56121113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39" y="1860163"/>
            <a:ext cx="3496095" cy="18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Controlling for prior experience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1064" y="1611838"/>
            <a:ext cx="6706075" cy="386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use tends to lift measures of perceived usability (replicated numerous times)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three categories of years of experience (&lt;3, 4-5, &gt;5) each level had 5% higher SUS 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to track prior experience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 of thumb – if can’t control for prior experience, use a 6-15% score adjustment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advanced: Analysis of covariance</a:t>
            </a:r>
          </a:p>
        </p:txBody>
      </p:sp>
      <p:pic>
        <p:nvPicPr>
          <p:cNvPr id="5" name="Picture 4" descr="A picture containing monitor, screen, black&#10;&#10;Description automatically generated">
            <a:extLst>
              <a:ext uri="{FF2B5EF4-FFF2-40B4-BE49-F238E27FC236}">
                <a16:creationId xmlns:a16="http://schemas.microsoft.com/office/drawing/2014/main" id="{B87BC0F0-E88B-4C33-A1B0-5F94D9BB6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1" y="1720022"/>
            <a:ext cx="3237390" cy="362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to use between- vs within-subjects designs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5408F-B051-4900-8746-B5853D6F9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60" y="1835040"/>
            <a:ext cx="3545696" cy="39386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7965B0-92CD-475B-BDC4-F15ED9CDB5E8}"/>
              </a:ext>
            </a:extLst>
          </p:cNvPr>
          <p:cNvSpPr/>
          <p:nvPr/>
        </p:nvSpPr>
        <p:spPr>
          <a:xfrm>
            <a:off x="5600129" y="5089541"/>
            <a:ext cx="5385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Compromise – all participants get baseline design with one alternate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32F73D31-5142-4E1B-B28B-0A1468B16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878478"/>
              </p:ext>
            </p:extLst>
          </p:nvPr>
        </p:nvGraphicFramePr>
        <p:xfrm>
          <a:off x="5600129" y="1971504"/>
          <a:ext cx="5462821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7127">
                  <a:extLst>
                    <a:ext uri="{9D8B030D-6E8A-4147-A177-3AD203B41FA5}">
                      <a16:colId xmlns:a16="http://schemas.microsoft.com/office/drawing/2014/main" val="3950053348"/>
                    </a:ext>
                  </a:extLst>
                </a:gridCol>
                <a:gridCol w="1310185">
                  <a:extLst>
                    <a:ext uri="{9D8B030D-6E8A-4147-A177-3AD203B41FA5}">
                      <a16:colId xmlns:a16="http://schemas.microsoft.com/office/drawing/2014/main" val="2239653371"/>
                    </a:ext>
                  </a:extLst>
                </a:gridCol>
                <a:gridCol w="1245509">
                  <a:extLst>
                    <a:ext uri="{9D8B030D-6E8A-4147-A177-3AD203B41FA5}">
                      <a16:colId xmlns:a16="http://schemas.microsoft.com/office/drawing/2014/main" val="2751787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 to Consider</a:t>
                      </a:r>
                    </a:p>
                  </a:txBody>
                  <a:tcPr>
                    <a:solidFill>
                      <a:srgbClr val="3158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Between</a:t>
                      </a:r>
                    </a:p>
                  </a:txBody>
                  <a:tcPr>
                    <a:solidFill>
                      <a:srgbClr val="3158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</a:t>
                      </a:r>
                    </a:p>
                  </a:txBody>
                  <a:tcPr>
                    <a:solidFill>
                      <a:srgbClr val="31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889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Size &amp;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372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Carryover Effects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13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on Attitudes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888384"/>
                  </a:ext>
                </a:extLst>
              </a:tr>
              <a:tr h="328634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Judgment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183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883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Conducting statistical tests and interpreting </a:t>
            </a:r>
            <a:r>
              <a:rPr lang="en-US" i="1" dirty="0"/>
              <a:t>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49AF02-0421-4D44-9319-997C77AB5CDF}"/>
              </a:ext>
            </a:extLst>
          </p:cNvPr>
          <p:cNvSpPr/>
          <p:nvPr/>
        </p:nvSpPr>
        <p:spPr>
          <a:xfrm>
            <a:off x="4838941" y="1666599"/>
            <a:ext cx="6706075" cy="423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different statistical tests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Appropriateness depends on type of data and question being asked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produce a value for 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decision regarding statistical significance is binary and depends on whether the 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-value is greater or lower than a criterion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common criterion is 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.05 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93E18102-B149-4FA7-9012-AFAFA816F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7" y="1828800"/>
            <a:ext cx="3175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Hypothesis testing errors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05588"/>
              </p:ext>
            </p:extLst>
          </p:nvPr>
        </p:nvGraphicFramePr>
        <p:xfrm>
          <a:off x="4421644" y="2342150"/>
          <a:ext cx="4928512" cy="40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408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12075" marR="112075" marT="56037" marB="560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12075" marR="112075" marT="56037" marB="560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408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12075" marR="112075" marT="56037" marB="560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12075" marR="112075" marT="56037" marB="560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7357" y="1233851"/>
            <a:ext cx="1544819" cy="43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>
            <a:lvl1pPr marL="0" marR="0" indent="0" defTabSz="121898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cs typeface="Helvetica Neue Light"/>
              </a:defRPr>
            </a:lvl1pPr>
          </a:lstStyle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041454" y="3992500"/>
            <a:ext cx="2445913" cy="43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1625269" rtl="0" latinLnBrk="1" hangingPunct="0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DECISION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380804" y="3017408"/>
            <a:ext cx="2253343" cy="727356"/>
            <a:chOff x="605065" y="2099024"/>
            <a:chExt cx="1690007" cy="545517"/>
          </a:xfrm>
        </p:grpSpPr>
        <p:sp>
          <p:nvSpPr>
            <p:cNvPr id="8" name="TextBox 7"/>
            <p:cNvSpPr txBox="1"/>
            <p:nvPr/>
          </p:nvSpPr>
          <p:spPr>
            <a:xfrm>
              <a:off x="605065" y="2099024"/>
              <a:ext cx="1690007" cy="307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7" tIns="60957" rIns="60957" bIns="60957" numCol="1" spcCol="38100" rtlCol="0" anchor="t">
              <a:spAutoFit/>
            </a:bodyPr>
            <a:lstStyle/>
            <a:p>
              <a:pPr defTabSz="1625269" rtl="0" latinLnBrk="1" hangingPunct="0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Difference!!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48640" y="2321380"/>
              <a:ext cx="802857" cy="323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7" tIns="60957" rIns="60957" bIns="60957" numCol="1" spcCol="38100" rtlCol="0" anchor="t">
              <a:spAutoFit/>
            </a:bodyPr>
            <a:lstStyle/>
            <a:p>
              <a:pPr defTabSz="1625269" rtl="0" latinLnBrk="1" hangingPunct="0"/>
              <a:r>
                <a:rPr lang="en-US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Convict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80804" y="5038550"/>
            <a:ext cx="2253343" cy="708766"/>
            <a:chOff x="681265" y="3634382"/>
            <a:chExt cx="1690007" cy="531575"/>
          </a:xfrm>
        </p:grpSpPr>
        <p:sp>
          <p:nvSpPr>
            <p:cNvPr id="9" name="TextBox 8"/>
            <p:cNvSpPr txBox="1"/>
            <p:nvPr/>
          </p:nvSpPr>
          <p:spPr>
            <a:xfrm>
              <a:off x="681265" y="3634382"/>
              <a:ext cx="1690007" cy="307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7" tIns="60957" rIns="60957" bIns="60957" numCol="1" spcCol="38100" rtlCol="0" anchor="t">
              <a:spAutoFit/>
            </a:bodyPr>
            <a:lstStyle/>
            <a:p>
              <a:pPr defTabSz="1625269" rtl="0" latinLnBrk="1" hangingPunct="0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Difference!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8441" y="3842796"/>
              <a:ext cx="775654" cy="323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7" tIns="60957" rIns="60957" bIns="60957" numCol="1" spcCol="38100" rtlCol="0" anchor="t">
              <a:spAutoFit/>
            </a:bodyPr>
            <a:lstStyle/>
            <a:p>
              <a:pPr defTabSz="1625269" rtl="0" latinLnBrk="1" hangingPunct="0"/>
              <a:r>
                <a:rPr lang="en-US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Acquit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66809" y="1635314"/>
            <a:ext cx="2253343" cy="410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1625269" rtl="0" latinLnBrk="1" hangingPunct="0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Difference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58242" y="1931787"/>
            <a:ext cx="1070476" cy="43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1625269" rtl="0" latinLnBrk="1" hangingPunct="0"/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07509" y="1635314"/>
            <a:ext cx="2253343" cy="410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1625269" rtl="0" latinLnBrk="1" hangingPunct="0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Difference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45417" y="1931788"/>
            <a:ext cx="1177524" cy="43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1625269" rtl="0" latinLnBrk="1" hangingPunct="0"/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Innocent</a:t>
            </a:r>
          </a:p>
        </p:txBody>
      </p:sp>
      <p:sp>
        <p:nvSpPr>
          <p:cNvPr id="36" name="Freeform 6"/>
          <p:cNvSpPr>
            <a:spLocks/>
          </p:cNvSpPr>
          <p:nvPr/>
        </p:nvSpPr>
        <p:spPr bwMode="auto">
          <a:xfrm>
            <a:off x="5290311" y="3035155"/>
            <a:ext cx="830397" cy="630301"/>
          </a:xfrm>
          <a:custGeom>
            <a:avLst/>
            <a:gdLst>
              <a:gd name="T0" fmla="*/ 3021 w 3327"/>
              <a:gd name="T1" fmla="*/ 0 h 2520"/>
              <a:gd name="T2" fmla="*/ 3044 w 3327"/>
              <a:gd name="T3" fmla="*/ 2 h 2520"/>
              <a:gd name="T4" fmla="*/ 3068 w 3327"/>
              <a:gd name="T5" fmla="*/ 9 h 2520"/>
              <a:gd name="T6" fmla="*/ 3090 w 3327"/>
              <a:gd name="T7" fmla="*/ 21 h 2520"/>
              <a:gd name="T8" fmla="*/ 3111 w 3327"/>
              <a:gd name="T9" fmla="*/ 37 h 2520"/>
              <a:gd name="T10" fmla="*/ 3290 w 3327"/>
              <a:gd name="T11" fmla="*/ 214 h 2520"/>
              <a:gd name="T12" fmla="*/ 3306 w 3327"/>
              <a:gd name="T13" fmla="*/ 234 h 2520"/>
              <a:gd name="T14" fmla="*/ 3318 w 3327"/>
              <a:gd name="T15" fmla="*/ 256 h 2520"/>
              <a:gd name="T16" fmla="*/ 3325 w 3327"/>
              <a:gd name="T17" fmla="*/ 279 h 2520"/>
              <a:gd name="T18" fmla="*/ 3327 w 3327"/>
              <a:gd name="T19" fmla="*/ 303 h 2520"/>
              <a:gd name="T20" fmla="*/ 3325 w 3327"/>
              <a:gd name="T21" fmla="*/ 326 h 2520"/>
              <a:gd name="T22" fmla="*/ 3318 w 3327"/>
              <a:gd name="T23" fmla="*/ 349 h 2520"/>
              <a:gd name="T24" fmla="*/ 3306 w 3327"/>
              <a:gd name="T25" fmla="*/ 371 h 2520"/>
              <a:gd name="T26" fmla="*/ 3290 w 3327"/>
              <a:gd name="T27" fmla="*/ 391 h 2520"/>
              <a:gd name="T28" fmla="*/ 1242 w 3327"/>
              <a:gd name="T29" fmla="*/ 2483 h 2520"/>
              <a:gd name="T30" fmla="*/ 1227 w 3327"/>
              <a:gd name="T31" fmla="*/ 2496 h 2520"/>
              <a:gd name="T32" fmla="*/ 1211 w 3327"/>
              <a:gd name="T33" fmla="*/ 2507 h 2520"/>
              <a:gd name="T34" fmla="*/ 1193 w 3327"/>
              <a:gd name="T35" fmla="*/ 2514 h 2520"/>
              <a:gd name="T36" fmla="*/ 1174 w 3327"/>
              <a:gd name="T37" fmla="*/ 2519 h 2520"/>
              <a:gd name="T38" fmla="*/ 1152 w 3327"/>
              <a:gd name="T39" fmla="*/ 2520 h 2520"/>
              <a:gd name="T40" fmla="*/ 1152 w 3327"/>
              <a:gd name="T41" fmla="*/ 2520 h 2520"/>
              <a:gd name="T42" fmla="*/ 1130 w 3327"/>
              <a:gd name="T43" fmla="*/ 2519 h 2520"/>
              <a:gd name="T44" fmla="*/ 1111 w 3327"/>
              <a:gd name="T45" fmla="*/ 2514 h 2520"/>
              <a:gd name="T46" fmla="*/ 1095 w 3327"/>
              <a:gd name="T47" fmla="*/ 2507 h 2520"/>
              <a:gd name="T48" fmla="*/ 1078 w 3327"/>
              <a:gd name="T49" fmla="*/ 2496 h 2520"/>
              <a:gd name="T50" fmla="*/ 1063 w 3327"/>
              <a:gd name="T51" fmla="*/ 2483 h 2520"/>
              <a:gd name="T52" fmla="*/ 64 w 3327"/>
              <a:gd name="T53" fmla="*/ 1423 h 2520"/>
              <a:gd name="T54" fmla="*/ 38 w 3327"/>
              <a:gd name="T55" fmla="*/ 1386 h 2520"/>
              <a:gd name="T56" fmla="*/ 24 w 3327"/>
              <a:gd name="T57" fmla="*/ 1369 h 2520"/>
              <a:gd name="T58" fmla="*/ 13 w 3327"/>
              <a:gd name="T59" fmla="*/ 1351 h 2520"/>
              <a:gd name="T60" fmla="*/ 6 w 3327"/>
              <a:gd name="T61" fmla="*/ 1332 h 2520"/>
              <a:gd name="T62" fmla="*/ 1 w 3327"/>
              <a:gd name="T63" fmla="*/ 1314 h 2520"/>
              <a:gd name="T64" fmla="*/ 0 w 3327"/>
              <a:gd name="T65" fmla="*/ 1297 h 2520"/>
              <a:gd name="T66" fmla="*/ 1 w 3327"/>
              <a:gd name="T67" fmla="*/ 1281 h 2520"/>
              <a:gd name="T68" fmla="*/ 6 w 3327"/>
              <a:gd name="T69" fmla="*/ 1263 h 2520"/>
              <a:gd name="T70" fmla="*/ 13 w 3327"/>
              <a:gd name="T71" fmla="*/ 1244 h 2520"/>
              <a:gd name="T72" fmla="*/ 24 w 3327"/>
              <a:gd name="T73" fmla="*/ 1226 h 2520"/>
              <a:gd name="T74" fmla="*/ 38 w 3327"/>
              <a:gd name="T75" fmla="*/ 1210 h 2520"/>
              <a:gd name="T76" fmla="*/ 218 w 3327"/>
              <a:gd name="T77" fmla="*/ 1033 h 2520"/>
              <a:gd name="T78" fmla="*/ 238 w 3327"/>
              <a:gd name="T79" fmla="*/ 1016 h 2520"/>
              <a:gd name="T80" fmla="*/ 260 w 3327"/>
              <a:gd name="T81" fmla="*/ 1004 h 2520"/>
              <a:gd name="T82" fmla="*/ 283 w 3327"/>
              <a:gd name="T83" fmla="*/ 997 h 2520"/>
              <a:gd name="T84" fmla="*/ 307 w 3327"/>
              <a:gd name="T85" fmla="*/ 995 h 2520"/>
              <a:gd name="T86" fmla="*/ 331 w 3327"/>
              <a:gd name="T87" fmla="*/ 997 h 2520"/>
              <a:gd name="T88" fmla="*/ 354 w 3327"/>
              <a:gd name="T89" fmla="*/ 1004 h 2520"/>
              <a:gd name="T90" fmla="*/ 377 w 3327"/>
              <a:gd name="T91" fmla="*/ 1016 h 2520"/>
              <a:gd name="T92" fmla="*/ 397 w 3327"/>
              <a:gd name="T93" fmla="*/ 1033 h 2520"/>
              <a:gd name="T94" fmla="*/ 409 w 3327"/>
              <a:gd name="T95" fmla="*/ 1045 h 2520"/>
              <a:gd name="T96" fmla="*/ 1114 w 3327"/>
              <a:gd name="T97" fmla="*/ 1789 h 2520"/>
              <a:gd name="T98" fmla="*/ 1127 w 3327"/>
              <a:gd name="T99" fmla="*/ 1799 h 2520"/>
              <a:gd name="T100" fmla="*/ 1142 w 3327"/>
              <a:gd name="T101" fmla="*/ 1806 h 2520"/>
              <a:gd name="T102" fmla="*/ 1159 w 3327"/>
              <a:gd name="T103" fmla="*/ 1808 h 2520"/>
              <a:gd name="T104" fmla="*/ 1174 w 3327"/>
              <a:gd name="T105" fmla="*/ 1806 h 2520"/>
              <a:gd name="T106" fmla="*/ 1189 w 3327"/>
              <a:gd name="T107" fmla="*/ 1799 h 2520"/>
              <a:gd name="T108" fmla="*/ 1203 w 3327"/>
              <a:gd name="T109" fmla="*/ 1789 h 2520"/>
              <a:gd name="T110" fmla="*/ 2918 w 3327"/>
              <a:gd name="T111" fmla="*/ 37 h 2520"/>
              <a:gd name="T112" fmla="*/ 2931 w 3327"/>
              <a:gd name="T113" fmla="*/ 37 h 2520"/>
              <a:gd name="T114" fmla="*/ 2952 w 3327"/>
              <a:gd name="T115" fmla="*/ 21 h 2520"/>
              <a:gd name="T116" fmla="*/ 2974 w 3327"/>
              <a:gd name="T117" fmla="*/ 9 h 2520"/>
              <a:gd name="T118" fmla="*/ 2998 w 3327"/>
              <a:gd name="T119" fmla="*/ 2 h 2520"/>
              <a:gd name="T120" fmla="*/ 3021 w 3327"/>
              <a:gd name="T121" fmla="*/ 0 h 2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27" h="2520">
                <a:moveTo>
                  <a:pt x="3021" y="0"/>
                </a:moveTo>
                <a:lnTo>
                  <a:pt x="3044" y="2"/>
                </a:lnTo>
                <a:lnTo>
                  <a:pt x="3068" y="9"/>
                </a:lnTo>
                <a:lnTo>
                  <a:pt x="3090" y="21"/>
                </a:lnTo>
                <a:lnTo>
                  <a:pt x="3111" y="37"/>
                </a:lnTo>
                <a:lnTo>
                  <a:pt x="3290" y="214"/>
                </a:lnTo>
                <a:lnTo>
                  <a:pt x="3306" y="234"/>
                </a:lnTo>
                <a:lnTo>
                  <a:pt x="3318" y="256"/>
                </a:lnTo>
                <a:lnTo>
                  <a:pt x="3325" y="279"/>
                </a:lnTo>
                <a:lnTo>
                  <a:pt x="3327" y="303"/>
                </a:lnTo>
                <a:lnTo>
                  <a:pt x="3325" y="326"/>
                </a:lnTo>
                <a:lnTo>
                  <a:pt x="3318" y="349"/>
                </a:lnTo>
                <a:lnTo>
                  <a:pt x="3306" y="371"/>
                </a:lnTo>
                <a:lnTo>
                  <a:pt x="3290" y="391"/>
                </a:lnTo>
                <a:lnTo>
                  <a:pt x="1242" y="2483"/>
                </a:lnTo>
                <a:lnTo>
                  <a:pt x="1227" y="2496"/>
                </a:lnTo>
                <a:lnTo>
                  <a:pt x="1211" y="2507"/>
                </a:lnTo>
                <a:lnTo>
                  <a:pt x="1193" y="2514"/>
                </a:lnTo>
                <a:lnTo>
                  <a:pt x="1174" y="2519"/>
                </a:lnTo>
                <a:lnTo>
                  <a:pt x="1152" y="2520"/>
                </a:lnTo>
                <a:lnTo>
                  <a:pt x="1152" y="2520"/>
                </a:lnTo>
                <a:lnTo>
                  <a:pt x="1130" y="2519"/>
                </a:lnTo>
                <a:lnTo>
                  <a:pt x="1111" y="2514"/>
                </a:lnTo>
                <a:lnTo>
                  <a:pt x="1095" y="2507"/>
                </a:lnTo>
                <a:lnTo>
                  <a:pt x="1078" y="2496"/>
                </a:lnTo>
                <a:lnTo>
                  <a:pt x="1063" y="2483"/>
                </a:lnTo>
                <a:lnTo>
                  <a:pt x="64" y="1423"/>
                </a:lnTo>
                <a:lnTo>
                  <a:pt x="38" y="1386"/>
                </a:lnTo>
                <a:lnTo>
                  <a:pt x="24" y="1369"/>
                </a:lnTo>
                <a:lnTo>
                  <a:pt x="13" y="1351"/>
                </a:lnTo>
                <a:lnTo>
                  <a:pt x="6" y="1332"/>
                </a:lnTo>
                <a:lnTo>
                  <a:pt x="1" y="1314"/>
                </a:lnTo>
                <a:lnTo>
                  <a:pt x="0" y="1297"/>
                </a:lnTo>
                <a:lnTo>
                  <a:pt x="1" y="1281"/>
                </a:lnTo>
                <a:lnTo>
                  <a:pt x="6" y="1263"/>
                </a:lnTo>
                <a:lnTo>
                  <a:pt x="13" y="1244"/>
                </a:lnTo>
                <a:lnTo>
                  <a:pt x="24" y="1226"/>
                </a:lnTo>
                <a:lnTo>
                  <a:pt x="38" y="1210"/>
                </a:lnTo>
                <a:lnTo>
                  <a:pt x="218" y="1033"/>
                </a:lnTo>
                <a:lnTo>
                  <a:pt x="238" y="1016"/>
                </a:lnTo>
                <a:lnTo>
                  <a:pt x="260" y="1004"/>
                </a:lnTo>
                <a:lnTo>
                  <a:pt x="283" y="997"/>
                </a:lnTo>
                <a:lnTo>
                  <a:pt x="307" y="995"/>
                </a:lnTo>
                <a:lnTo>
                  <a:pt x="331" y="997"/>
                </a:lnTo>
                <a:lnTo>
                  <a:pt x="354" y="1004"/>
                </a:lnTo>
                <a:lnTo>
                  <a:pt x="377" y="1016"/>
                </a:lnTo>
                <a:lnTo>
                  <a:pt x="397" y="1033"/>
                </a:lnTo>
                <a:lnTo>
                  <a:pt x="409" y="1045"/>
                </a:lnTo>
                <a:lnTo>
                  <a:pt x="1114" y="1789"/>
                </a:lnTo>
                <a:lnTo>
                  <a:pt x="1127" y="1799"/>
                </a:lnTo>
                <a:lnTo>
                  <a:pt x="1142" y="1806"/>
                </a:lnTo>
                <a:lnTo>
                  <a:pt x="1159" y="1808"/>
                </a:lnTo>
                <a:lnTo>
                  <a:pt x="1174" y="1806"/>
                </a:lnTo>
                <a:lnTo>
                  <a:pt x="1189" y="1799"/>
                </a:lnTo>
                <a:lnTo>
                  <a:pt x="1203" y="1789"/>
                </a:lnTo>
                <a:lnTo>
                  <a:pt x="2918" y="37"/>
                </a:lnTo>
                <a:lnTo>
                  <a:pt x="2931" y="37"/>
                </a:lnTo>
                <a:lnTo>
                  <a:pt x="2952" y="21"/>
                </a:lnTo>
                <a:lnTo>
                  <a:pt x="2974" y="9"/>
                </a:lnTo>
                <a:lnTo>
                  <a:pt x="2998" y="2"/>
                </a:lnTo>
                <a:lnTo>
                  <a:pt x="3021" y="0"/>
                </a:lnTo>
                <a:close/>
              </a:path>
            </a:pathLst>
          </a:custGeom>
          <a:solidFill>
            <a:srgbClr val="488B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>
            <a:off x="7718981" y="5047006"/>
            <a:ext cx="830397" cy="630301"/>
          </a:xfrm>
          <a:custGeom>
            <a:avLst/>
            <a:gdLst>
              <a:gd name="T0" fmla="*/ 3021 w 3327"/>
              <a:gd name="T1" fmla="*/ 0 h 2520"/>
              <a:gd name="T2" fmla="*/ 3044 w 3327"/>
              <a:gd name="T3" fmla="*/ 2 h 2520"/>
              <a:gd name="T4" fmla="*/ 3068 w 3327"/>
              <a:gd name="T5" fmla="*/ 9 h 2520"/>
              <a:gd name="T6" fmla="*/ 3090 w 3327"/>
              <a:gd name="T7" fmla="*/ 21 h 2520"/>
              <a:gd name="T8" fmla="*/ 3111 w 3327"/>
              <a:gd name="T9" fmla="*/ 37 h 2520"/>
              <a:gd name="T10" fmla="*/ 3290 w 3327"/>
              <a:gd name="T11" fmla="*/ 214 h 2520"/>
              <a:gd name="T12" fmla="*/ 3306 w 3327"/>
              <a:gd name="T13" fmla="*/ 234 h 2520"/>
              <a:gd name="T14" fmla="*/ 3318 w 3327"/>
              <a:gd name="T15" fmla="*/ 256 h 2520"/>
              <a:gd name="T16" fmla="*/ 3325 w 3327"/>
              <a:gd name="T17" fmla="*/ 279 h 2520"/>
              <a:gd name="T18" fmla="*/ 3327 w 3327"/>
              <a:gd name="T19" fmla="*/ 303 h 2520"/>
              <a:gd name="T20" fmla="*/ 3325 w 3327"/>
              <a:gd name="T21" fmla="*/ 326 h 2520"/>
              <a:gd name="T22" fmla="*/ 3318 w 3327"/>
              <a:gd name="T23" fmla="*/ 349 h 2520"/>
              <a:gd name="T24" fmla="*/ 3306 w 3327"/>
              <a:gd name="T25" fmla="*/ 371 h 2520"/>
              <a:gd name="T26" fmla="*/ 3290 w 3327"/>
              <a:gd name="T27" fmla="*/ 391 h 2520"/>
              <a:gd name="T28" fmla="*/ 1242 w 3327"/>
              <a:gd name="T29" fmla="*/ 2483 h 2520"/>
              <a:gd name="T30" fmla="*/ 1227 w 3327"/>
              <a:gd name="T31" fmla="*/ 2496 h 2520"/>
              <a:gd name="T32" fmla="*/ 1211 w 3327"/>
              <a:gd name="T33" fmla="*/ 2507 h 2520"/>
              <a:gd name="T34" fmla="*/ 1193 w 3327"/>
              <a:gd name="T35" fmla="*/ 2514 h 2520"/>
              <a:gd name="T36" fmla="*/ 1174 w 3327"/>
              <a:gd name="T37" fmla="*/ 2519 h 2520"/>
              <a:gd name="T38" fmla="*/ 1152 w 3327"/>
              <a:gd name="T39" fmla="*/ 2520 h 2520"/>
              <a:gd name="T40" fmla="*/ 1152 w 3327"/>
              <a:gd name="T41" fmla="*/ 2520 h 2520"/>
              <a:gd name="T42" fmla="*/ 1130 w 3327"/>
              <a:gd name="T43" fmla="*/ 2519 h 2520"/>
              <a:gd name="T44" fmla="*/ 1111 w 3327"/>
              <a:gd name="T45" fmla="*/ 2514 h 2520"/>
              <a:gd name="T46" fmla="*/ 1095 w 3327"/>
              <a:gd name="T47" fmla="*/ 2507 h 2520"/>
              <a:gd name="T48" fmla="*/ 1078 w 3327"/>
              <a:gd name="T49" fmla="*/ 2496 h 2520"/>
              <a:gd name="T50" fmla="*/ 1063 w 3327"/>
              <a:gd name="T51" fmla="*/ 2483 h 2520"/>
              <a:gd name="T52" fmla="*/ 64 w 3327"/>
              <a:gd name="T53" fmla="*/ 1423 h 2520"/>
              <a:gd name="T54" fmla="*/ 38 w 3327"/>
              <a:gd name="T55" fmla="*/ 1386 h 2520"/>
              <a:gd name="T56" fmla="*/ 24 w 3327"/>
              <a:gd name="T57" fmla="*/ 1369 h 2520"/>
              <a:gd name="T58" fmla="*/ 13 w 3327"/>
              <a:gd name="T59" fmla="*/ 1351 h 2520"/>
              <a:gd name="T60" fmla="*/ 6 w 3327"/>
              <a:gd name="T61" fmla="*/ 1332 h 2520"/>
              <a:gd name="T62" fmla="*/ 1 w 3327"/>
              <a:gd name="T63" fmla="*/ 1314 h 2520"/>
              <a:gd name="T64" fmla="*/ 0 w 3327"/>
              <a:gd name="T65" fmla="*/ 1297 h 2520"/>
              <a:gd name="T66" fmla="*/ 1 w 3327"/>
              <a:gd name="T67" fmla="*/ 1281 h 2520"/>
              <a:gd name="T68" fmla="*/ 6 w 3327"/>
              <a:gd name="T69" fmla="*/ 1263 h 2520"/>
              <a:gd name="T70" fmla="*/ 13 w 3327"/>
              <a:gd name="T71" fmla="*/ 1244 h 2520"/>
              <a:gd name="T72" fmla="*/ 24 w 3327"/>
              <a:gd name="T73" fmla="*/ 1226 h 2520"/>
              <a:gd name="T74" fmla="*/ 38 w 3327"/>
              <a:gd name="T75" fmla="*/ 1210 h 2520"/>
              <a:gd name="T76" fmla="*/ 218 w 3327"/>
              <a:gd name="T77" fmla="*/ 1033 h 2520"/>
              <a:gd name="T78" fmla="*/ 238 w 3327"/>
              <a:gd name="T79" fmla="*/ 1016 h 2520"/>
              <a:gd name="T80" fmla="*/ 260 w 3327"/>
              <a:gd name="T81" fmla="*/ 1004 h 2520"/>
              <a:gd name="T82" fmla="*/ 283 w 3327"/>
              <a:gd name="T83" fmla="*/ 997 h 2520"/>
              <a:gd name="T84" fmla="*/ 307 w 3327"/>
              <a:gd name="T85" fmla="*/ 995 h 2520"/>
              <a:gd name="T86" fmla="*/ 331 w 3327"/>
              <a:gd name="T87" fmla="*/ 997 h 2520"/>
              <a:gd name="T88" fmla="*/ 354 w 3327"/>
              <a:gd name="T89" fmla="*/ 1004 h 2520"/>
              <a:gd name="T90" fmla="*/ 377 w 3327"/>
              <a:gd name="T91" fmla="*/ 1016 h 2520"/>
              <a:gd name="T92" fmla="*/ 397 w 3327"/>
              <a:gd name="T93" fmla="*/ 1033 h 2520"/>
              <a:gd name="T94" fmla="*/ 409 w 3327"/>
              <a:gd name="T95" fmla="*/ 1045 h 2520"/>
              <a:gd name="T96" fmla="*/ 1114 w 3327"/>
              <a:gd name="T97" fmla="*/ 1789 h 2520"/>
              <a:gd name="T98" fmla="*/ 1127 w 3327"/>
              <a:gd name="T99" fmla="*/ 1799 h 2520"/>
              <a:gd name="T100" fmla="*/ 1142 w 3327"/>
              <a:gd name="T101" fmla="*/ 1806 h 2520"/>
              <a:gd name="T102" fmla="*/ 1159 w 3327"/>
              <a:gd name="T103" fmla="*/ 1808 h 2520"/>
              <a:gd name="T104" fmla="*/ 1174 w 3327"/>
              <a:gd name="T105" fmla="*/ 1806 h 2520"/>
              <a:gd name="T106" fmla="*/ 1189 w 3327"/>
              <a:gd name="T107" fmla="*/ 1799 h 2520"/>
              <a:gd name="T108" fmla="*/ 1203 w 3327"/>
              <a:gd name="T109" fmla="*/ 1789 h 2520"/>
              <a:gd name="T110" fmla="*/ 2918 w 3327"/>
              <a:gd name="T111" fmla="*/ 37 h 2520"/>
              <a:gd name="T112" fmla="*/ 2931 w 3327"/>
              <a:gd name="T113" fmla="*/ 37 h 2520"/>
              <a:gd name="T114" fmla="*/ 2952 w 3327"/>
              <a:gd name="T115" fmla="*/ 21 h 2520"/>
              <a:gd name="T116" fmla="*/ 2974 w 3327"/>
              <a:gd name="T117" fmla="*/ 9 h 2520"/>
              <a:gd name="T118" fmla="*/ 2998 w 3327"/>
              <a:gd name="T119" fmla="*/ 2 h 2520"/>
              <a:gd name="T120" fmla="*/ 3021 w 3327"/>
              <a:gd name="T121" fmla="*/ 0 h 2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27" h="2520">
                <a:moveTo>
                  <a:pt x="3021" y="0"/>
                </a:moveTo>
                <a:lnTo>
                  <a:pt x="3044" y="2"/>
                </a:lnTo>
                <a:lnTo>
                  <a:pt x="3068" y="9"/>
                </a:lnTo>
                <a:lnTo>
                  <a:pt x="3090" y="21"/>
                </a:lnTo>
                <a:lnTo>
                  <a:pt x="3111" y="37"/>
                </a:lnTo>
                <a:lnTo>
                  <a:pt x="3290" y="214"/>
                </a:lnTo>
                <a:lnTo>
                  <a:pt x="3306" y="234"/>
                </a:lnTo>
                <a:lnTo>
                  <a:pt x="3318" y="256"/>
                </a:lnTo>
                <a:lnTo>
                  <a:pt x="3325" y="279"/>
                </a:lnTo>
                <a:lnTo>
                  <a:pt x="3327" y="303"/>
                </a:lnTo>
                <a:lnTo>
                  <a:pt x="3325" y="326"/>
                </a:lnTo>
                <a:lnTo>
                  <a:pt x="3318" y="349"/>
                </a:lnTo>
                <a:lnTo>
                  <a:pt x="3306" y="371"/>
                </a:lnTo>
                <a:lnTo>
                  <a:pt x="3290" y="391"/>
                </a:lnTo>
                <a:lnTo>
                  <a:pt x="1242" y="2483"/>
                </a:lnTo>
                <a:lnTo>
                  <a:pt x="1227" y="2496"/>
                </a:lnTo>
                <a:lnTo>
                  <a:pt x="1211" y="2507"/>
                </a:lnTo>
                <a:lnTo>
                  <a:pt x="1193" y="2514"/>
                </a:lnTo>
                <a:lnTo>
                  <a:pt x="1174" y="2519"/>
                </a:lnTo>
                <a:lnTo>
                  <a:pt x="1152" y="2520"/>
                </a:lnTo>
                <a:lnTo>
                  <a:pt x="1152" y="2520"/>
                </a:lnTo>
                <a:lnTo>
                  <a:pt x="1130" y="2519"/>
                </a:lnTo>
                <a:lnTo>
                  <a:pt x="1111" y="2514"/>
                </a:lnTo>
                <a:lnTo>
                  <a:pt x="1095" y="2507"/>
                </a:lnTo>
                <a:lnTo>
                  <a:pt x="1078" y="2496"/>
                </a:lnTo>
                <a:lnTo>
                  <a:pt x="1063" y="2483"/>
                </a:lnTo>
                <a:lnTo>
                  <a:pt x="64" y="1423"/>
                </a:lnTo>
                <a:lnTo>
                  <a:pt x="38" y="1386"/>
                </a:lnTo>
                <a:lnTo>
                  <a:pt x="24" y="1369"/>
                </a:lnTo>
                <a:lnTo>
                  <a:pt x="13" y="1351"/>
                </a:lnTo>
                <a:lnTo>
                  <a:pt x="6" y="1332"/>
                </a:lnTo>
                <a:lnTo>
                  <a:pt x="1" y="1314"/>
                </a:lnTo>
                <a:lnTo>
                  <a:pt x="0" y="1297"/>
                </a:lnTo>
                <a:lnTo>
                  <a:pt x="1" y="1281"/>
                </a:lnTo>
                <a:lnTo>
                  <a:pt x="6" y="1263"/>
                </a:lnTo>
                <a:lnTo>
                  <a:pt x="13" y="1244"/>
                </a:lnTo>
                <a:lnTo>
                  <a:pt x="24" y="1226"/>
                </a:lnTo>
                <a:lnTo>
                  <a:pt x="38" y="1210"/>
                </a:lnTo>
                <a:lnTo>
                  <a:pt x="218" y="1033"/>
                </a:lnTo>
                <a:lnTo>
                  <a:pt x="238" y="1016"/>
                </a:lnTo>
                <a:lnTo>
                  <a:pt x="260" y="1004"/>
                </a:lnTo>
                <a:lnTo>
                  <a:pt x="283" y="997"/>
                </a:lnTo>
                <a:lnTo>
                  <a:pt x="307" y="995"/>
                </a:lnTo>
                <a:lnTo>
                  <a:pt x="331" y="997"/>
                </a:lnTo>
                <a:lnTo>
                  <a:pt x="354" y="1004"/>
                </a:lnTo>
                <a:lnTo>
                  <a:pt x="377" y="1016"/>
                </a:lnTo>
                <a:lnTo>
                  <a:pt x="397" y="1033"/>
                </a:lnTo>
                <a:lnTo>
                  <a:pt x="409" y="1045"/>
                </a:lnTo>
                <a:lnTo>
                  <a:pt x="1114" y="1789"/>
                </a:lnTo>
                <a:lnTo>
                  <a:pt x="1127" y="1799"/>
                </a:lnTo>
                <a:lnTo>
                  <a:pt x="1142" y="1806"/>
                </a:lnTo>
                <a:lnTo>
                  <a:pt x="1159" y="1808"/>
                </a:lnTo>
                <a:lnTo>
                  <a:pt x="1174" y="1806"/>
                </a:lnTo>
                <a:lnTo>
                  <a:pt x="1189" y="1799"/>
                </a:lnTo>
                <a:lnTo>
                  <a:pt x="1203" y="1789"/>
                </a:lnTo>
                <a:lnTo>
                  <a:pt x="2918" y="37"/>
                </a:lnTo>
                <a:lnTo>
                  <a:pt x="2931" y="37"/>
                </a:lnTo>
                <a:lnTo>
                  <a:pt x="2952" y="21"/>
                </a:lnTo>
                <a:lnTo>
                  <a:pt x="2974" y="9"/>
                </a:lnTo>
                <a:lnTo>
                  <a:pt x="2998" y="2"/>
                </a:lnTo>
                <a:lnTo>
                  <a:pt x="3021" y="0"/>
                </a:lnTo>
                <a:close/>
              </a:path>
            </a:pathLst>
          </a:custGeom>
          <a:solidFill>
            <a:srgbClr val="488B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 hidden="1"/>
          <p:cNvSpPr/>
          <p:nvPr/>
        </p:nvSpPr>
        <p:spPr>
          <a:xfrm>
            <a:off x="3124324" y="2031019"/>
            <a:ext cx="3674637" cy="1873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46" name="Rectangle 45" hidden="1"/>
          <p:cNvSpPr/>
          <p:nvPr/>
        </p:nvSpPr>
        <p:spPr>
          <a:xfrm>
            <a:off x="6804276" y="2031019"/>
            <a:ext cx="3674637" cy="1873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47" name="Rectangle 46" hidden="1"/>
          <p:cNvSpPr/>
          <p:nvPr/>
        </p:nvSpPr>
        <p:spPr>
          <a:xfrm>
            <a:off x="10371238" y="4042871"/>
            <a:ext cx="112991" cy="20163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48" name="Rectangle 47" hidden="1"/>
          <p:cNvSpPr/>
          <p:nvPr/>
        </p:nvSpPr>
        <p:spPr>
          <a:xfrm>
            <a:off x="10371238" y="2031020"/>
            <a:ext cx="112991" cy="20163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grpSp>
        <p:nvGrpSpPr>
          <p:cNvPr id="52" name="Group 51"/>
          <p:cNvGrpSpPr/>
          <p:nvPr/>
        </p:nvGrpSpPr>
        <p:grpSpPr>
          <a:xfrm>
            <a:off x="4675379" y="4486936"/>
            <a:ext cx="1939954" cy="1817319"/>
            <a:chOff x="2993750" y="3239245"/>
            <a:chExt cx="1454966" cy="1362989"/>
          </a:xfrm>
        </p:grpSpPr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3506062" y="3558125"/>
              <a:ext cx="430338" cy="424189"/>
            </a:xfrm>
            <a:custGeom>
              <a:avLst/>
              <a:gdLst>
                <a:gd name="T0" fmla="*/ 356 w 3084"/>
                <a:gd name="T1" fmla="*/ 2 h 3181"/>
                <a:gd name="T2" fmla="*/ 397 w 3084"/>
                <a:gd name="T3" fmla="*/ 15 h 3181"/>
                <a:gd name="T4" fmla="*/ 437 w 3084"/>
                <a:gd name="T5" fmla="*/ 44 h 3181"/>
                <a:gd name="T6" fmla="*/ 1508 w 3084"/>
                <a:gd name="T7" fmla="*/ 1145 h 3181"/>
                <a:gd name="T8" fmla="*/ 1541 w 3084"/>
                <a:gd name="T9" fmla="*/ 1155 h 3181"/>
                <a:gd name="T10" fmla="*/ 1576 w 3084"/>
                <a:gd name="T11" fmla="*/ 1145 h 3181"/>
                <a:gd name="T12" fmla="*/ 2647 w 3084"/>
                <a:gd name="T13" fmla="*/ 44 h 3181"/>
                <a:gd name="T14" fmla="*/ 2682 w 3084"/>
                <a:gd name="T15" fmla="*/ 15 h 3181"/>
                <a:gd name="T16" fmla="*/ 2722 w 3084"/>
                <a:gd name="T17" fmla="*/ 2 h 3181"/>
                <a:gd name="T18" fmla="*/ 2765 w 3084"/>
                <a:gd name="T19" fmla="*/ 2 h 3181"/>
                <a:gd name="T20" fmla="*/ 2805 w 3084"/>
                <a:gd name="T21" fmla="*/ 15 h 3181"/>
                <a:gd name="T22" fmla="*/ 2845 w 3084"/>
                <a:gd name="T23" fmla="*/ 44 h 3181"/>
                <a:gd name="T24" fmla="*/ 3057 w 3084"/>
                <a:gd name="T25" fmla="*/ 266 h 3181"/>
                <a:gd name="T26" fmla="*/ 3077 w 3084"/>
                <a:gd name="T27" fmla="*/ 309 h 3181"/>
                <a:gd name="T28" fmla="*/ 3084 w 3084"/>
                <a:gd name="T29" fmla="*/ 349 h 3181"/>
                <a:gd name="T30" fmla="*/ 3077 w 3084"/>
                <a:gd name="T31" fmla="*/ 389 h 3181"/>
                <a:gd name="T32" fmla="*/ 3057 w 3084"/>
                <a:gd name="T33" fmla="*/ 432 h 3181"/>
                <a:gd name="T34" fmla="*/ 1985 w 3084"/>
                <a:gd name="T35" fmla="*/ 1540 h 3181"/>
                <a:gd name="T36" fmla="*/ 1967 w 3084"/>
                <a:gd name="T37" fmla="*/ 1573 h 3181"/>
                <a:gd name="T38" fmla="*/ 1967 w 3084"/>
                <a:gd name="T39" fmla="*/ 1609 h 3181"/>
                <a:gd name="T40" fmla="*/ 1985 w 3084"/>
                <a:gd name="T41" fmla="*/ 1641 h 3181"/>
                <a:gd name="T42" fmla="*/ 3057 w 3084"/>
                <a:gd name="T43" fmla="*/ 2750 h 3181"/>
                <a:gd name="T44" fmla="*/ 3077 w 3084"/>
                <a:gd name="T45" fmla="*/ 2793 h 3181"/>
                <a:gd name="T46" fmla="*/ 3084 w 3084"/>
                <a:gd name="T47" fmla="*/ 2833 h 3181"/>
                <a:gd name="T48" fmla="*/ 3077 w 3084"/>
                <a:gd name="T49" fmla="*/ 2873 h 3181"/>
                <a:gd name="T50" fmla="*/ 3057 w 3084"/>
                <a:gd name="T51" fmla="*/ 2916 h 3181"/>
                <a:gd name="T52" fmla="*/ 2845 w 3084"/>
                <a:gd name="T53" fmla="*/ 3138 h 3181"/>
                <a:gd name="T54" fmla="*/ 2805 w 3084"/>
                <a:gd name="T55" fmla="*/ 3165 h 3181"/>
                <a:gd name="T56" fmla="*/ 2765 w 3084"/>
                <a:gd name="T57" fmla="*/ 3180 h 3181"/>
                <a:gd name="T58" fmla="*/ 2727 w 3084"/>
                <a:gd name="T59" fmla="*/ 3180 h 3181"/>
                <a:gd name="T60" fmla="*/ 2686 w 3084"/>
                <a:gd name="T61" fmla="*/ 3165 h 3181"/>
                <a:gd name="T62" fmla="*/ 2647 w 3084"/>
                <a:gd name="T63" fmla="*/ 3138 h 3181"/>
                <a:gd name="T64" fmla="*/ 1576 w 3084"/>
                <a:gd name="T65" fmla="*/ 2036 h 3181"/>
                <a:gd name="T66" fmla="*/ 1541 w 3084"/>
                <a:gd name="T67" fmla="*/ 2027 h 3181"/>
                <a:gd name="T68" fmla="*/ 1508 w 3084"/>
                <a:gd name="T69" fmla="*/ 2036 h 3181"/>
                <a:gd name="T70" fmla="*/ 437 w 3084"/>
                <a:gd name="T71" fmla="*/ 3138 h 3181"/>
                <a:gd name="T72" fmla="*/ 397 w 3084"/>
                <a:gd name="T73" fmla="*/ 3165 h 3181"/>
                <a:gd name="T74" fmla="*/ 356 w 3084"/>
                <a:gd name="T75" fmla="*/ 3180 h 3181"/>
                <a:gd name="T76" fmla="*/ 320 w 3084"/>
                <a:gd name="T77" fmla="*/ 3180 h 3181"/>
                <a:gd name="T78" fmla="*/ 278 w 3084"/>
                <a:gd name="T79" fmla="*/ 3165 h 3181"/>
                <a:gd name="T80" fmla="*/ 239 w 3084"/>
                <a:gd name="T81" fmla="*/ 3138 h 3181"/>
                <a:gd name="T82" fmla="*/ 26 w 3084"/>
                <a:gd name="T83" fmla="*/ 2916 h 3181"/>
                <a:gd name="T84" fmla="*/ 6 w 3084"/>
                <a:gd name="T85" fmla="*/ 2873 h 3181"/>
                <a:gd name="T86" fmla="*/ 0 w 3084"/>
                <a:gd name="T87" fmla="*/ 2833 h 3181"/>
                <a:gd name="T88" fmla="*/ 6 w 3084"/>
                <a:gd name="T89" fmla="*/ 2793 h 3181"/>
                <a:gd name="T90" fmla="*/ 26 w 3084"/>
                <a:gd name="T91" fmla="*/ 2750 h 3181"/>
                <a:gd name="T92" fmla="*/ 1098 w 3084"/>
                <a:gd name="T93" fmla="*/ 1641 h 3181"/>
                <a:gd name="T94" fmla="*/ 1117 w 3084"/>
                <a:gd name="T95" fmla="*/ 1609 h 3181"/>
                <a:gd name="T96" fmla="*/ 1117 w 3084"/>
                <a:gd name="T97" fmla="*/ 1573 h 3181"/>
                <a:gd name="T98" fmla="*/ 1098 w 3084"/>
                <a:gd name="T99" fmla="*/ 1540 h 3181"/>
                <a:gd name="T100" fmla="*/ 26 w 3084"/>
                <a:gd name="T101" fmla="*/ 432 h 3181"/>
                <a:gd name="T102" fmla="*/ 6 w 3084"/>
                <a:gd name="T103" fmla="*/ 389 h 3181"/>
                <a:gd name="T104" fmla="*/ 0 w 3084"/>
                <a:gd name="T105" fmla="*/ 349 h 3181"/>
                <a:gd name="T106" fmla="*/ 6 w 3084"/>
                <a:gd name="T107" fmla="*/ 309 h 3181"/>
                <a:gd name="T108" fmla="*/ 26 w 3084"/>
                <a:gd name="T109" fmla="*/ 266 h 3181"/>
                <a:gd name="T110" fmla="*/ 239 w 3084"/>
                <a:gd name="T111" fmla="*/ 44 h 3181"/>
                <a:gd name="T112" fmla="*/ 278 w 3084"/>
                <a:gd name="T113" fmla="*/ 15 h 3181"/>
                <a:gd name="T114" fmla="*/ 320 w 3084"/>
                <a:gd name="T115" fmla="*/ 2 h 3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84" h="3181">
                  <a:moveTo>
                    <a:pt x="338" y="0"/>
                  </a:moveTo>
                  <a:lnTo>
                    <a:pt x="356" y="2"/>
                  </a:lnTo>
                  <a:lnTo>
                    <a:pt x="376" y="7"/>
                  </a:lnTo>
                  <a:lnTo>
                    <a:pt x="397" y="15"/>
                  </a:lnTo>
                  <a:lnTo>
                    <a:pt x="418" y="28"/>
                  </a:lnTo>
                  <a:lnTo>
                    <a:pt x="437" y="44"/>
                  </a:lnTo>
                  <a:lnTo>
                    <a:pt x="1493" y="1133"/>
                  </a:lnTo>
                  <a:lnTo>
                    <a:pt x="1508" y="1145"/>
                  </a:lnTo>
                  <a:lnTo>
                    <a:pt x="1524" y="1152"/>
                  </a:lnTo>
                  <a:lnTo>
                    <a:pt x="1541" y="1155"/>
                  </a:lnTo>
                  <a:lnTo>
                    <a:pt x="1559" y="1152"/>
                  </a:lnTo>
                  <a:lnTo>
                    <a:pt x="1576" y="1145"/>
                  </a:lnTo>
                  <a:lnTo>
                    <a:pt x="1591" y="1133"/>
                  </a:lnTo>
                  <a:lnTo>
                    <a:pt x="2647" y="44"/>
                  </a:lnTo>
                  <a:lnTo>
                    <a:pt x="2664" y="28"/>
                  </a:lnTo>
                  <a:lnTo>
                    <a:pt x="2682" y="15"/>
                  </a:lnTo>
                  <a:lnTo>
                    <a:pt x="2701" y="7"/>
                  </a:lnTo>
                  <a:lnTo>
                    <a:pt x="2722" y="2"/>
                  </a:lnTo>
                  <a:lnTo>
                    <a:pt x="2746" y="0"/>
                  </a:lnTo>
                  <a:lnTo>
                    <a:pt x="2765" y="2"/>
                  </a:lnTo>
                  <a:lnTo>
                    <a:pt x="2785" y="7"/>
                  </a:lnTo>
                  <a:lnTo>
                    <a:pt x="2805" y="15"/>
                  </a:lnTo>
                  <a:lnTo>
                    <a:pt x="2825" y="28"/>
                  </a:lnTo>
                  <a:lnTo>
                    <a:pt x="2845" y="44"/>
                  </a:lnTo>
                  <a:lnTo>
                    <a:pt x="3041" y="247"/>
                  </a:lnTo>
                  <a:lnTo>
                    <a:pt x="3057" y="266"/>
                  </a:lnTo>
                  <a:lnTo>
                    <a:pt x="3069" y="287"/>
                  </a:lnTo>
                  <a:lnTo>
                    <a:pt x="3077" y="309"/>
                  </a:lnTo>
                  <a:lnTo>
                    <a:pt x="3082" y="330"/>
                  </a:lnTo>
                  <a:lnTo>
                    <a:pt x="3084" y="349"/>
                  </a:lnTo>
                  <a:lnTo>
                    <a:pt x="3082" y="368"/>
                  </a:lnTo>
                  <a:lnTo>
                    <a:pt x="3077" y="389"/>
                  </a:lnTo>
                  <a:lnTo>
                    <a:pt x="3069" y="411"/>
                  </a:lnTo>
                  <a:lnTo>
                    <a:pt x="3057" y="432"/>
                  </a:lnTo>
                  <a:lnTo>
                    <a:pt x="3041" y="450"/>
                  </a:lnTo>
                  <a:lnTo>
                    <a:pt x="1985" y="1540"/>
                  </a:lnTo>
                  <a:lnTo>
                    <a:pt x="1974" y="1555"/>
                  </a:lnTo>
                  <a:lnTo>
                    <a:pt x="1967" y="1573"/>
                  </a:lnTo>
                  <a:lnTo>
                    <a:pt x="1964" y="1591"/>
                  </a:lnTo>
                  <a:lnTo>
                    <a:pt x="1967" y="1609"/>
                  </a:lnTo>
                  <a:lnTo>
                    <a:pt x="1974" y="1625"/>
                  </a:lnTo>
                  <a:lnTo>
                    <a:pt x="1985" y="1641"/>
                  </a:lnTo>
                  <a:lnTo>
                    <a:pt x="3041" y="2731"/>
                  </a:lnTo>
                  <a:lnTo>
                    <a:pt x="3057" y="2750"/>
                  </a:lnTo>
                  <a:lnTo>
                    <a:pt x="3069" y="2771"/>
                  </a:lnTo>
                  <a:lnTo>
                    <a:pt x="3077" y="2793"/>
                  </a:lnTo>
                  <a:lnTo>
                    <a:pt x="3082" y="2814"/>
                  </a:lnTo>
                  <a:lnTo>
                    <a:pt x="3084" y="2833"/>
                  </a:lnTo>
                  <a:lnTo>
                    <a:pt x="3082" y="2852"/>
                  </a:lnTo>
                  <a:lnTo>
                    <a:pt x="3077" y="2873"/>
                  </a:lnTo>
                  <a:lnTo>
                    <a:pt x="3069" y="2895"/>
                  </a:lnTo>
                  <a:lnTo>
                    <a:pt x="3057" y="2916"/>
                  </a:lnTo>
                  <a:lnTo>
                    <a:pt x="3041" y="2934"/>
                  </a:lnTo>
                  <a:lnTo>
                    <a:pt x="2845" y="3138"/>
                  </a:lnTo>
                  <a:lnTo>
                    <a:pt x="2825" y="3154"/>
                  </a:lnTo>
                  <a:lnTo>
                    <a:pt x="2805" y="3165"/>
                  </a:lnTo>
                  <a:lnTo>
                    <a:pt x="2785" y="3175"/>
                  </a:lnTo>
                  <a:lnTo>
                    <a:pt x="2765" y="3180"/>
                  </a:lnTo>
                  <a:lnTo>
                    <a:pt x="2746" y="3181"/>
                  </a:lnTo>
                  <a:lnTo>
                    <a:pt x="2727" y="3180"/>
                  </a:lnTo>
                  <a:lnTo>
                    <a:pt x="2707" y="3175"/>
                  </a:lnTo>
                  <a:lnTo>
                    <a:pt x="2686" y="3165"/>
                  </a:lnTo>
                  <a:lnTo>
                    <a:pt x="2665" y="3154"/>
                  </a:lnTo>
                  <a:lnTo>
                    <a:pt x="2647" y="3138"/>
                  </a:lnTo>
                  <a:lnTo>
                    <a:pt x="1591" y="2049"/>
                  </a:lnTo>
                  <a:lnTo>
                    <a:pt x="1576" y="2036"/>
                  </a:lnTo>
                  <a:lnTo>
                    <a:pt x="1559" y="2029"/>
                  </a:lnTo>
                  <a:lnTo>
                    <a:pt x="1541" y="2027"/>
                  </a:lnTo>
                  <a:lnTo>
                    <a:pt x="1524" y="2029"/>
                  </a:lnTo>
                  <a:lnTo>
                    <a:pt x="1508" y="2036"/>
                  </a:lnTo>
                  <a:lnTo>
                    <a:pt x="1493" y="2049"/>
                  </a:lnTo>
                  <a:lnTo>
                    <a:pt x="437" y="3138"/>
                  </a:lnTo>
                  <a:lnTo>
                    <a:pt x="418" y="3154"/>
                  </a:lnTo>
                  <a:lnTo>
                    <a:pt x="397" y="3165"/>
                  </a:lnTo>
                  <a:lnTo>
                    <a:pt x="376" y="3175"/>
                  </a:lnTo>
                  <a:lnTo>
                    <a:pt x="356" y="3180"/>
                  </a:lnTo>
                  <a:lnTo>
                    <a:pt x="338" y="3181"/>
                  </a:lnTo>
                  <a:lnTo>
                    <a:pt x="320" y="3180"/>
                  </a:lnTo>
                  <a:lnTo>
                    <a:pt x="299" y="3175"/>
                  </a:lnTo>
                  <a:lnTo>
                    <a:pt x="278" y="3165"/>
                  </a:lnTo>
                  <a:lnTo>
                    <a:pt x="257" y="3154"/>
                  </a:lnTo>
                  <a:lnTo>
                    <a:pt x="239" y="3138"/>
                  </a:lnTo>
                  <a:lnTo>
                    <a:pt x="42" y="2934"/>
                  </a:lnTo>
                  <a:lnTo>
                    <a:pt x="26" y="2916"/>
                  </a:lnTo>
                  <a:lnTo>
                    <a:pt x="15" y="2895"/>
                  </a:lnTo>
                  <a:lnTo>
                    <a:pt x="6" y="2873"/>
                  </a:lnTo>
                  <a:lnTo>
                    <a:pt x="1" y="2852"/>
                  </a:lnTo>
                  <a:lnTo>
                    <a:pt x="0" y="2833"/>
                  </a:lnTo>
                  <a:lnTo>
                    <a:pt x="1" y="2814"/>
                  </a:lnTo>
                  <a:lnTo>
                    <a:pt x="6" y="2793"/>
                  </a:lnTo>
                  <a:lnTo>
                    <a:pt x="15" y="2771"/>
                  </a:lnTo>
                  <a:lnTo>
                    <a:pt x="26" y="2750"/>
                  </a:lnTo>
                  <a:lnTo>
                    <a:pt x="42" y="2731"/>
                  </a:lnTo>
                  <a:lnTo>
                    <a:pt x="1098" y="1641"/>
                  </a:lnTo>
                  <a:lnTo>
                    <a:pt x="1110" y="1625"/>
                  </a:lnTo>
                  <a:lnTo>
                    <a:pt x="1117" y="1609"/>
                  </a:lnTo>
                  <a:lnTo>
                    <a:pt x="1119" y="1591"/>
                  </a:lnTo>
                  <a:lnTo>
                    <a:pt x="1117" y="1573"/>
                  </a:lnTo>
                  <a:lnTo>
                    <a:pt x="1110" y="1555"/>
                  </a:lnTo>
                  <a:lnTo>
                    <a:pt x="1098" y="1540"/>
                  </a:lnTo>
                  <a:lnTo>
                    <a:pt x="42" y="450"/>
                  </a:lnTo>
                  <a:lnTo>
                    <a:pt x="26" y="432"/>
                  </a:lnTo>
                  <a:lnTo>
                    <a:pt x="15" y="411"/>
                  </a:lnTo>
                  <a:lnTo>
                    <a:pt x="6" y="389"/>
                  </a:lnTo>
                  <a:lnTo>
                    <a:pt x="1" y="368"/>
                  </a:lnTo>
                  <a:lnTo>
                    <a:pt x="0" y="349"/>
                  </a:lnTo>
                  <a:lnTo>
                    <a:pt x="1" y="330"/>
                  </a:lnTo>
                  <a:lnTo>
                    <a:pt x="6" y="309"/>
                  </a:lnTo>
                  <a:lnTo>
                    <a:pt x="15" y="287"/>
                  </a:lnTo>
                  <a:lnTo>
                    <a:pt x="26" y="266"/>
                  </a:lnTo>
                  <a:lnTo>
                    <a:pt x="42" y="247"/>
                  </a:lnTo>
                  <a:lnTo>
                    <a:pt x="239" y="44"/>
                  </a:lnTo>
                  <a:lnTo>
                    <a:pt x="257" y="28"/>
                  </a:lnTo>
                  <a:lnTo>
                    <a:pt x="278" y="15"/>
                  </a:lnTo>
                  <a:lnTo>
                    <a:pt x="299" y="7"/>
                  </a:lnTo>
                  <a:lnTo>
                    <a:pt x="320" y="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E53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009979" y="3239245"/>
              <a:ext cx="1422505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269" rtl="0" latinLnBrk="1" hangingPunct="0"/>
              <a:r>
                <a:rPr lang="en-US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False Negative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993750" y="4087364"/>
              <a:ext cx="1454966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269" rtl="0" latinLnBrk="1" hangingPunct="0"/>
              <a:r>
                <a:rPr lang="en-US" sz="1800" b="1" dirty="0">
                  <a:solidFill>
                    <a:srgbClr val="E53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TYPE II ERROR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227589" y="4302151"/>
              <a:ext cx="987290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269" rtl="0" latinLnBrk="1" hangingPunct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Beta= .20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24475" y="2487361"/>
            <a:ext cx="1819407" cy="1708548"/>
            <a:chOff x="5798919" y="1843324"/>
            <a:chExt cx="1364555" cy="1281411"/>
          </a:xfrm>
        </p:grpSpPr>
        <p:sp>
          <p:nvSpPr>
            <p:cNvPr id="56" name="Rectangle 55"/>
            <p:cNvSpPr/>
            <p:nvPr/>
          </p:nvSpPr>
          <p:spPr>
            <a:xfrm>
              <a:off x="5812624" y="1843324"/>
              <a:ext cx="1337144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269" rtl="0" latinLnBrk="1" hangingPunct="0"/>
              <a:r>
                <a:rPr lang="en-US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False Positive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883556" y="2609865"/>
              <a:ext cx="1195280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269" rtl="0" latinLnBrk="1" hangingPunct="0"/>
              <a:r>
                <a:rPr lang="en-US" sz="1800" b="1" dirty="0">
                  <a:solidFill>
                    <a:srgbClr val="E53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TYPE I Error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902192" y="2824652"/>
              <a:ext cx="1158009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269" rtl="0" latinLnBrk="1" hangingPunct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Alpha = .05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5798919" y="2154615"/>
              <a:ext cx="1364555" cy="289577"/>
              <a:chOff x="5614799" y="2152733"/>
              <a:chExt cx="1364555" cy="289577"/>
            </a:xfrm>
          </p:grpSpPr>
          <p:sp>
            <p:nvSpPr>
              <p:cNvPr id="55" name="Freeform 11"/>
              <p:cNvSpPr>
                <a:spLocks/>
              </p:cNvSpPr>
              <p:nvPr/>
            </p:nvSpPr>
            <p:spPr bwMode="auto">
              <a:xfrm>
                <a:off x="5971726" y="2152733"/>
                <a:ext cx="293774" cy="289577"/>
              </a:xfrm>
              <a:custGeom>
                <a:avLst/>
                <a:gdLst>
                  <a:gd name="T0" fmla="*/ 356 w 3084"/>
                  <a:gd name="T1" fmla="*/ 2 h 3181"/>
                  <a:gd name="T2" fmla="*/ 397 w 3084"/>
                  <a:gd name="T3" fmla="*/ 15 h 3181"/>
                  <a:gd name="T4" fmla="*/ 437 w 3084"/>
                  <a:gd name="T5" fmla="*/ 44 h 3181"/>
                  <a:gd name="T6" fmla="*/ 1508 w 3084"/>
                  <a:gd name="T7" fmla="*/ 1145 h 3181"/>
                  <a:gd name="T8" fmla="*/ 1541 w 3084"/>
                  <a:gd name="T9" fmla="*/ 1155 h 3181"/>
                  <a:gd name="T10" fmla="*/ 1576 w 3084"/>
                  <a:gd name="T11" fmla="*/ 1145 h 3181"/>
                  <a:gd name="T12" fmla="*/ 2647 w 3084"/>
                  <a:gd name="T13" fmla="*/ 44 h 3181"/>
                  <a:gd name="T14" fmla="*/ 2682 w 3084"/>
                  <a:gd name="T15" fmla="*/ 15 h 3181"/>
                  <a:gd name="T16" fmla="*/ 2722 w 3084"/>
                  <a:gd name="T17" fmla="*/ 2 h 3181"/>
                  <a:gd name="T18" fmla="*/ 2765 w 3084"/>
                  <a:gd name="T19" fmla="*/ 2 h 3181"/>
                  <a:gd name="T20" fmla="*/ 2805 w 3084"/>
                  <a:gd name="T21" fmla="*/ 15 h 3181"/>
                  <a:gd name="T22" fmla="*/ 2845 w 3084"/>
                  <a:gd name="T23" fmla="*/ 44 h 3181"/>
                  <a:gd name="T24" fmla="*/ 3057 w 3084"/>
                  <a:gd name="T25" fmla="*/ 266 h 3181"/>
                  <a:gd name="T26" fmla="*/ 3077 w 3084"/>
                  <a:gd name="T27" fmla="*/ 309 h 3181"/>
                  <a:gd name="T28" fmla="*/ 3084 w 3084"/>
                  <a:gd name="T29" fmla="*/ 349 h 3181"/>
                  <a:gd name="T30" fmla="*/ 3077 w 3084"/>
                  <a:gd name="T31" fmla="*/ 389 h 3181"/>
                  <a:gd name="T32" fmla="*/ 3057 w 3084"/>
                  <a:gd name="T33" fmla="*/ 432 h 3181"/>
                  <a:gd name="T34" fmla="*/ 1985 w 3084"/>
                  <a:gd name="T35" fmla="*/ 1540 h 3181"/>
                  <a:gd name="T36" fmla="*/ 1967 w 3084"/>
                  <a:gd name="T37" fmla="*/ 1573 h 3181"/>
                  <a:gd name="T38" fmla="*/ 1967 w 3084"/>
                  <a:gd name="T39" fmla="*/ 1609 h 3181"/>
                  <a:gd name="T40" fmla="*/ 1985 w 3084"/>
                  <a:gd name="T41" fmla="*/ 1641 h 3181"/>
                  <a:gd name="T42" fmla="*/ 3057 w 3084"/>
                  <a:gd name="T43" fmla="*/ 2750 h 3181"/>
                  <a:gd name="T44" fmla="*/ 3077 w 3084"/>
                  <a:gd name="T45" fmla="*/ 2793 h 3181"/>
                  <a:gd name="T46" fmla="*/ 3084 w 3084"/>
                  <a:gd name="T47" fmla="*/ 2833 h 3181"/>
                  <a:gd name="T48" fmla="*/ 3077 w 3084"/>
                  <a:gd name="T49" fmla="*/ 2873 h 3181"/>
                  <a:gd name="T50" fmla="*/ 3057 w 3084"/>
                  <a:gd name="T51" fmla="*/ 2916 h 3181"/>
                  <a:gd name="T52" fmla="*/ 2845 w 3084"/>
                  <a:gd name="T53" fmla="*/ 3138 h 3181"/>
                  <a:gd name="T54" fmla="*/ 2805 w 3084"/>
                  <a:gd name="T55" fmla="*/ 3165 h 3181"/>
                  <a:gd name="T56" fmla="*/ 2765 w 3084"/>
                  <a:gd name="T57" fmla="*/ 3180 h 3181"/>
                  <a:gd name="T58" fmla="*/ 2727 w 3084"/>
                  <a:gd name="T59" fmla="*/ 3180 h 3181"/>
                  <a:gd name="T60" fmla="*/ 2686 w 3084"/>
                  <a:gd name="T61" fmla="*/ 3165 h 3181"/>
                  <a:gd name="T62" fmla="*/ 2647 w 3084"/>
                  <a:gd name="T63" fmla="*/ 3138 h 3181"/>
                  <a:gd name="T64" fmla="*/ 1576 w 3084"/>
                  <a:gd name="T65" fmla="*/ 2036 h 3181"/>
                  <a:gd name="T66" fmla="*/ 1541 w 3084"/>
                  <a:gd name="T67" fmla="*/ 2027 h 3181"/>
                  <a:gd name="T68" fmla="*/ 1508 w 3084"/>
                  <a:gd name="T69" fmla="*/ 2036 h 3181"/>
                  <a:gd name="T70" fmla="*/ 437 w 3084"/>
                  <a:gd name="T71" fmla="*/ 3138 h 3181"/>
                  <a:gd name="T72" fmla="*/ 397 w 3084"/>
                  <a:gd name="T73" fmla="*/ 3165 h 3181"/>
                  <a:gd name="T74" fmla="*/ 356 w 3084"/>
                  <a:gd name="T75" fmla="*/ 3180 h 3181"/>
                  <a:gd name="T76" fmla="*/ 320 w 3084"/>
                  <a:gd name="T77" fmla="*/ 3180 h 3181"/>
                  <a:gd name="T78" fmla="*/ 278 w 3084"/>
                  <a:gd name="T79" fmla="*/ 3165 h 3181"/>
                  <a:gd name="T80" fmla="*/ 239 w 3084"/>
                  <a:gd name="T81" fmla="*/ 3138 h 3181"/>
                  <a:gd name="T82" fmla="*/ 26 w 3084"/>
                  <a:gd name="T83" fmla="*/ 2916 h 3181"/>
                  <a:gd name="T84" fmla="*/ 6 w 3084"/>
                  <a:gd name="T85" fmla="*/ 2873 h 3181"/>
                  <a:gd name="T86" fmla="*/ 0 w 3084"/>
                  <a:gd name="T87" fmla="*/ 2833 h 3181"/>
                  <a:gd name="T88" fmla="*/ 6 w 3084"/>
                  <a:gd name="T89" fmla="*/ 2793 h 3181"/>
                  <a:gd name="T90" fmla="*/ 26 w 3084"/>
                  <a:gd name="T91" fmla="*/ 2750 h 3181"/>
                  <a:gd name="T92" fmla="*/ 1098 w 3084"/>
                  <a:gd name="T93" fmla="*/ 1641 h 3181"/>
                  <a:gd name="T94" fmla="*/ 1117 w 3084"/>
                  <a:gd name="T95" fmla="*/ 1609 h 3181"/>
                  <a:gd name="T96" fmla="*/ 1117 w 3084"/>
                  <a:gd name="T97" fmla="*/ 1573 h 3181"/>
                  <a:gd name="T98" fmla="*/ 1098 w 3084"/>
                  <a:gd name="T99" fmla="*/ 1540 h 3181"/>
                  <a:gd name="T100" fmla="*/ 26 w 3084"/>
                  <a:gd name="T101" fmla="*/ 432 h 3181"/>
                  <a:gd name="T102" fmla="*/ 6 w 3084"/>
                  <a:gd name="T103" fmla="*/ 389 h 3181"/>
                  <a:gd name="T104" fmla="*/ 0 w 3084"/>
                  <a:gd name="T105" fmla="*/ 349 h 3181"/>
                  <a:gd name="T106" fmla="*/ 6 w 3084"/>
                  <a:gd name="T107" fmla="*/ 309 h 3181"/>
                  <a:gd name="T108" fmla="*/ 26 w 3084"/>
                  <a:gd name="T109" fmla="*/ 266 h 3181"/>
                  <a:gd name="T110" fmla="*/ 239 w 3084"/>
                  <a:gd name="T111" fmla="*/ 44 h 3181"/>
                  <a:gd name="T112" fmla="*/ 278 w 3084"/>
                  <a:gd name="T113" fmla="*/ 15 h 3181"/>
                  <a:gd name="T114" fmla="*/ 320 w 3084"/>
                  <a:gd name="T115" fmla="*/ 2 h 3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084" h="3181">
                    <a:moveTo>
                      <a:pt x="338" y="0"/>
                    </a:moveTo>
                    <a:lnTo>
                      <a:pt x="356" y="2"/>
                    </a:lnTo>
                    <a:lnTo>
                      <a:pt x="376" y="7"/>
                    </a:lnTo>
                    <a:lnTo>
                      <a:pt x="397" y="15"/>
                    </a:lnTo>
                    <a:lnTo>
                      <a:pt x="418" y="28"/>
                    </a:lnTo>
                    <a:lnTo>
                      <a:pt x="437" y="44"/>
                    </a:lnTo>
                    <a:lnTo>
                      <a:pt x="1493" y="1133"/>
                    </a:lnTo>
                    <a:lnTo>
                      <a:pt x="1508" y="1145"/>
                    </a:lnTo>
                    <a:lnTo>
                      <a:pt x="1524" y="1152"/>
                    </a:lnTo>
                    <a:lnTo>
                      <a:pt x="1541" y="1155"/>
                    </a:lnTo>
                    <a:lnTo>
                      <a:pt x="1559" y="1152"/>
                    </a:lnTo>
                    <a:lnTo>
                      <a:pt x="1576" y="1145"/>
                    </a:lnTo>
                    <a:lnTo>
                      <a:pt x="1591" y="1133"/>
                    </a:lnTo>
                    <a:lnTo>
                      <a:pt x="2647" y="44"/>
                    </a:lnTo>
                    <a:lnTo>
                      <a:pt x="2664" y="28"/>
                    </a:lnTo>
                    <a:lnTo>
                      <a:pt x="2682" y="15"/>
                    </a:lnTo>
                    <a:lnTo>
                      <a:pt x="2701" y="7"/>
                    </a:lnTo>
                    <a:lnTo>
                      <a:pt x="2722" y="2"/>
                    </a:lnTo>
                    <a:lnTo>
                      <a:pt x="2746" y="0"/>
                    </a:lnTo>
                    <a:lnTo>
                      <a:pt x="2765" y="2"/>
                    </a:lnTo>
                    <a:lnTo>
                      <a:pt x="2785" y="7"/>
                    </a:lnTo>
                    <a:lnTo>
                      <a:pt x="2805" y="15"/>
                    </a:lnTo>
                    <a:lnTo>
                      <a:pt x="2825" y="28"/>
                    </a:lnTo>
                    <a:lnTo>
                      <a:pt x="2845" y="44"/>
                    </a:lnTo>
                    <a:lnTo>
                      <a:pt x="3041" y="247"/>
                    </a:lnTo>
                    <a:lnTo>
                      <a:pt x="3057" y="266"/>
                    </a:lnTo>
                    <a:lnTo>
                      <a:pt x="3069" y="287"/>
                    </a:lnTo>
                    <a:lnTo>
                      <a:pt x="3077" y="309"/>
                    </a:lnTo>
                    <a:lnTo>
                      <a:pt x="3082" y="330"/>
                    </a:lnTo>
                    <a:lnTo>
                      <a:pt x="3084" y="349"/>
                    </a:lnTo>
                    <a:lnTo>
                      <a:pt x="3082" y="368"/>
                    </a:lnTo>
                    <a:lnTo>
                      <a:pt x="3077" y="389"/>
                    </a:lnTo>
                    <a:lnTo>
                      <a:pt x="3069" y="411"/>
                    </a:lnTo>
                    <a:lnTo>
                      <a:pt x="3057" y="432"/>
                    </a:lnTo>
                    <a:lnTo>
                      <a:pt x="3041" y="450"/>
                    </a:lnTo>
                    <a:lnTo>
                      <a:pt x="1985" y="1540"/>
                    </a:lnTo>
                    <a:lnTo>
                      <a:pt x="1974" y="1555"/>
                    </a:lnTo>
                    <a:lnTo>
                      <a:pt x="1967" y="1573"/>
                    </a:lnTo>
                    <a:lnTo>
                      <a:pt x="1964" y="1591"/>
                    </a:lnTo>
                    <a:lnTo>
                      <a:pt x="1967" y="1609"/>
                    </a:lnTo>
                    <a:lnTo>
                      <a:pt x="1974" y="1625"/>
                    </a:lnTo>
                    <a:lnTo>
                      <a:pt x="1985" y="1641"/>
                    </a:lnTo>
                    <a:lnTo>
                      <a:pt x="3041" y="2731"/>
                    </a:lnTo>
                    <a:lnTo>
                      <a:pt x="3057" y="2750"/>
                    </a:lnTo>
                    <a:lnTo>
                      <a:pt x="3069" y="2771"/>
                    </a:lnTo>
                    <a:lnTo>
                      <a:pt x="3077" y="2793"/>
                    </a:lnTo>
                    <a:lnTo>
                      <a:pt x="3082" y="2814"/>
                    </a:lnTo>
                    <a:lnTo>
                      <a:pt x="3084" y="2833"/>
                    </a:lnTo>
                    <a:lnTo>
                      <a:pt x="3082" y="2852"/>
                    </a:lnTo>
                    <a:lnTo>
                      <a:pt x="3077" y="2873"/>
                    </a:lnTo>
                    <a:lnTo>
                      <a:pt x="3069" y="2895"/>
                    </a:lnTo>
                    <a:lnTo>
                      <a:pt x="3057" y="2916"/>
                    </a:lnTo>
                    <a:lnTo>
                      <a:pt x="3041" y="2934"/>
                    </a:lnTo>
                    <a:lnTo>
                      <a:pt x="2845" y="3138"/>
                    </a:lnTo>
                    <a:lnTo>
                      <a:pt x="2825" y="3154"/>
                    </a:lnTo>
                    <a:lnTo>
                      <a:pt x="2805" y="3165"/>
                    </a:lnTo>
                    <a:lnTo>
                      <a:pt x="2785" y="3175"/>
                    </a:lnTo>
                    <a:lnTo>
                      <a:pt x="2765" y="3180"/>
                    </a:lnTo>
                    <a:lnTo>
                      <a:pt x="2746" y="3181"/>
                    </a:lnTo>
                    <a:lnTo>
                      <a:pt x="2727" y="3180"/>
                    </a:lnTo>
                    <a:lnTo>
                      <a:pt x="2707" y="3175"/>
                    </a:lnTo>
                    <a:lnTo>
                      <a:pt x="2686" y="3165"/>
                    </a:lnTo>
                    <a:lnTo>
                      <a:pt x="2665" y="3154"/>
                    </a:lnTo>
                    <a:lnTo>
                      <a:pt x="2647" y="3138"/>
                    </a:lnTo>
                    <a:lnTo>
                      <a:pt x="1591" y="2049"/>
                    </a:lnTo>
                    <a:lnTo>
                      <a:pt x="1576" y="2036"/>
                    </a:lnTo>
                    <a:lnTo>
                      <a:pt x="1559" y="2029"/>
                    </a:lnTo>
                    <a:lnTo>
                      <a:pt x="1541" y="2027"/>
                    </a:lnTo>
                    <a:lnTo>
                      <a:pt x="1524" y="2029"/>
                    </a:lnTo>
                    <a:lnTo>
                      <a:pt x="1508" y="2036"/>
                    </a:lnTo>
                    <a:lnTo>
                      <a:pt x="1493" y="2049"/>
                    </a:lnTo>
                    <a:lnTo>
                      <a:pt x="437" y="3138"/>
                    </a:lnTo>
                    <a:lnTo>
                      <a:pt x="418" y="3154"/>
                    </a:lnTo>
                    <a:lnTo>
                      <a:pt x="397" y="3165"/>
                    </a:lnTo>
                    <a:lnTo>
                      <a:pt x="376" y="3175"/>
                    </a:lnTo>
                    <a:lnTo>
                      <a:pt x="356" y="3180"/>
                    </a:lnTo>
                    <a:lnTo>
                      <a:pt x="338" y="3181"/>
                    </a:lnTo>
                    <a:lnTo>
                      <a:pt x="320" y="3180"/>
                    </a:lnTo>
                    <a:lnTo>
                      <a:pt x="299" y="3175"/>
                    </a:lnTo>
                    <a:lnTo>
                      <a:pt x="278" y="3165"/>
                    </a:lnTo>
                    <a:lnTo>
                      <a:pt x="257" y="3154"/>
                    </a:lnTo>
                    <a:lnTo>
                      <a:pt x="239" y="3138"/>
                    </a:lnTo>
                    <a:lnTo>
                      <a:pt x="42" y="2934"/>
                    </a:lnTo>
                    <a:lnTo>
                      <a:pt x="26" y="2916"/>
                    </a:lnTo>
                    <a:lnTo>
                      <a:pt x="15" y="2895"/>
                    </a:lnTo>
                    <a:lnTo>
                      <a:pt x="6" y="2873"/>
                    </a:lnTo>
                    <a:lnTo>
                      <a:pt x="1" y="2852"/>
                    </a:lnTo>
                    <a:lnTo>
                      <a:pt x="0" y="2833"/>
                    </a:lnTo>
                    <a:lnTo>
                      <a:pt x="1" y="2814"/>
                    </a:lnTo>
                    <a:lnTo>
                      <a:pt x="6" y="2793"/>
                    </a:lnTo>
                    <a:lnTo>
                      <a:pt x="15" y="2771"/>
                    </a:lnTo>
                    <a:lnTo>
                      <a:pt x="26" y="2750"/>
                    </a:lnTo>
                    <a:lnTo>
                      <a:pt x="42" y="2731"/>
                    </a:lnTo>
                    <a:lnTo>
                      <a:pt x="1098" y="1641"/>
                    </a:lnTo>
                    <a:lnTo>
                      <a:pt x="1110" y="1625"/>
                    </a:lnTo>
                    <a:lnTo>
                      <a:pt x="1117" y="1609"/>
                    </a:lnTo>
                    <a:lnTo>
                      <a:pt x="1119" y="1591"/>
                    </a:lnTo>
                    <a:lnTo>
                      <a:pt x="1117" y="1573"/>
                    </a:lnTo>
                    <a:lnTo>
                      <a:pt x="1110" y="1555"/>
                    </a:lnTo>
                    <a:lnTo>
                      <a:pt x="1098" y="1540"/>
                    </a:lnTo>
                    <a:lnTo>
                      <a:pt x="42" y="450"/>
                    </a:lnTo>
                    <a:lnTo>
                      <a:pt x="26" y="432"/>
                    </a:lnTo>
                    <a:lnTo>
                      <a:pt x="15" y="411"/>
                    </a:lnTo>
                    <a:lnTo>
                      <a:pt x="6" y="389"/>
                    </a:lnTo>
                    <a:lnTo>
                      <a:pt x="1" y="368"/>
                    </a:lnTo>
                    <a:lnTo>
                      <a:pt x="0" y="349"/>
                    </a:lnTo>
                    <a:lnTo>
                      <a:pt x="1" y="330"/>
                    </a:lnTo>
                    <a:lnTo>
                      <a:pt x="6" y="309"/>
                    </a:lnTo>
                    <a:lnTo>
                      <a:pt x="15" y="287"/>
                    </a:lnTo>
                    <a:lnTo>
                      <a:pt x="26" y="266"/>
                    </a:lnTo>
                    <a:lnTo>
                      <a:pt x="42" y="247"/>
                    </a:lnTo>
                    <a:lnTo>
                      <a:pt x="239" y="44"/>
                    </a:lnTo>
                    <a:lnTo>
                      <a:pt x="257" y="28"/>
                    </a:lnTo>
                    <a:lnTo>
                      <a:pt x="278" y="15"/>
                    </a:lnTo>
                    <a:lnTo>
                      <a:pt x="299" y="7"/>
                    </a:lnTo>
                    <a:lnTo>
                      <a:pt x="320" y="2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E53D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11"/>
              <p:cNvSpPr>
                <a:spLocks/>
              </p:cNvSpPr>
              <p:nvPr/>
            </p:nvSpPr>
            <p:spPr bwMode="auto">
              <a:xfrm>
                <a:off x="6328653" y="2152733"/>
                <a:ext cx="293774" cy="289577"/>
              </a:xfrm>
              <a:custGeom>
                <a:avLst/>
                <a:gdLst>
                  <a:gd name="T0" fmla="*/ 356 w 3084"/>
                  <a:gd name="T1" fmla="*/ 2 h 3181"/>
                  <a:gd name="T2" fmla="*/ 397 w 3084"/>
                  <a:gd name="T3" fmla="*/ 15 h 3181"/>
                  <a:gd name="T4" fmla="*/ 437 w 3084"/>
                  <a:gd name="T5" fmla="*/ 44 h 3181"/>
                  <a:gd name="T6" fmla="*/ 1508 w 3084"/>
                  <a:gd name="T7" fmla="*/ 1145 h 3181"/>
                  <a:gd name="T8" fmla="*/ 1541 w 3084"/>
                  <a:gd name="T9" fmla="*/ 1155 h 3181"/>
                  <a:gd name="T10" fmla="*/ 1576 w 3084"/>
                  <a:gd name="T11" fmla="*/ 1145 h 3181"/>
                  <a:gd name="T12" fmla="*/ 2647 w 3084"/>
                  <a:gd name="T13" fmla="*/ 44 h 3181"/>
                  <a:gd name="T14" fmla="*/ 2682 w 3084"/>
                  <a:gd name="T15" fmla="*/ 15 h 3181"/>
                  <a:gd name="T16" fmla="*/ 2722 w 3084"/>
                  <a:gd name="T17" fmla="*/ 2 h 3181"/>
                  <a:gd name="T18" fmla="*/ 2765 w 3084"/>
                  <a:gd name="T19" fmla="*/ 2 h 3181"/>
                  <a:gd name="T20" fmla="*/ 2805 w 3084"/>
                  <a:gd name="T21" fmla="*/ 15 h 3181"/>
                  <a:gd name="T22" fmla="*/ 2845 w 3084"/>
                  <a:gd name="T23" fmla="*/ 44 h 3181"/>
                  <a:gd name="T24" fmla="*/ 3057 w 3084"/>
                  <a:gd name="T25" fmla="*/ 266 h 3181"/>
                  <a:gd name="T26" fmla="*/ 3077 w 3084"/>
                  <a:gd name="T27" fmla="*/ 309 h 3181"/>
                  <a:gd name="T28" fmla="*/ 3084 w 3084"/>
                  <a:gd name="T29" fmla="*/ 349 h 3181"/>
                  <a:gd name="T30" fmla="*/ 3077 w 3084"/>
                  <a:gd name="T31" fmla="*/ 389 h 3181"/>
                  <a:gd name="T32" fmla="*/ 3057 w 3084"/>
                  <a:gd name="T33" fmla="*/ 432 h 3181"/>
                  <a:gd name="T34" fmla="*/ 1985 w 3084"/>
                  <a:gd name="T35" fmla="*/ 1540 h 3181"/>
                  <a:gd name="T36" fmla="*/ 1967 w 3084"/>
                  <a:gd name="T37" fmla="*/ 1573 h 3181"/>
                  <a:gd name="T38" fmla="*/ 1967 w 3084"/>
                  <a:gd name="T39" fmla="*/ 1609 h 3181"/>
                  <a:gd name="T40" fmla="*/ 1985 w 3084"/>
                  <a:gd name="T41" fmla="*/ 1641 h 3181"/>
                  <a:gd name="T42" fmla="*/ 3057 w 3084"/>
                  <a:gd name="T43" fmla="*/ 2750 h 3181"/>
                  <a:gd name="T44" fmla="*/ 3077 w 3084"/>
                  <a:gd name="T45" fmla="*/ 2793 h 3181"/>
                  <a:gd name="T46" fmla="*/ 3084 w 3084"/>
                  <a:gd name="T47" fmla="*/ 2833 h 3181"/>
                  <a:gd name="T48" fmla="*/ 3077 w 3084"/>
                  <a:gd name="T49" fmla="*/ 2873 h 3181"/>
                  <a:gd name="T50" fmla="*/ 3057 w 3084"/>
                  <a:gd name="T51" fmla="*/ 2916 h 3181"/>
                  <a:gd name="T52" fmla="*/ 2845 w 3084"/>
                  <a:gd name="T53" fmla="*/ 3138 h 3181"/>
                  <a:gd name="T54" fmla="*/ 2805 w 3084"/>
                  <a:gd name="T55" fmla="*/ 3165 h 3181"/>
                  <a:gd name="T56" fmla="*/ 2765 w 3084"/>
                  <a:gd name="T57" fmla="*/ 3180 h 3181"/>
                  <a:gd name="T58" fmla="*/ 2727 w 3084"/>
                  <a:gd name="T59" fmla="*/ 3180 h 3181"/>
                  <a:gd name="T60" fmla="*/ 2686 w 3084"/>
                  <a:gd name="T61" fmla="*/ 3165 h 3181"/>
                  <a:gd name="T62" fmla="*/ 2647 w 3084"/>
                  <a:gd name="T63" fmla="*/ 3138 h 3181"/>
                  <a:gd name="T64" fmla="*/ 1576 w 3084"/>
                  <a:gd name="T65" fmla="*/ 2036 h 3181"/>
                  <a:gd name="T66" fmla="*/ 1541 w 3084"/>
                  <a:gd name="T67" fmla="*/ 2027 h 3181"/>
                  <a:gd name="T68" fmla="*/ 1508 w 3084"/>
                  <a:gd name="T69" fmla="*/ 2036 h 3181"/>
                  <a:gd name="T70" fmla="*/ 437 w 3084"/>
                  <a:gd name="T71" fmla="*/ 3138 h 3181"/>
                  <a:gd name="T72" fmla="*/ 397 w 3084"/>
                  <a:gd name="T73" fmla="*/ 3165 h 3181"/>
                  <a:gd name="T74" fmla="*/ 356 w 3084"/>
                  <a:gd name="T75" fmla="*/ 3180 h 3181"/>
                  <a:gd name="T76" fmla="*/ 320 w 3084"/>
                  <a:gd name="T77" fmla="*/ 3180 h 3181"/>
                  <a:gd name="T78" fmla="*/ 278 w 3084"/>
                  <a:gd name="T79" fmla="*/ 3165 h 3181"/>
                  <a:gd name="T80" fmla="*/ 239 w 3084"/>
                  <a:gd name="T81" fmla="*/ 3138 h 3181"/>
                  <a:gd name="T82" fmla="*/ 26 w 3084"/>
                  <a:gd name="T83" fmla="*/ 2916 h 3181"/>
                  <a:gd name="T84" fmla="*/ 6 w 3084"/>
                  <a:gd name="T85" fmla="*/ 2873 h 3181"/>
                  <a:gd name="T86" fmla="*/ 0 w 3084"/>
                  <a:gd name="T87" fmla="*/ 2833 h 3181"/>
                  <a:gd name="T88" fmla="*/ 6 w 3084"/>
                  <a:gd name="T89" fmla="*/ 2793 h 3181"/>
                  <a:gd name="T90" fmla="*/ 26 w 3084"/>
                  <a:gd name="T91" fmla="*/ 2750 h 3181"/>
                  <a:gd name="T92" fmla="*/ 1098 w 3084"/>
                  <a:gd name="T93" fmla="*/ 1641 h 3181"/>
                  <a:gd name="T94" fmla="*/ 1117 w 3084"/>
                  <a:gd name="T95" fmla="*/ 1609 h 3181"/>
                  <a:gd name="T96" fmla="*/ 1117 w 3084"/>
                  <a:gd name="T97" fmla="*/ 1573 h 3181"/>
                  <a:gd name="T98" fmla="*/ 1098 w 3084"/>
                  <a:gd name="T99" fmla="*/ 1540 h 3181"/>
                  <a:gd name="T100" fmla="*/ 26 w 3084"/>
                  <a:gd name="T101" fmla="*/ 432 h 3181"/>
                  <a:gd name="T102" fmla="*/ 6 w 3084"/>
                  <a:gd name="T103" fmla="*/ 389 h 3181"/>
                  <a:gd name="T104" fmla="*/ 0 w 3084"/>
                  <a:gd name="T105" fmla="*/ 349 h 3181"/>
                  <a:gd name="T106" fmla="*/ 6 w 3084"/>
                  <a:gd name="T107" fmla="*/ 309 h 3181"/>
                  <a:gd name="T108" fmla="*/ 26 w 3084"/>
                  <a:gd name="T109" fmla="*/ 266 h 3181"/>
                  <a:gd name="T110" fmla="*/ 239 w 3084"/>
                  <a:gd name="T111" fmla="*/ 44 h 3181"/>
                  <a:gd name="T112" fmla="*/ 278 w 3084"/>
                  <a:gd name="T113" fmla="*/ 15 h 3181"/>
                  <a:gd name="T114" fmla="*/ 320 w 3084"/>
                  <a:gd name="T115" fmla="*/ 2 h 3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084" h="3181">
                    <a:moveTo>
                      <a:pt x="338" y="0"/>
                    </a:moveTo>
                    <a:lnTo>
                      <a:pt x="356" y="2"/>
                    </a:lnTo>
                    <a:lnTo>
                      <a:pt x="376" y="7"/>
                    </a:lnTo>
                    <a:lnTo>
                      <a:pt x="397" y="15"/>
                    </a:lnTo>
                    <a:lnTo>
                      <a:pt x="418" y="28"/>
                    </a:lnTo>
                    <a:lnTo>
                      <a:pt x="437" y="44"/>
                    </a:lnTo>
                    <a:lnTo>
                      <a:pt x="1493" y="1133"/>
                    </a:lnTo>
                    <a:lnTo>
                      <a:pt x="1508" y="1145"/>
                    </a:lnTo>
                    <a:lnTo>
                      <a:pt x="1524" y="1152"/>
                    </a:lnTo>
                    <a:lnTo>
                      <a:pt x="1541" y="1155"/>
                    </a:lnTo>
                    <a:lnTo>
                      <a:pt x="1559" y="1152"/>
                    </a:lnTo>
                    <a:lnTo>
                      <a:pt x="1576" y="1145"/>
                    </a:lnTo>
                    <a:lnTo>
                      <a:pt x="1591" y="1133"/>
                    </a:lnTo>
                    <a:lnTo>
                      <a:pt x="2647" y="44"/>
                    </a:lnTo>
                    <a:lnTo>
                      <a:pt x="2664" y="28"/>
                    </a:lnTo>
                    <a:lnTo>
                      <a:pt x="2682" y="15"/>
                    </a:lnTo>
                    <a:lnTo>
                      <a:pt x="2701" y="7"/>
                    </a:lnTo>
                    <a:lnTo>
                      <a:pt x="2722" y="2"/>
                    </a:lnTo>
                    <a:lnTo>
                      <a:pt x="2746" y="0"/>
                    </a:lnTo>
                    <a:lnTo>
                      <a:pt x="2765" y="2"/>
                    </a:lnTo>
                    <a:lnTo>
                      <a:pt x="2785" y="7"/>
                    </a:lnTo>
                    <a:lnTo>
                      <a:pt x="2805" y="15"/>
                    </a:lnTo>
                    <a:lnTo>
                      <a:pt x="2825" y="28"/>
                    </a:lnTo>
                    <a:lnTo>
                      <a:pt x="2845" y="44"/>
                    </a:lnTo>
                    <a:lnTo>
                      <a:pt x="3041" y="247"/>
                    </a:lnTo>
                    <a:lnTo>
                      <a:pt x="3057" y="266"/>
                    </a:lnTo>
                    <a:lnTo>
                      <a:pt x="3069" y="287"/>
                    </a:lnTo>
                    <a:lnTo>
                      <a:pt x="3077" y="309"/>
                    </a:lnTo>
                    <a:lnTo>
                      <a:pt x="3082" y="330"/>
                    </a:lnTo>
                    <a:lnTo>
                      <a:pt x="3084" y="349"/>
                    </a:lnTo>
                    <a:lnTo>
                      <a:pt x="3082" y="368"/>
                    </a:lnTo>
                    <a:lnTo>
                      <a:pt x="3077" y="389"/>
                    </a:lnTo>
                    <a:lnTo>
                      <a:pt x="3069" y="411"/>
                    </a:lnTo>
                    <a:lnTo>
                      <a:pt x="3057" y="432"/>
                    </a:lnTo>
                    <a:lnTo>
                      <a:pt x="3041" y="450"/>
                    </a:lnTo>
                    <a:lnTo>
                      <a:pt x="1985" y="1540"/>
                    </a:lnTo>
                    <a:lnTo>
                      <a:pt x="1974" y="1555"/>
                    </a:lnTo>
                    <a:lnTo>
                      <a:pt x="1967" y="1573"/>
                    </a:lnTo>
                    <a:lnTo>
                      <a:pt x="1964" y="1591"/>
                    </a:lnTo>
                    <a:lnTo>
                      <a:pt x="1967" y="1609"/>
                    </a:lnTo>
                    <a:lnTo>
                      <a:pt x="1974" y="1625"/>
                    </a:lnTo>
                    <a:lnTo>
                      <a:pt x="1985" y="1641"/>
                    </a:lnTo>
                    <a:lnTo>
                      <a:pt x="3041" y="2731"/>
                    </a:lnTo>
                    <a:lnTo>
                      <a:pt x="3057" y="2750"/>
                    </a:lnTo>
                    <a:lnTo>
                      <a:pt x="3069" y="2771"/>
                    </a:lnTo>
                    <a:lnTo>
                      <a:pt x="3077" y="2793"/>
                    </a:lnTo>
                    <a:lnTo>
                      <a:pt x="3082" y="2814"/>
                    </a:lnTo>
                    <a:lnTo>
                      <a:pt x="3084" y="2833"/>
                    </a:lnTo>
                    <a:lnTo>
                      <a:pt x="3082" y="2852"/>
                    </a:lnTo>
                    <a:lnTo>
                      <a:pt x="3077" y="2873"/>
                    </a:lnTo>
                    <a:lnTo>
                      <a:pt x="3069" y="2895"/>
                    </a:lnTo>
                    <a:lnTo>
                      <a:pt x="3057" y="2916"/>
                    </a:lnTo>
                    <a:lnTo>
                      <a:pt x="3041" y="2934"/>
                    </a:lnTo>
                    <a:lnTo>
                      <a:pt x="2845" y="3138"/>
                    </a:lnTo>
                    <a:lnTo>
                      <a:pt x="2825" y="3154"/>
                    </a:lnTo>
                    <a:lnTo>
                      <a:pt x="2805" y="3165"/>
                    </a:lnTo>
                    <a:lnTo>
                      <a:pt x="2785" y="3175"/>
                    </a:lnTo>
                    <a:lnTo>
                      <a:pt x="2765" y="3180"/>
                    </a:lnTo>
                    <a:lnTo>
                      <a:pt x="2746" y="3181"/>
                    </a:lnTo>
                    <a:lnTo>
                      <a:pt x="2727" y="3180"/>
                    </a:lnTo>
                    <a:lnTo>
                      <a:pt x="2707" y="3175"/>
                    </a:lnTo>
                    <a:lnTo>
                      <a:pt x="2686" y="3165"/>
                    </a:lnTo>
                    <a:lnTo>
                      <a:pt x="2665" y="3154"/>
                    </a:lnTo>
                    <a:lnTo>
                      <a:pt x="2647" y="3138"/>
                    </a:lnTo>
                    <a:lnTo>
                      <a:pt x="1591" y="2049"/>
                    </a:lnTo>
                    <a:lnTo>
                      <a:pt x="1576" y="2036"/>
                    </a:lnTo>
                    <a:lnTo>
                      <a:pt x="1559" y="2029"/>
                    </a:lnTo>
                    <a:lnTo>
                      <a:pt x="1541" y="2027"/>
                    </a:lnTo>
                    <a:lnTo>
                      <a:pt x="1524" y="2029"/>
                    </a:lnTo>
                    <a:lnTo>
                      <a:pt x="1508" y="2036"/>
                    </a:lnTo>
                    <a:lnTo>
                      <a:pt x="1493" y="2049"/>
                    </a:lnTo>
                    <a:lnTo>
                      <a:pt x="437" y="3138"/>
                    </a:lnTo>
                    <a:lnTo>
                      <a:pt x="418" y="3154"/>
                    </a:lnTo>
                    <a:lnTo>
                      <a:pt x="397" y="3165"/>
                    </a:lnTo>
                    <a:lnTo>
                      <a:pt x="376" y="3175"/>
                    </a:lnTo>
                    <a:lnTo>
                      <a:pt x="356" y="3180"/>
                    </a:lnTo>
                    <a:lnTo>
                      <a:pt x="338" y="3181"/>
                    </a:lnTo>
                    <a:lnTo>
                      <a:pt x="320" y="3180"/>
                    </a:lnTo>
                    <a:lnTo>
                      <a:pt x="299" y="3175"/>
                    </a:lnTo>
                    <a:lnTo>
                      <a:pt x="278" y="3165"/>
                    </a:lnTo>
                    <a:lnTo>
                      <a:pt x="257" y="3154"/>
                    </a:lnTo>
                    <a:lnTo>
                      <a:pt x="239" y="3138"/>
                    </a:lnTo>
                    <a:lnTo>
                      <a:pt x="42" y="2934"/>
                    </a:lnTo>
                    <a:lnTo>
                      <a:pt x="26" y="2916"/>
                    </a:lnTo>
                    <a:lnTo>
                      <a:pt x="15" y="2895"/>
                    </a:lnTo>
                    <a:lnTo>
                      <a:pt x="6" y="2873"/>
                    </a:lnTo>
                    <a:lnTo>
                      <a:pt x="1" y="2852"/>
                    </a:lnTo>
                    <a:lnTo>
                      <a:pt x="0" y="2833"/>
                    </a:lnTo>
                    <a:lnTo>
                      <a:pt x="1" y="2814"/>
                    </a:lnTo>
                    <a:lnTo>
                      <a:pt x="6" y="2793"/>
                    </a:lnTo>
                    <a:lnTo>
                      <a:pt x="15" y="2771"/>
                    </a:lnTo>
                    <a:lnTo>
                      <a:pt x="26" y="2750"/>
                    </a:lnTo>
                    <a:lnTo>
                      <a:pt x="42" y="2731"/>
                    </a:lnTo>
                    <a:lnTo>
                      <a:pt x="1098" y="1641"/>
                    </a:lnTo>
                    <a:lnTo>
                      <a:pt x="1110" y="1625"/>
                    </a:lnTo>
                    <a:lnTo>
                      <a:pt x="1117" y="1609"/>
                    </a:lnTo>
                    <a:lnTo>
                      <a:pt x="1119" y="1591"/>
                    </a:lnTo>
                    <a:lnTo>
                      <a:pt x="1117" y="1573"/>
                    </a:lnTo>
                    <a:lnTo>
                      <a:pt x="1110" y="1555"/>
                    </a:lnTo>
                    <a:lnTo>
                      <a:pt x="1098" y="1540"/>
                    </a:lnTo>
                    <a:lnTo>
                      <a:pt x="42" y="450"/>
                    </a:lnTo>
                    <a:lnTo>
                      <a:pt x="26" y="432"/>
                    </a:lnTo>
                    <a:lnTo>
                      <a:pt x="15" y="411"/>
                    </a:lnTo>
                    <a:lnTo>
                      <a:pt x="6" y="389"/>
                    </a:lnTo>
                    <a:lnTo>
                      <a:pt x="1" y="368"/>
                    </a:lnTo>
                    <a:lnTo>
                      <a:pt x="0" y="349"/>
                    </a:lnTo>
                    <a:lnTo>
                      <a:pt x="1" y="330"/>
                    </a:lnTo>
                    <a:lnTo>
                      <a:pt x="6" y="309"/>
                    </a:lnTo>
                    <a:lnTo>
                      <a:pt x="15" y="287"/>
                    </a:lnTo>
                    <a:lnTo>
                      <a:pt x="26" y="266"/>
                    </a:lnTo>
                    <a:lnTo>
                      <a:pt x="42" y="247"/>
                    </a:lnTo>
                    <a:lnTo>
                      <a:pt x="239" y="44"/>
                    </a:lnTo>
                    <a:lnTo>
                      <a:pt x="257" y="28"/>
                    </a:lnTo>
                    <a:lnTo>
                      <a:pt x="278" y="15"/>
                    </a:lnTo>
                    <a:lnTo>
                      <a:pt x="299" y="7"/>
                    </a:lnTo>
                    <a:lnTo>
                      <a:pt x="320" y="2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E53D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6685580" y="2152733"/>
                <a:ext cx="293774" cy="289577"/>
              </a:xfrm>
              <a:custGeom>
                <a:avLst/>
                <a:gdLst>
                  <a:gd name="T0" fmla="*/ 356 w 3084"/>
                  <a:gd name="T1" fmla="*/ 2 h 3181"/>
                  <a:gd name="T2" fmla="*/ 397 w 3084"/>
                  <a:gd name="T3" fmla="*/ 15 h 3181"/>
                  <a:gd name="T4" fmla="*/ 437 w 3084"/>
                  <a:gd name="T5" fmla="*/ 44 h 3181"/>
                  <a:gd name="T6" fmla="*/ 1508 w 3084"/>
                  <a:gd name="T7" fmla="*/ 1145 h 3181"/>
                  <a:gd name="T8" fmla="*/ 1541 w 3084"/>
                  <a:gd name="T9" fmla="*/ 1155 h 3181"/>
                  <a:gd name="T10" fmla="*/ 1576 w 3084"/>
                  <a:gd name="T11" fmla="*/ 1145 h 3181"/>
                  <a:gd name="T12" fmla="*/ 2647 w 3084"/>
                  <a:gd name="T13" fmla="*/ 44 h 3181"/>
                  <a:gd name="T14" fmla="*/ 2682 w 3084"/>
                  <a:gd name="T15" fmla="*/ 15 h 3181"/>
                  <a:gd name="T16" fmla="*/ 2722 w 3084"/>
                  <a:gd name="T17" fmla="*/ 2 h 3181"/>
                  <a:gd name="T18" fmla="*/ 2765 w 3084"/>
                  <a:gd name="T19" fmla="*/ 2 h 3181"/>
                  <a:gd name="T20" fmla="*/ 2805 w 3084"/>
                  <a:gd name="T21" fmla="*/ 15 h 3181"/>
                  <a:gd name="T22" fmla="*/ 2845 w 3084"/>
                  <a:gd name="T23" fmla="*/ 44 h 3181"/>
                  <a:gd name="T24" fmla="*/ 3057 w 3084"/>
                  <a:gd name="T25" fmla="*/ 266 h 3181"/>
                  <a:gd name="T26" fmla="*/ 3077 w 3084"/>
                  <a:gd name="T27" fmla="*/ 309 h 3181"/>
                  <a:gd name="T28" fmla="*/ 3084 w 3084"/>
                  <a:gd name="T29" fmla="*/ 349 h 3181"/>
                  <a:gd name="T30" fmla="*/ 3077 w 3084"/>
                  <a:gd name="T31" fmla="*/ 389 h 3181"/>
                  <a:gd name="T32" fmla="*/ 3057 w 3084"/>
                  <a:gd name="T33" fmla="*/ 432 h 3181"/>
                  <a:gd name="T34" fmla="*/ 1985 w 3084"/>
                  <a:gd name="T35" fmla="*/ 1540 h 3181"/>
                  <a:gd name="T36" fmla="*/ 1967 w 3084"/>
                  <a:gd name="T37" fmla="*/ 1573 h 3181"/>
                  <a:gd name="T38" fmla="*/ 1967 w 3084"/>
                  <a:gd name="T39" fmla="*/ 1609 h 3181"/>
                  <a:gd name="T40" fmla="*/ 1985 w 3084"/>
                  <a:gd name="T41" fmla="*/ 1641 h 3181"/>
                  <a:gd name="T42" fmla="*/ 3057 w 3084"/>
                  <a:gd name="T43" fmla="*/ 2750 h 3181"/>
                  <a:gd name="T44" fmla="*/ 3077 w 3084"/>
                  <a:gd name="T45" fmla="*/ 2793 h 3181"/>
                  <a:gd name="T46" fmla="*/ 3084 w 3084"/>
                  <a:gd name="T47" fmla="*/ 2833 h 3181"/>
                  <a:gd name="T48" fmla="*/ 3077 w 3084"/>
                  <a:gd name="T49" fmla="*/ 2873 h 3181"/>
                  <a:gd name="T50" fmla="*/ 3057 w 3084"/>
                  <a:gd name="T51" fmla="*/ 2916 h 3181"/>
                  <a:gd name="T52" fmla="*/ 2845 w 3084"/>
                  <a:gd name="T53" fmla="*/ 3138 h 3181"/>
                  <a:gd name="T54" fmla="*/ 2805 w 3084"/>
                  <a:gd name="T55" fmla="*/ 3165 h 3181"/>
                  <a:gd name="T56" fmla="*/ 2765 w 3084"/>
                  <a:gd name="T57" fmla="*/ 3180 h 3181"/>
                  <a:gd name="T58" fmla="*/ 2727 w 3084"/>
                  <a:gd name="T59" fmla="*/ 3180 h 3181"/>
                  <a:gd name="T60" fmla="*/ 2686 w 3084"/>
                  <a:gd name="T61" fmla="*/ 3165 h 3181"/>
                  <a:gd name="T62" fmla="*/ 2647 w 3084"/>
                  <a:gd name="T63" fmla="*/ 3138 h 3181"/>
                  <a:gd name="T64" fmla="*/ 1576 w 3084"/>
                  <a:gd name="T65" fmla="*/ 2036 h 3181"/>
                  <a:gd name="T66" fmla="*/ 1541 w 3084"/>
                  <a:gd name="T67" fmla="*/ 2027 h 3181"/>
                  <a:gd name="T68" fmla="*/ 1508 w 3084"/>
                  <a:gd name="T69" fmla="*/ 2036 h 3181"/>
                  <a:gd name="T70" fmla="*/ 437 w 3084"/>
                  <a:gd name="T71" fmla="*/ 3138 h 3181"/>
                  <a:gd name="T72" fmla="*/ 397 w 3084"/>
                  <a:gd name="T73" fmla="*/ 3165 h 3181"/>
                  <a:gd name="T74" fmla="*/ 356 w 3084"/>
                  <a:gd name="T75" fmla="*/ 3180 h 3181"/>
                  <a:gd name="T76" fmla="*/ 320 w 3084"/>
                  <a:gd name="T77" fmla="*/ 3180 h 3181"/>
                  <a:gd name="T78" fmla="*/ 278 w 3084"/>
                  <a:gd name="T79" fmla="*/ 3165 h 3181"/>
                  <a:gd name="T80" fmla="*/ 239 w 3084"/>
                  <a:gd name="T81" fmla="*/ 3138 h 3181"/>
                  <a:gd name="T82" fmla="*/ 26 w 3084"/>
                  <a:gd name="T83" fmla="*/ 2916 h 3181"/>
                  <a:gd name="T84" fmla="*/ 6 w 3084"/>
                  <a:gd name="T85" fmla="*/ 2873 h 3181"/>
                  <a:gd name="T86" fmla="*/ 0 w 3084"/>
                  <a:gd name="T87" fmla="*/ 2833 h 3181"/>
                  <a:gd name="T88" fmla="*/ 6 w 3084"/>
                  <a:gd name="T89" fmla="*/ 2793 h 3181"/>
                  <a:gd name="T90" fmla="*/ 26 w 3084"/>
                  <a:gd name="T91" fmla="*/ 2750 h 3181"/>
                  <a:gd name="T92" fmla="*/ 1098 w 3084"/>
                  <a:gd name="T93" fmla="*/ 1641 h 3181"/>
                  <a:gd name="T94" fmla="*/ 1117 w 3084"/>
                  <a:gd name="T95" fmla="*/ 1609 h 3181"/>
                  <a:gd name="T96" fmla="*/ 1117 w 3084"/>
                  <a:gd name="T97" fmla="*/ 1573 h 3181"/>
                  <a:gd name="T98" fmla="*/ 1098 w 3084"/>
                  <a:gd name="T99" fmla="*/ 1540 h 3181"/>
                  <a:gd name="T100" fmla="*/ 26 w 3084"/>
                  <a:gd name="T101" fmla="*/ 432 h 3181"/>
                  <a:gd name="T102" fmla="*/ 6 w 3084"/>
                  <a:gd name="T103" fmla="*/ 389 h 3181"/>
                  <a:gd name="T104" fmla="*/ 0 w 3084"/>
                  <a:gd name="T105" fmla="*/ 349 h 3181"/>
                  <a:gd name="T106" fmla="*/ 6 w 3084"/>
                  <a:gd name="T107" fmla="*/ 309 h 3181"/>
                  <a:gd name="T108" fmla="*/ 26 w 3084"/>
                  <a:gd name="T109" fmla="*/ 266 h 3181"/>
                  <a:gd name="T110" fmla="*/ 239 w 3084"/>
                  <a:gd name="T111" fmla="*/ 44 h 3181"/>
                  <a:gd name="T112" fmla="*/ 278 w 3084"/>
                  <a:gd name="T113" fmla="*/ 15 h 3181"/>
                  <a:gd name="T114" fmla="*/ 320 w 3084"/>
                  <a:gd name="T115" fmla="*/ 2 h 3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084" h="3181">
                    <a:moveTo>
                      <a:pt x="338" y="0"/>
                    </a:moveTo>
                    <a:lnTo>
                      <a:pt x="356" y="2"/>
                    </a:lnTo>
                    <a:lnTo>
                      <a:pt x="376" y="7"/>
                    </a:lnTo>
                    <a:lnTo>
                      <a:pt x="397" y="15"/>
                    </a:lnTo>
                    <a:lnTo>
                      <a:pt x="418" y="28"/>
                    </a:lnTo>
                    <a:lnTo>
                      <a:pt x="437" y="44"/>
                    </a:lnTo>
                    <a:lnTo>
                      <a:pt x="1493" y="1133"/>
                    </a:lnTo>
                    <a:lnTo>
                      <a:pt x="1508" y="1145"/>
                    </a:lnTo>
                    <a:lnTo>
                      <a:pt x="1524" y="1152"/>
                    </a:lnTo>
                    <a:lnTo>
                      <a:pt x="1541" y="1155"/>
                    </a:lnTo>
                    <a:lnTo>
                      <a:pt x="1559" y="1152"/>
                    </a:lnTo>
                    <a:lnTo>
                      <a:pt x="1576" y="1145"/>
                    </a:lnTo>
                    <a:lnTo>
                      <a:pt x="1591" y="1133"/>
                    </a:lnTo>
                    <a:lnTo>
                      <a:pt x="2647" y="44"/>
                    </a:lnTo>
                    <a:lnTo>
                      <a:pt x="2664" y="28"/>
                    </a:lnTo>
                    <a:lnTo>
                      <a:pt x="2682" y="15"/>
                    </a:lnTo>
                    <a:lnTo>
                      <a:pt x="2701" y="7"/>
                    </a:lnTo>
                    <a:lnTo>
                      <a:pt x="2722" y="2"/>
                    </a:lnTo>
                    <a:lnTo>
                      <a:pt x="2746" y="0"/>
                    </a:lnTo>
                    <a:lnTo>
                      <a:pt x="2765" y="2"/>
                    </a:lnTo>
                    <a:lnTo>
                      <a:pt x="2785" y="7"/>
                    </a:lnTo>
                    <a:lnTo>
                      <a:pt x="2805" y="15"/>
                    </a:lnTo>
                    <a:lnTo>
                      <a:pt x="2825" y="28"/>
                    </a:lnTo>
                    <a:lnTo>
                      <a:pt x="2845" y="44"/>
                    </a:lnTo>
                    <a:lnTo>
                      <a:pt x="3041" y="247"/>
                    </a:lnTo>
                    <a:lnTo>
                      <a:pt x="3057" y="266"/>
                    </a:lnTo>
                    <a:lnTo>
                      <a:pt x="3069" y="287"/>
                    </a:lnTo>
                    <a:lnTo>
                      <a:pt x="3077" y="309"/>
                    </a:lnTo>
                    <a:lnTo>
                      <a:pt x="3082" y="330"/>
                    </a:lnTo>
                    <a:lnTo>
                      <a:pt x="3084" y="349"/>
                    </a:lnTo>
                    <a:lnTo>
                      <a:pt x="3082" y="368"/>
                    </a:lnTo>
                    <a:lnTo>
                      <a:pt x="3077" y="389"/>
                    </a:lnTo>
                    <a:lnTo>
                      <a:pt x="3069" y="411"/>
                    </a:lnTo>
                    <a:lnTo>
                      <a:pt x="3057" y="432"/>
                    </a:lnTo>
                    <a:lnTo>
                      <a:pt x="3041" y="450"/>
                    </a:lnTo>
                    <a:lnTo>
                      <a:pt x="1985" y="1540"/>
                    </a:lnTo>
                    <a:lnTo>
                      <a:pt x="1974" y="1555"/>
                    </a:lnTo>
                    <a:lnTo>
                      <a:pt x="1967" y="1573"/>
                    </a:lnTo>
                    <a:lnTo>
                      <a:pt x="1964" y="1591"/>
                    </a:lnTo>
                    <a:lnTo>
                      <a:pt x="1967" y="1609"/>
                    </a:lnTo>
                    <a:lnTo>
                      <a:pt x="1974" y="1625"/>
                    </a:lnTo>
                    <a:lnTo>
                      <a:pt x="1985" y="1641"/>
                    </a:lnTo>
                    <a:lnTo>
                      <a:pt x="3041" y="2731"/>
                    </a:lnTo>
                    <a:lnTo>
                      <a:pt x="3057" y="2750"/>
                    </a:lnTo>
                    <a:lnTo>
                      <a:pt x="3069" y="2771"/>
                    </a:lnTo>
                    <a:lnTo>
                      <a:pt x="3077" y="2793"/>
                    </a:lnTo>
                    <a:lnTo>
                      <a:pt x="3082" y="2814"/>
                    </a:lnTo>
                    <a:lnTo>
                      <a:pt x="3084" y="2833"/>
                    </a:lnTo>
                    <a:lnTo>
                      <a:pt x="3082" y="2852"/>
                    </a:lnTo>
                    <a:lnTo>
                      <a:pt x="3077" y="2873"/>
                    </a:lnTo>
                    <a:lnTo>
                      <a:pt x="3069" y="2895"/>
                    </a:lnTo>
                    <a:lnTo>
                      <a:pt x="3057" y="2916"/>
                    </a:lnTo>
                    <a:lnTo>
                      <a:pt x="3041" y="2934"/>
                    </a:lnTo>
                    <a:lnTo>
                      <a:pt x="2845" y="3138"/>
                    </a:lnTo>
                    <a:lnTo>
                      <a:pt x="2825" y="3154"/>
                    </a:lnTo>
                    <a:lnTo>
                      <a:pt x="2805" y="3165"/>
                    </a:lnTo>
                    <a:lnTo>
                      <a:pt x="2785" y="3175"/>
                    </a:lnTo>
                    <a:lnTo>
                      <a:pt x="2765" y="3180"/>
                    </a:lnTo>
                    <a:lnTo>
                      <a:pt x="2746" y="3181"/>
                    </a:lnTo>
                    <a:lnTo>
                      <a:pt x="2727" y="3180"/>
                    </a:lnTo>
                    <a:lnTo>
                      <a:pt x="2707" y="3175"/>
                    </a:lnTo>
                    <a:lnTo>
                      <a:pt x="2686" y="3165"/>
                    </a:lnTo>
                    <a:lnTo>
                      <a:pt x="2665" y="3154"/>
                    </a:lnTo>
                    <a:lnTo>
                      <a:pt x="2647" y="3138"/>
                    </a:lnTo>
                    <a:lnTo>
                      <a:pt x="1591" y="2049"/>
                    </a:lnTo>
                    <a:lnTo>
                      <a:pt x="1576" y="2036"/>
                    </a:lnTo>
                    <a:lnTo>
                      <a:pt x="1559" y="2029"/>
                    </a:lnTo>
                    <a:lnTo>
                      <a:pt x="1541" y="2027"/>
                    </a:lnTo>
                    <a:lnTo>
                      <a:pt x="1524" y="2029"/>
                    </a:lnTo>
                    <a:lnTo>
                      <a:pt x="1508" y="2036"/>
                    </a:lnTo>
                    <a:lnTo>
                      <a:pt x="1493" y="2049"/>
                    </a:lnTo>
                    <a:lnTo>
                      <a:pt x="437" y="3138"/>
                    </a:lnTo>
                    <a:lnTo>
                      <a:pt x="418" y="3154"/>
                    </a:lnTo>
                    <a:lnTo>
                      <a:pt x="397" y="3165"/>
                    </a:lnTo>
                    <a:lnTo>
                      <a:pt x="376" y="3175"/>
                    </a:lnTo>
                    <a:lnTo>
                      <a:pt x="356" y="3180"/>
                    </a:lnTo>
                    <a:lnTo>
                      <a:pt x="338" y="3181"/>
                    </a:lnTo>
                    <a:lnTo>
                      <a:pt x="320" y="3180"/>
                    </a:lnTo>
                    <a:lnTo>
                      <a:pt x="299" y="3175"/>
                    </a:lnTo>
                    <a:lnTo>
                      <a:pt x="278" y="3165"/>
                    </a:lnTo>
                    <a:lnTo>
                      <a:pt x="257" y="3154"/>
                    </a:lnTo>
                    <a:lnTo>
                      <a:pt x="239" y="3138"/>
                    </a:lnTo>
                    <a:lnTo>
                      <a:pt x="42" y="2934"/>
                    </a:lnTo>
                    <a:lnTo>
                      <a:pt x="26" y="2916"/>
                    </a:lnTo>
                    <a:lnTo>
                      <a:pt x="15" y="2895"/>
                    </a:lnTo>
                    <a:lnTo>
                      <a:pt x="6" y="2873"/>
                    </a:lnTo>
                    <a:lnTo>
                      <a:pt x="1" y="2852"/>
                    </a:lnTo>
                    <a:lnTo>
                      <a:pt x="0" y="2833"/>
                    </a:lnTo>
                    <a:lnTo>
                      <a:pt x="1" y="2814"/>
                    </a:lnTo>
                    <a:lnTo>
                      <a:pt x="6" y="2793"/>
                    </a:lnTo>
                    <a:lnTo>
                      <a:pt x="15" y="2771"/>
                    </a:lnTo>
                    <a:lnTo>
                      <a:pt x="26" y="2750"/>
                    </a:lnTo>
                    <a:lnTo>
                      <a:pt x="42" y="2731"/>
                    </a:lnTo>
                    <a:lnTo>
                      <a:pt x="1098" y="1641"/>
                    </a:lnTo>
                    <a:lnTo>
                      <a:pt x="1110" y="1625"/>
                    </a:lnTo>
                    <a:lnTo>
                      <a:pt x="1117" y="1609"/>
                    </a:lnTo>
                    <a:lnTo>
                      <a:pt x="1119" y="1591"/>
                    </a:lnTo>
                    <a:lnTo>
                      <a:pt x="1117" y="1573"/>
                    </a:lnTo>
                    <a:lnTo>
                      <a:pt x="1110" y="1555"/>
                    </a:lnTo>
                    <a:lnTo>
                      <a:pt x="1098" y="1540"/>
                    </a:lnTo>
                    <a:lnTo>
                      <a:pt x="42" y="450"/>
                    </a:lnTo>
                    <a:lnTo>
                      <a:pt x="26" y="432"/>
                    </a:lnTo>
                    <a:lnTo>
                      <a:pt x="15" y="411"/>
                    </a:lnTo>
                    <a:lnTo>
                      <a:pt x="6" y="389"/>
                    </a:lnTo>
                    <a:lnTo>
                      <a:pt x="1" y="368"/>
                    </a:lnTo>
                    <a:lnTo>
                      <a:pt x="0" y="349"/>
                    </a:lnTo>
                    <a:lnTo>
                      <a:pt x="1" y="330"/>
                    </a:lnTo>
                    <a:lnTo>
                      <a:pt x="6" y="309"/>
                    </a:lnTo>
                    <a:lnTo>
                      <a:pt x="15" y="287"/>
                    </a:lnTo>
                    <a:lnTo>
                      <a:pt x="26" y="266"/>
                    </a:lnTo>
                    <a:lnTo>
                      <a:pt x="42" y="247"/>
                    </a:lnTo>
                    <a:lnTo>
                      <a:pt x="239" y="44"/>
                    </a:lnTo>
                    <a:lnTo>
                      <a:pt x="257" y="28"/>
                    </a:lnTo>
                    <a:lnTo>
                      <a:pt x="278" y="15"/>
                    </a:lnTo>
                    <a:lnTo>
                      <a:pt x="299" y="7"/>
                    </a:lnTo>
                    <a:lnTo>
                      <a:pt x="320" y="2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E53D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1"/>
              <p:cNvSpPr>
                <a:spLocks/>
              </p:cNvSpPr>
              <p:nvPr/>
            </p:nvSpPr>
            <p:spPr bwMode="auto">
              <a:xfrm>
                <a:off x="5614799" y="2152733"/>
                <a:ext cx="293774" cy="289577"/>
              </a:xfrm>
              <a:custGeom>
                <a:avLst/>
                <a:gdLst>
                  <a:gd name="T0" fmla="*/ 356 w 3084"/>
                  <a:gd name="T1" fmla="*/ 2 h 3181"/>
                  <a:gd name="T2" fmla="*/ 397 w 3084"/>
                  <a:gd name="T3" fmla="*/ 15 h 3181"/>
                  <a:gd name="T4" fmla="*/ 437 w 3084"/>
                  <a:gd name="T5" fmla="*/ 44 h 3181"/>
                  <a:gd name="T6" fmla="*/ 1508 w 3084"/>
                  <a:gd name="T7" fmla="*/ 1145 h 3181"/>
                  <a:gd name="T8" fmla="*/ 1541 w 3084"/>
                  <a:gd name="T9" fmla="*/ 1155 h 3181"/>
                  <a:gd name="T10" fmla="*/ 1576 w 3084"/>
                  <a:gd name="T11" fmla="*/ 1145 h 3181"/>
                  <a:gd name="T12" fmla="*/ 2647 w 3084"/>
                  <a:gd name="T13" fmla="*/ 44 h 3181"/>
                  <a:gd name="T14" fmla="*/ 2682 w 3084"/>
                  <a:gd name="T15" fmla="*/ 15 h 3181"/>
                  <a:gd name="T16" fmla="*/ 2722 w 3084"/>
                  <a:gd name="T17" fmla="*/ 2 h 3181"/>
                  <a:gd name="T18" fmla="*/ 2765 w 3084"/>
                  <a:gd name="T19" fmla="*/ 2 h 3181"/>
                  <a:gd name="T20" fmla="*/ 2805 w 3084"/>
                  <a:gd name="T21" fmla="*/ 15 h 3181"/>
                  <a:gd name="T22" fmla="*/ 2845 w 3084"/>
                  <a:gd name="T23" fmla="*/ 44 h 3181"/>
                  <a:gd name="T24" fmla="*/ 3057 w 3084"/>
                  <a:gd name="T25" fmla="*/ 266 h 3181"/>
                  <a:gd name="T26" fmla="*/ 3077 w 3084"/>
                  <a:gd name="T27" fmla="*/ 309 h 3181"/>
                  <a:gd name="T28" fmla="*/ 3084 w 3084"/>
                  <a:gd name="T29" fmla="*/ 349 h 3181"/>
                  <a:gd name="T30" fmla="*/ 3077 w 3084"/>
                  <a:gd name="T31" fmla="*/ 389 h 3181"/>
                  <a:gd name="T32" fmla="*/ 3057 w 3084"/>
                  <a:gd name="T33" fmla="*/ 432 h 3181"/>
                  <a:gd name="T34" fmla="*/ 1985 w 3084"/>
                  <a:gd name="T35" fmla="*/ 1540 h 3181"/>
                  <a:gd name="T36" fmla="*/ 1967 w 3084"/>
                  <a:gd name="T37" fmla="*/ 1573 h 3181"/>
                  <a:gd name="T38" fmla="*/ 1967 w 3084"/>
                  <a:gd name="T39" fmla="*/ 1609 h 3181"/>
                  <a:gd name="T40" fmla="*/ 1985 w 3084"/>
                  <a:gd name="T41" fmla="*/ 1641 h 3181"/>
                  <a:gd name="T42" fmla="*/ 3057 w 3084"/>
                  <a:gd name="T43" fmla="*/ 2750 h 3181"/>
                  <a:gd name="T44" fmla="*/ 3077 w 3084"/>
                  <a:gd name="T45" fmla="*/ 2793 h 3181"/>
                  <a:gd name="T46" fmla="*/ 3084 w 3084"/>
                  <a:gd name="T47" fmla="*/ 2833 h 3181"/>
                  <a:gd name="T48" fmla="*/ 3077 w 3084"/>
                  <a:gd name="T49" fmla="*/ 2873 h 3181"/>
                  <a:gd name="T50" fmla="*/ 3057 w 3084"/>
                  <a:gd name="T51" fmla="*/ 2916 h 3181"/>
                  <a:gd name="T52" fmla="*/ 2845 w 3084"/>
                  <a:gd name="T53" fmla="*/ 3138 h 3181"/>
                  <a:gd name="T54" fmla="*/ 2805 w 3084"/>
                  <a:gd name="T55" fmla="*/ 3165 h 3181"/>
                  <a:gd name="T56" fmla="*/ 2765 w 3084"/>
                  <a:gd name="T57" fmla="*/ 3180 h 3181"/>
                  <a:gd name="T58" fmla="*/ 2727 w 3084"/>
                  <a:gd name="T59" fmla="*/ 3180 h 3181"/>
                  <a:gd name="T60" fmla="*/ 2686 w 3084"/>
                  <a:gd name="T61" fmla="*/ 3165 h 3181"/>
                  <a:gd name="T62" fmla="*/ 2647 w 3084"/>
                  <a:gd name="T63" fmla="*/ 3138 h 3181"/>
                  <a:gd name="T64" fmla="*/ 1576 w 3084"/>
                  <a:gd name="T65" fmla="*/ 2036 h 3181"/>
                  <a:gd name="T66" fmla="*/ 1541 w 3084"/>
                  <a:gd name="T67" fmla="*/ 2027 h 3181"/>
                  <a:gd name="T68" fmla="*/ 1508 w 3084"/>
                  <a:gd name="T69" fmla="*/ 2036 h 3181"/>
                  <a:gd name="T70" fmla="*/ 437 w 3084"/>
                  <a:gd name="T71" fmla="*/ 3138 h 3181"/>
                  <a:gd name="T72" fmla="*/ 397 w 3084"/>
                  <a:gd name="T73" fmla="*/ 3165 h 3181"/>
                  <a:gd name="T74" fmla="*/ 356 w 3084"/>
                  <a:gd name="T75" fmla="*/ 3180 h 3181"/>
                  <a:gd name="T76" fmla="*/ 320 w 3084"/>
                  <a:gd name="T77" fmla="*/ 3180 h 3181"/>
                  <a:gd name="T78" fmla="*/ 278 w 3084"/>
                  <a:gd name="T79" fmla="*/ 3165 h 3181"/>
                  <a:gd name="T80" fmla="*/ 239 w 3084"/>
                  <a:gd name="T81" fmla="*/ 3138 h 3181"/>
                  <a:gd name="T82" fmla="*/ 26 w 3084"/>
                  <a:gd name="T83" fmla="*/ 2916 h 3181"/>
                  <a:gd name="T84" fmla="*/ 6 w 3084"/>
                  <a:gd name="T85" fmla="*/ 2873 h 3181"/>
                  <a:gd name="T86" fmla="*/ 0 w 3084"/>
                  <a:gd name="T87" fmla="*/ 2833 h 3181"/>
                  <a:gd name="T88" fmla="*/ 6 w 3084"/>
                  <a:gd name="T89" fmla="*/ 2793 h 3181"/>
                  <a:gd name="T90" fmla="*/ 26 w 3084"/>
                  <a:gd name="T91" fmla="*/ 2750 h 3181"/>
                  <a:gd name="T92" fmla="*/ 1098 w 3084"/>
                  <a:gd name="T93" fmla="*/ 1641 h 3181"/>
                  <a:gd name="T94" fmla="*/ 1117 w 3084"/>
                  <a:gd name="T95" fmla="*/ 1609 h 3181"/>
                  <a:gd name="T96" fmla="*/ 1117 w 3084"/>
                  <a:gd name="T97" fmla="*/ 1573 h 3181"/>
                  <a:gd name="T98" fmla="*/ 1098 w 3084"/>
                  <a:gd name="T99" fmla="*/ 1540 h 3181"/>
                  <a:gd name="T100" fmla="*/ 26 w 3084"/>
                  <a:gd name="T101" fmla="*/ 432 h 3181"/>
                  <a:gd name="T102" fmla="*/ 6 w 3084"/>
                  <a:gd name="T103" fmla="*/ 389 h 3181"/>
                  <a:gd name="T104" fmla="*/ 0 w 3084"/>
                  <a:gd name="T105" fmla="*/ 349 h 3181"/>
                  <a:gd name="T106" fmla="*/ 6 w 3084"/>
                  <a:gd name="T107" fmla="*/ 309 h 3181"/>
                  <a:gd name="T108" fmla="*/ 26 w 3084"/>
                  <a:gd name="T109" fmla="*/ 266 h 3181"/>
                  <a:gd name="T110" fmla="*/ 239 w 3084"/>
                  <a:gd name="T111" fmla="*/ 44 h 3181"/>
                  <a:gd name="T112" fmla="*/ 278 w 3084"/>
                  <a:gd name="T113" fmla="*/ 15 h 3181"/>
                  <a:gd name="T114" fmla="*/ 320 w 3084"/>
                  <a:gd name="T115" fmla="*/ 2 h 3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084" h="3181">
                    <a:moveTo>
                      <a:pt x="338" y="0"/>
                    </a:moveTo>
                    <a:lnTo>
                      <a:pt x="356" y="2"/>
                    </a:lnTo>
                    <a:lnTo>
                      <a:pt x="376" y="7"/>
                    </a:lnTo>
                    <a:lnTo>
                      <a:pt x="397" y="15"/>
                    </a:lnTo>
                    <a:lnTo>
                      <a:pt x="418" y="28"/>
                    </a:lnTo>
                    <a:lnTo>
                      <a:pt x="437" y="44"/>
                    </a:lnTo>
                    <a:lnTo>
                      <a:pt x="1493" y="1133"/>
                    </a:lnTo>
                    <a:lnTo>
                      <a:pt x="1508" y="1145"/>
                    </a:lnTo>
                    <a:lnTo>
                      <a:pt x="1524" y="1152"/>
                    </a:lnTo>
                    <a:lnTo>
                      <a:pt x="1541" y="1155"/>
                    </a:lnTo>
                    <a:lnTo>
                      <a:pt x="1559" y="1152"/>
                    </a:lnTo>
                    <a:lnTo>
                      <a:pt x="1576" y="1145"/>
                    </a:lnTo>
                    <a:lnTo>
                      <a:pt x="1591" y="1133"/>
                    </a:lnTo>
                    <a:lnTo>
                      <a:pt x="2647" y="44"/>
                    </a:lnTo>
                    <a:lnTo>
                      <a:pt x="2664" y="28"/>
                    </a:lnTo>
                    <a:lnTo>
                      <a:pt x="2682" y="15"/>
                    </a:lnTo>
                    <a:lnTo>
                      <a:pt x="2701" y="7"/>
                    </a:lnTo>
                    <a:lnTo>
                      <a:pt x="2722" y="2"/>
                    </a:lnTo>
                    <a:lnTo>
                      <a:pt x="2746" y="0"/>
                    </a:lnTo>
                    <a:lnTo>
                      <a:pt x="2765" y="2"/>
                    </a:lnTo>
                    <a:lnTo>
                      <a:pt x="2785" y="7"/>
                    </a:lnTo>
                    <a:lnTo>
                      <a:pt x="2805" y="15"/>
                    </a:lnTo>
                    <a:lnTo>
                      <a:pt x="2825" y="28"/>
                    </a:lnTo>
                    <a:lnTo>
                      <a:pt x="2845" y="44"/>
                    </a:lnTo>
                    <a:lnTo>
                      <a:pt x="3041" y="247"/>
                    </a:lnTo>
                    <a:lnTo>
                      <a:pt x="3057" y="266"/>
                    </a:lnTo>
                    <a:lnTo>
                      <a:pt x="3069" y="287"/>
                    </a:lnTo>
                    <a:lnTo>
                      <a:pt x="3077" y="309"/>
                    </a:lnTo>
                    <a:lnTo>
                      <a:pt x="3082" y="330"/>
                    </a:lnTo>
                    <a:lnTo>
                      <a:pt x="3084" y="349"/>
                    </a:lnTo>
                    <a:lnTo>
                      <a:pt x="3082" y="368"/>
                    </a:lnTo>
                    <a:lnTo>
                      <a:pt x="3077" y="389"/>
                    </a:lnTo>
                    <a:lnTo>
                      <a:pt x="3069" y="411"/>
                    </a:lnTo>
                    <a:lnTo>
                      <a:pt x="3057" y="432"/>
                    </a:lnTo>
                    <a:lnTo>
                      <a:pt x="3041" y="450"/>
                    </a:lnTo>
                    <a:lnTo>
                      <a:pt x="1985" y="1540"/>
                    </a:lnTo>
                    <a:lnTo>
                      <a:pt x="1974" y="1555"/>
                    </a:lnTo>
                    <a:lnTo>
                      <a:pt x="1967" y="1573"/>
                    </a:lnTo>
                    <a:lnTo>
                      <a:pt x="1964" y="1591"/>
                    </a:lnTo>
                    <a:lnTo>
                      <a:pt x="1967" y="1609"/>
                    </a:lnTo>
                    <a:lnTo>
                      <a:pt x="1974" y="1625"/>
                    </a:lnTo>
                    <a:lnTo>
                      <a:pt x="1985" y="1641"/>
                    </a:lnTo>
                    <a:lnTo>
                      <a:pt x="3041" y="2731"/>
                    </a:lnTo>
                    <a:lnTo>
                      <a:pt x="3057" y="2750"/>
                    </a:lnTo>
                    <a:lnTo>
                      <a:pt x="3069" y="2771"/>
                    </a:lnTo>
                    <a:lnTo>
                      <a:pt x="3077" y="2793"/>
                    </a:lnTo>
                    <a:lnTo>
                      <a:pt x="3082" y="2814"/>
                    </a:lnTo>
                    <a:lnTo>
                      <a:pt x="3084" y="2833"/>
                    </a:lnTo>
                    <a:lnTo>
                      <a:pt x="3082" y="2852"/>
                    </a:lnTo>
                    <a:lnTo>
                      <a:pt x="3077" y="2873"/>
                    </a:lnTo>
                    <a:lnTo>
                      <a:pt x="3069" y="2895"/>
                    </a:lnTo>
                    <a:lnTo>
                      <a:pt x="3057" y="2916"/>
                    </a:lnTo>
                    <a:lnTo>
                      <a:pt x="3041" y="2934"/>
                    </a:lnTo>
                    <a:lnTo>
                      <a:pt x="2845" y="3138"/>
                    </a:lnTo>
                    <a:lnTo>
                      <a:pt x="2825" y="3154"/>
                    </a:lnTo>
                    <a:lnTo>
                      <a:pt x="2805" y="3165"/>
                    </a:lnTo>
                    <a:lnTo>
                      <a:pt x="2785" y="3175"/>
                    </a:lnTo>
                    <a:lnTo>
                      <a:pt x="2765" y="3180"/>
                    </a:lnTo>
                    <a:lnTo>
                      <a:pt x="2746" y="3181"/>
                    </a:lnTo>
                    <a:lnTo>
                      <a:pt x="2727" y="3180"/>
                    </a:lnTo>
                    <a:lnTo>
                      <a:pt x="2707" y="3175"/>
                    </a:lnTo>
                    <a:lnTo>
                      <a:pt x="2686" y="3165"/>
                    </a:lnTo>
                    <a:lnTo>
                      <a:pt x="2665" y="3154"/>
                    </a:lnTo>
                    <a:lnTo>
                      <a:pt x="2647" y="3138"/>
                    </a:lnTo>
                    <a:lnTo>
                      <a:pt x="1591" y="2049"/>
                    </a:lnTo>
                    <a:lnTo>
                      <a:pt x="1576" y="2036"/>
                    </a:lnTo>
                    <a:lnTo>
                      <a:pt x="1559" y="2029"/>
                    </a:lnTo>
                    <a:lnTo>
                      <a:pt x="1541" y="2027"/>
                    </a:lnTo>
                    <a:lnTo>
                      <a:pt x="1524" y="2029"/>
                    </a:lnTo>
                    <a:lnTo>
                      <a:pt x="1508" y="2036"/>
                    </a:lnTo>
                    <a:lnTo>
                      <a:pt x="1493" y="2049"/>
                    </a:lnTo>
                    <a:lnTo>
                      <a:pt x="437" y="3138"/>
                    </a:lnTo>
                    <a:lnTo>
                      <a:pt x="418" y="3154"/>
                    </a:lnTo>
                    <a:lnTo>
                      <a:pt x="397" y="3165"/>
                    </a:lnTo>
                    <a:lnTo>
                      <a:pt x="376" y="3175"/>
                    </a:lnTo>
                    <a:lnTo>
                      <a:pt x="356" y="3180"/>
                    </a:lnTo>
                    <a:lnTo>
                      <a:pt x="338" y="3181"/>
                    </a:lnTo>
                    <a:lnTo>
                      <a:pt x="320" y="3180"/>
                    </a:lnTo>
                    <a:lnTo>
                      <a:pt x="299" y="3175"/>
                    </a:lnTo>
                    <a:lnTo>
                      <a:pt x="278" y="3165"/>
                    </a:lnTo>
                    <a:lnTo>
                      <a:pt x="257" y="3154"/>
                    </a:lnTo>
                    <a:lnTo>
                      <a:pt x="239" y="3138"/>
                    </a:lnTo>
                    <a:lnTo>
                      <a:pt x="42" y="2934"/>
                    </a:lnTo>
                    <a:lnTo>
                      <a:pt x="26" y="2916"/>
                    </a:lnTo>
                    <a:lnTo>
                      <a:pt x="15" y="2895"/>
                    </a:lnTo>
                    <a:lnTo>
                      <a:pt x="6" y="2873"/>
                    </a:lnTo>
                    <a:lnTo>
                      <a:pt x="1" y="2852"/>
                    </a:lnTo>
                    <a:lnTo>
                      <a:pt x="0" y="2833"/>
                    </a:lnTo>
                    <a:lnTo>
                      <a:pt x="1" y="2814"/>
                    </a:lnTo>
                    <a:lnTo>
                      <a:pt x="6" y="2793"/>
                    </a:lnTo>
                    <a:lnTo>
                      <a:pt x="15" y="2771"/>
                    </a:lnTo>
                    <a:lnTo>
                      <a:pt x="26" y="2750"/>
                    </a:lnTo>
                    <a:lnTo>
                      <a:pt x="42" y="2731"/>
                    </a:lnTo>
                    <a:lnTo>
                      <a:pt x="1098" y="1641"/>
                    </a:lnTo>
                    <a:lnTo>
                      <a:pt x="1110" y="1625"/>
                    </a:lnTo>
                    <a:lnTo>
                      <a:pt x="1117" y="1609"/>
                    </a:lnTo>
                    <a:lnTo>
                      <a:pt x="1119" y="1591"/>
                    </a:lnTo>
                    <a:lnTo>
                      <a:pt x="1117" y="1573"/>
                    </a:lnTo>
                    <a:lnTo>
                      <a:pt x="1110" y="1555"/>
                    </a:lnTo>
                    <a:lnTo>
                      <a:pt x="1098" y="1540"/>
                    </a:lnTo>
                    <a:lnTo>
                      <a:pt x="42" y="450"/>
                    </a:lnTo>
                    <a:lnTo>
                      <a:pt x="26" y="432"/>
                    </a:lnTo>
                    <a:lnTo>
                      <a:pt x="15" y="411"/>
                    </a:lnTo>
                    <a:lnTo>
                      <a:pt x="6" y="389"/>
                    </a:lnTo>
                    <a:lnTo>
                      <a:pt x="1" y="368"/>
                    </a:lnTo>
                    <a:lnTo>
                      <a:pt x="0" y="349"/>
                    </a:lnTo>
                    <a:lnTo>
                      <a:pt x="1" y="330"/>
                    </a:lnTo>
                    <a:lnTo>
                      <a:pt x="6" y="309"/>
                    </a:lnTo>
                    <a:lnTo>
                      <a:pt x="15" y="287"/>
                    </a:lnTo>
                    <a:lnTo>
                      <a:pt x="26" y="266"/>
                    </a:lnTo>
                    <a:lnTo>
                      <a:pt x="42" y="247"/>
                    </a:lnTo>
                    <a:lnTo>
                      <a:pt x="239" y="44"/>
                    </a:lnTo>
                    <a:lnTo>
                      <a:pt x="257" y="28"/>
                    </a:lnTo>
                    <a:lnTo>
                      <a:pt x="278" y="15"/>
                    </a:lnTo>
                    <a:lnTo>
                      <a:pt x="299" y="7"/>
                    </a:lnTo>
                    <a:lnTo>
                      <a:pt x="320" y="2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E53D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6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F7DAA-6E68-4C7C-88E4-F639B1D5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 Survey is a Better Research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F0F7F-F469-4EEE-A3BC-3B3FED01B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597400"/>
          </a:xfrm>
        </p:spPr>
        <p:txBody>
          <a:bodyPr>
            <a:normAutofit fontScale="92500" lnSpcReduction="10000"/>
          </a:bodyPr>
          <a:lstStyle/>
          <a:p>
            <a:pPr marL="609582" indent="-609582">
              <a:buAutoNum type="arabicPeriod"/>
            </a:pPr>
            <a:r>
              <a:rPr lang="en-US" b="1" dirty="0"/>
              <a:t>Identifying your users</a:t>
            </a:r>
            <a:r>
              <a:rPr lang="en-US" dirty="0"/>
              <a:t>: </a:t>
            </a:r>
          </a:p>
          <a:p>
            <a:pPr marL="457186" lvl="1" indent="0">
              <a:buNone/>
            </a:pPr>
            <a:r>
              <a:rPr lang="en-US" sz="1800" dirty="0"/>
              <a:t>	age, gender, purchase frequency, product experience, geography.</a:t>
            </a:r>
          </a:p>
          <a:p>
            <a:pPr marL="457186" lvl="1" indent="0">
              <a:buNone/>
            </a:pPr>
            <a:endParaRPr lang="en-US" sz="1800" dirty="0"/>
          </a:p>
          <a:p>
            <a:pPr marL="609582" indent="-609582">
              <a:buAutoNum type="arabicPeriod"/>
            </a:pPr>
            <a:r>
              <a:rPr lang="en-US" b="1" dirty="0"/>
              <a:t>Identifying the most important features or content</a:t>
            </a:r>
            <a:r>
              <a:rPr lang="en-US" dirty="0"/>
              <a:t>: </a:t>
            </a:r>
          </a:p>
          <a:p>
            <a:pPr marL="457186" lvl="1" indent="0">
              <a:buNone/>
            </a:pPr>
            <a:r>
              <a:rPr lang="en-US" sz="1800" dirty="0"/>
              <a:t>	Top-task analysis.</a:t>
            </a:r>
          </a:p>
          <a:p>
            <a:pPr marL="457186" lvl="1" indent="0">
              <a:buNone/>
            </a:pPr>
            <a:endParaRPr lang="en-US" sz="1800" dirty="0"/>
          </a:p>
          <a:p>
            <a:pPr marL="609582" indent="-609582">
              <a:buAutoNum type="arabicPeriod"/>
            </a:pPr>
            <a:r>
              <a:rPr lang="en-US" b="1" dirty="0"/>
              <a:t>Benchmarking attitudes/Creating Standardized Metrics</a:t>
            </a:r>
            <a:r>
              <a:rPr lang="en-US" dirty="0"/>
              <a:t>: </a:t>
            </a:r>
          </a:p>
          <a:p>
            <a:pPr marL="457186" lvl="1" indent="0">
              <a:buNone/>
            </a:pPr>
            <a:r>
              <a:rPr lang="en-US" sz="1800" dirty="0"/>
              <a:t>	Do people trust us, think the experience is usable? Attitudes affect/predict/explain behavior.</a:t>
            </a:r>
          </a:p>
          <a:p>
            <a:pPr marL="457186" lvl="1" indent="0">
              <a:buNone/>
            </a:pPr>
            <a:endParaRPr lang="en-US" sz="1800" dirty="0"/>
          </a:p>
          <a:p>
            <a:pPr marL="609582" indent="-609582">
              <a:buAutoNum type="arabicPeriod"/>
            </a:pPr>
            <a:r>
              <a:rPr lang="en-US" b="1" dirty="0"/>
              <a:t>Identifying key drivers of a product or experience</a:t>
            </a:r>
            <a:r>
              <a:rPr lang="en-US" dirty="0"/>
              <a:t>: </a:t>
            </a:r>
          </a:p>
          <a:p>
            <a:pPr marL="457186" lvl="1" indent="0">
              <a:buNone/>
            </a:pPr>
            <a:r>
              <a:rPr lang="en-US" sz="1800" dirty="0"/>
              <a:t>	Why do people have low trust, satisfaction?</a:t>
            </a:r>
          </a:p>
          <a:p>
            <a:pPr marL="457186" lvl="1" indent="0">
              <a:buNone/>
            </a:pPr>
            <a:endParaRPr lang="en-US" sz="1800" dirty="0"/>
          </a:p>
          <a:p>
            <a:pPr marL="609582" indent="-609582">
              <a:buAutoNum type="arabicPeriod"/>
            </a:pPr>
            <a:r>
              <a:rPr lang="en-US" b="1" dirty="0"/>
              <a:t>Finding the likelihood to repurchase or recommend</a:t>
            </a:r>
            <a:r>
              <a:rPr lang="en-US" dirty="0"/>
              <a:t>: </a:t>
            </a:r>
          </a:p>
          <a:p>
            <a:pPr marL="457186" lvl="1" indent="0">
              <a:buNone/>
            </a:pPr>
            <a:r>
              <a:rPr lang="en-US" sz="1800" dirty="0"/>
              <a:t>	Intent is a good predictor of behavior.</a:t>
            </a:r>
          </a:p>
          <a:p>
            <a:pPr marL="609582" indent="-609582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65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statistically significant mean?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1054" y="1646064"/>
            <a:ext cx="7387388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Probably not due to chance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of getting this or a more extreme result if there really is no difference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error = never absolutely certain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exact way of saying maybe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p to .05 is a scientific convention, not necessarily best criterion in industrial studies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 to compute CI around differences to show plausible range – moves from just statistical to practical significance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B8EAE2-ED5D-4BD3-B5FE-2FD3CFF58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3" y="1716920"/>
            <a:ext cx="3020280" cy="19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1D09FC04-FE86-4ADE-B7BA-5B01210F2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0" b="234"/>
          <a:stretch/>
        </p:blipFill>
        <p:spPr>
          <a:xfrm>
            <a:off x="0" y="-1"/>
            <a:ext cx="12191996" cy="68580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216C51-D3D3-4E76-8159-04397929B15C}"/>
              </a:ext>
            </a:extLst>
          </p:cNvPr>
          <p:cNvSpPr/>
          <p:nvPr/>
        </p:nvSpPr>
        <p:spPr>
          <a:xfrm>
            <a:off x="0" y="4356100"/>
            <a:ext cx="12192000" cy="250190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DAB3D-2786-4658-AF16-07E93CB98336}"/>
              </a:ext>
            </a:extLst>
          </p:cNvPr>
          <p:cNvSpPr/>
          <p:nvPr/>
        </p:nvSpPr>
        <p:spPr>
          <a:xfrm>
            <a:off x="495696" y="4894071"/>
            <a:ext cx="96936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Advanced Survey Analyses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AA997F-DF38-4EEF-A2C0-80D559E585E9}"/>
              </a:ext>
            </a:extLst>
          </p:cNvPr>
          <p:cNvCxnSpPr/>
          <p:nvPr/>
        </p:nvCxnSpPr>
        <p:spPr>
          <a:xfrm>
            <a:off x="0" y="4837610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Correlations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7303DEA2-AC31-4F39-A4DE-B5228B753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2" y="2025125"/>
            <a:ext cx="2929979" cy="195332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0782CA-A9BA-4C84-AE1E-1A523F9E3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1" y="4371829"/>
            <a:ext cx="6542504" cy="1541263"/>
          </a:xfrm>
          <a:prstGeom prst="rect">
            <a:avLst/>
          </a:prstGeom>
        </p:spPr>
      </p:pic>
      <p:pic>
        <p:nvPicPr>
          <p:cNvPr id="12" name="Picture 11" descr="A picture containing meter, clock, drawing&#10;&#10;Description automatically generated">
            <a:extLst>
              <a:ext uri="{FF2B5EF4-FFF2-40B4-BE49-F238E27FC236}">
                <a16:creationId xmlns:a16="http://schemas.microsoft.com/office/drawing/2014/main" id="{F6EF8DC9-F1CB-419E-A9E6-2B6F91DD2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29" y="2847541"/>
            <a:ext cx="7157617" cy="11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5810-B2B3-44B2-91B8-9149A1E4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Correlations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7EE266-A958-493E-A04C-C22D94D32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985" y="5124691"/>
            <a:ext cx="5019931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000" i="1" dirty="0"/>
              <a:t>r </a:t>
            </a:r>
            <a:r>
              <a:rPr lang="pt-BR" sz="2000" dirty="0"/>
              <a:t>= .10    small</a:t>
            </a:r>
            <a:br>
              <a:rPr lang="pt-BR" sz="2000" i="1" dirty="0"/>
            </a:br>
            <a:r>
              <a:rPr lang="pt-BR" sz="2000" i="1" dirty="0"/>
              <a:t>r </a:t>
            </a:r>
            <a:r>
              <a:rPr lang="pt-BR" sz="2000" dirty="0"/>
              <a:t>= .30    medium</a:t>
            </a:r>
            <a:br>
              <a:rPr lang="pt-BR" sz="2000" i="1" dirty="0"/>
            </a:br>
            <a:r>
              <a:rPr lang="pt-BR" sz="2000" i="1" dirty="0"/>
              <a:t>r </a:t>
            </a:r>
            <a:r>
              <a:rPr lang="pt-BR" sz="2000" dirty="0"/>
              <a:t>= .50    large</a:t>
            </a:r>
          </a:p>
          <a:p>
            <a:pPr marL="0" indent="0">
              <a:buNone/>
            </a:pPr>
            <a:r>
              <a:rPr lang="pt-BR" sz="2000" dirty="0"/>
              <a:t>Context Matters Most</a:t>
            </a:r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4F8ACA-1070-4DA7-A44A-8E8E670B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666983"/>
              </p:ext>
            </p:extLst>
          </p:nvPr>
        </p:nvGraphicFramePr>
        <p:xfrm>
          <a:off x="786083" y="1315156"/>
          <a:ext cx="5309917" cy="5165917"/>
        </p:xfrm>
        <a:graphic>
          <a:graphicData uri="http://schemas.openxmlformats.org/drawingml/2006/table">
            <a:tbl>
              <a:tblPr/>
              <a:tblGrid>
                <a:gridCol w="4267180">
                  <a:extLst>
                    <a:ext uri="{9D8B030D-6E8A-4147-A177-3AD203B41FA5}">
                      <a16:colId xmlns:a16="http://schemas.microsoft.com/office/drawing/2014/main" val="4181188280"/>
                    </a:ext>
                  </a:extLst>
                </a:gridCol>
                <a:gridCol w="1042737">
                  <a:extLst>
                    <a:ext uri="{9D8B030D-6E8A-4147-A177-3AD203B41FA5}">
                      <a16:colId xmlns:a16="http://schemas.microsoft.com/office/drawing/2014/main" val="3926156994"/>
                    </a:ext>
                  </a:extLst>
                </a:gridCol>
              </a:tblGrid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647142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Aspirin and reduced risk of heart attack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757874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Ever Smoking and Lung Cancer after 25 years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978860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College Grades and Job Performance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127052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Years of Experience &amp; Job Performance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860122"/>
                  </a:ext>
                </a:extLst>
              </a:tr>
              <a:tr h="366464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SAT Scores and Cumulative GPA at University of Pennsylvania for (White &amp; Asian Students)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97391"/>
                  </a:ext>
                </a:extLst>
              </a:tr>
              <a:tr h="366464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HS Class Rank and Cumulative GPA at University of Pennsylvania for (White &amp; Asian Students)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114304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Psychotherapy and Subsequent Well Being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107563"/>
                  </a:ext>
                </a:extLst>
              </a:tr>
              <a:tr h="366464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Raw Net Promoter Scores and Future Firm Revenue Growth in 14 Industries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312153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GRE Quantitative Reasoning and MBA GPA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945193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Unstructured Job Interviews and Job Performance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639400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Viagra and improved sexual functioning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292425"/>
                  </a:ext>
                </a:extLst>
              </a:tr>
              <a:tr h="366464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Height and Weight from 639 Bangladeshi Students (Average of Men and Women)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990744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Past Behavior as Predictor of Future Behavior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923280"/>
                  </a:ext>
                </a:extLst>
              </a:tr>
              <a:tr h="366464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% of Adult Population that Smokes and Life Expectancy in Developing Countries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713227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College Entrance Exam and College GPA in Yemen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790061"/>
                  </a:ext>
                </a:extLst>
              </a:tr>
              <a:tr h="310363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SAT Scores and Cumulative GPA from Dartmouth Students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796654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Height and Weight in US from 16,948 participants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470586"/>
                  </a:ext>
                </a:extLst>
              </a:tr>
              <a:tr h="310363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NPS Ranks and Future Firm Revenue Growth in 14 Industries</a:t>
                      </a:r>
                      <a:endParaRPr lang="en-US" sz="105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677824"/>
                  </a:ext>
                </a:extLst>
              </a:tr>
              <a:tr h="310363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Rorschach PRS scores and subsequent psychotherapy outcome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48514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D1F61A-63AD-42A7-B4BD-B35E7E953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7111"/>
              </p:ext>
            </p:extLst>
          </p:nvPr>
        </p:nvGraphicFramePr>
        <p:xfrm>
          <a:off x="6385985" y="1315156"/>
          <a:ext cx="5377392" cy="3323175"/>
        </p:xfrm>
        <a:graphic>
          <a:graphicData uri="http://schemas.openxmlformats.org/drawingml/2006/table">
            <a:tbl>
              <a:tblPr/>
              <a:tblGrid>
                <a:gridCol w="4210343">
                  <a:extLst>
                    <a:ext uri="{9D8B030D-6E8A-4147-A177-3AD203B41FA5}">
                      <a16:colId xmlns:a16="http://schemas.microsoft.com/office/drawing/2014/main" val="3577786691"/>
                    </a:ext>
                  </a:extLst>
                </a:gridCol>
                <a:gridCol w="1167049">
                  <a:extLst>
                    <a:ext uri="{9D8B030D-6E8A-4147-A177-3AD203B41FA5}">
                      <a16:colId xmlns:a16="http://schemas.microsoft.com/office/drawing/2014/main" val="3656950531"/>
                    </a:ext>
                  </a:extLst>
                </a:gridCol>
              </a:tblGrid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122338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Intention to use technology and actual usage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450009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General Mental Ability and Job Performance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853889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Purchase Intention and Purchasing Meta Analysis (60 Studies)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870459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Work Sample and Job Performance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580570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PURE Scores From Expert and SUPR-Q Scores from Users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091126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PURE Scores From Expert and SEQ Scores from Users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282242"/>
                  </a:ext>
                </a:extLst>
              </a:tr>
              <a:tr h="366464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Likelihood to Recommend and Recommend Rate (Recent Recommendation)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629355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SUS Scores and Future Software Revenue Growth (Selected Products)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457997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Purchase Intent and Purchase Rate for New Products (n=18)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857638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SUPR-Q quintiles and 90 Day purchase rates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24534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Likelihood to Recommend and Recommend Rate (Recent Purchase)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508618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PURE Scores From Expert and Task Time Scores from Users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93326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Accuracy of Pulse Oximeter and Oxygen Saturation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053874"/>
                  </a:ext>
                </a:extLst>
              </a:tr>
              <a:tr h="20020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Likelihood to Recommend and Reported Recommend Rate (Brands)</a:t>
                      </a:r>
                      <a:endParaRPr lang="en-US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</a:t>
                      </a:r>
                    </a:p>
                  </a:txBody>
                  <a:tcPr marL="33953" marR="33953" marT="16977" marB="169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663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895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D59E-C63B-4CCE-BC2B-85171942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Advanced Stats Techniques &amp; When to Use Them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8CB1666-B633-4DCA-98C4-4A09E5A31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38421"/>
              </p:ext>
            </p:extLst>
          </p:nvPr>
        </p:nvGraphicFramePr>
        <p:xfrm>
          <a:off x="846221" y="1258379"/>
          <a:ext cx="10515600" cy="5151077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388146957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2750868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1960979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683247959"/>
                    </a:ext>
                  </a:extLst>
                </a:gridCol>
              </a:tblGrid>
              <a:tr h="5283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Technique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8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8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Example 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8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Gotcha 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037375"/>
                  </a:ext>
                </a:extLst>
              </a:tr>
              <a:tr h="968482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 Analysis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combination of variables to predict continuous outcome variables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features best predict likelihood to recommend?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Correlated independent variables and linearity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707144"/>
                  </a:ext>
                </a:extLst>
              </a:tr>
              <a:tr h="82902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ANOVA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 of multiple variables plus interactions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does device type and form type affect task completion time?</a:t>
                      </a: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 inflation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077264"/>
                  </a:ext>
                </a:extLst>
              </a:tr>
              <a:tr h="988912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 Analysis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Identify latent variables that form groups (factors)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combination of items describes the constructs of appearance and trust?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Subjective factors &amp; linearity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9479959"/>
                  </a:ext>
                </a:extLst>
              </a:tr>
              <a:tr h="5092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Analysis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Uncover how items form latent groups</a:t>
                      </a: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users group two products together?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Subjective clusters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556068"/>
                  </a:ext>
                </a:extLst>
              </a:tr>
              <a:tr h="988912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 Regression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combination of variables to predict discrete outcome variables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much does a service experience and tenure affect purchase rates?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Correlated independent variables and linearity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9338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61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Regression/Key driver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4032" y="1665088"/>
            <a:ext cx="7009869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importance of predictors on outcomes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output from multiple linear regression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derived from standard beta weights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key visualizations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2x2 matrix based on impact and intensity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Rectangle chart of percentage explained variability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633F55D-A33C-4629-9731-E48A31FB8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0" y="1665089"/>
            <a:ext cx="3185202" cy="2127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541C06-69C3-4E3A-AB40-C68AA7338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7" y="3937901"/>
            <a:ext cx="3197725" cy="16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Factor analysis</a:t>
            </a:r>
          </a:p>
        </p:txBody>
      </p:sp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8E2B8493-CD00-4312-8FA1-58D794065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8" y="1654512"/>
            <a:ext cx="3175000" cy="317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926DC4-BD8D-41FC-8157-4934FEE7D7A9}"/>
              </a:ext>
            </a:extLst>
          </p:cNvPr>
          <p:cNvSpPr/>
          <p:nvPr/>
        </p:nvSpPr>
        <p:spPr>
          <a:xfrm>
            <a:off x="4512095" y="1562026"/>
            <a:ext cx="6966031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methods for identifying latent structure in data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many observed variables and shows alignment of observed variables with factors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subjectivity involved in determining number of factors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used for development of standardized questionnaires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basis for combination of item ratings into scale scores</a:t>
            </a:r>
          </a:p>
        </p:txBody>
      </p:sp>
    </p:spTree>
    <p:extLst>
      <p:ext uri="{BB962C8B-B14F-4D97-AF65-F5344CB8AC3E}">
        <p14:creationId xmlns:p14="http://schemas.microsoft.com/office/powerpoint/2010/main" val="22449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6242" y="1590170"/>
            <a:ext cx="7033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methods for identifying groups of items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 inferred from data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subjectivity involved in determining number of clusters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used for research in segmentation and personas</a:t>
            </a:r>
          </a:p>
        </p:txBody>
      </p:sp>
      <p:pic>
        <p:nvPicPr>
          <p:cNvPr id="5" name="Picture 4" descr="A picture containing strainer&#10;&#10;Description automatically generated">
            <a:extLst>
              <a:ext uri="{FF2B5EF4-FFF2-40B4-BE49-F238E27FC236}">
                <a16:creationId xmlns:a16="http://schemas.microsoft.com/office/drawing/2014/main" id="{598543A5-0F62-4236-BFD5-3603B89D2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7" y="1679408"/>
            <a:ext cx="3175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Discriminant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22787" y="1607611"/>
            <a:ext cx="6740105" cy="349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used classification method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groups using cluster/class analysis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classification model using demographic and rating variables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classification model to make typing tool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typing tool to predict segment membership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F1704-174E-4A7E-A53F-DAC62B36B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679803"/>
            <a:ext cx="3498783" cy="26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8ED71EA3-554E-4380-A073-4A6C0210F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9" r="4089" b="19179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538C97-58B6-4CE1-B02E-D01A905A9C63}"/>
              </a:ext>
            </a:extLst>
          </p:cNvPr>
          <p:cNvSpPr/>
          <p:nvPr/>
        </p:nvSpPr>
        <p:spPr>
          <a:xfrm>
            <a:off x="0" y="4356100"/>
            <a:ext cx="12192000" cy="250190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67352B-812A-4A40-9CD5-8B22AB7270B1}"/>
              </a:ext>
            </a:extLst>
          </p:cNvPr>
          <p:cNvSpPr/>
          <p:nvPr/>
        </p:nvSpPr>
        <p:spPr>
          <a:xfrm>
            <a:off x="495696" y="4894071"/>
            <a:ext cx="25699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75D365-090B-40F7-BBCA-7FF169F134DA}"/>
              </a:ext>
            </a:extLst>
          </p:cNvPr>
          <p:cNvCxnSpPr/>
          <p:nvPr/>
        </p:nvCxnSpPr>
        <p:spPr>
          <a:xfrm>
            <a:off x="0" y="4837610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6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" b="15756"/>
          <a:stretch/>
        </p:blipFill>
        <p:spPr>
          <a:xfrm>
            <a:off x="3" y="3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356100"/>
            <a:ext cx="12192000" cy="250190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495696" y="4894071"/>
            <a:ext cx="7340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a good survey?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837610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n-US" dirty="0"/>
              <a:t>Conduct qualitative interviews and observation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632" y="1359898"/>
            <a:ext cx="10514168" cy="479325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555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47" y="2040637"/>
            <a:ext cx="6240496" cy="35247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2. </a:t>
            </a:r>
            <a:r>
              <a:rPr lang="en-US" dirty="0"/>
              <a:t>Survey a large sample of users or prospects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25143" y="4599448"/>
            <a:ext cx="3577793" cy="127981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31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en-US" dirty="0"/>
              <a:t>Identify the segments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032" y="1719908"/>
            <a:ext cx="4557713" cy="20669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Content Placeholder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12" r="8064"/>
          <a:stretch/>
        </p:blipFill>
        <p:spPr>
          <a:xfrm>
            <a:off x="6833747" y="1402684"/>
            <a:ext cx="2625676" cy="26755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031" y="4213759"/>
            <a:ext cx="3486149" cy="21788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087" y="4029143"/>
            <a:ext cx="3293615" cy="240070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05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b="1" dirty="0"/>
              <a:t>4. </a:t>
            </a:r>
            <a:r>
              <a:rPr lang="en-US" dirty="0"/>
              <a:t>Determine key variables that differentiate segments</a:t>
            </a:r>
            <a:endParaRPr lang="en-US" sz="37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2229" y="1600197"/>
            <a:ext cx="2713597" cy="264184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780" y="7593268"/>
            <a:ext cx="9753600" cy="18097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3F9080D-7C03-4A79-8664-E853CA4CE76C}"/>
              </a:ext>
            </a:extLst>
          </p:cNvPr>
          <p:cNvGrpSpPr/>
          <p:nvPr/>
        </p:nvGrpSpPr>
        <p:grpSpPr>
          <a:xfrm>
            <a:off x="2805509" y="4568342"/>
            <a:ext cx="8928460" cy="1394754"/>
            <a:chOff x="685906" y="4185320"/>
            <a:chExt cx="11205608" cy="1750477"/>
          </a:xfrm>
        </p:grpSpPr>
        <p:sp>
          <p:nvSpPr>
            <p:cNvPr id="23" name="Rectangle 22"/>
            <p:cNvSpPr/>
            <p:nvPr/>
          </p:nvSpPr>
          <p:spPr>
            <a:xfrm>
              <a:off x="685906" y="4279070"/>
              <a:ext cx="2630023" cy="3263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a difficult to find time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5906" y="4890019"/>
              <a:ext cx="2630023" cy="3263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enjoy grocery shopping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5906" y="5377712"/>
              <a:ext cx="2630023" cy="55808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to try new interesting items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CF3E4B-8D55-4FD2-9FA9-F8650F1E9902}"/>
                </a:ext>
              </a:extLst>
            </p:cNvPr>
            <p:cNvGrpSpPr/>
            <p:nvPr/>
          </p:nvGrpSpPr>
          <p:grpSpPr>
            <a:xfrm>
              <a:off x="2963054" y="4185320"/>
              <a:ext cx="8928460" cy="1672062"/>
              <a:chOff x="2963054" y="4185320"/>
              <a:chExt cx="8928460" cy="1672062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3239728" y="4457364"/>
                <a:ext cx="7982712" cy="0"/>
              </a:xfrm>
              <a:prstGeom prst="line">
                <a:avLst/>
              </a:prstGeom>
              <a:noFill/>
              <a:ln w="25400" cap="flat">
                <a:solidFill>
                  <a:srgbClr val="DDDDDD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" name="Oval 2"/>
              <p:cNvSpPr/>
              <p:nvPr/>
            </p:nvSpPr>
            <p:spPr>
              <a:xfrm>
                <a:off x="6036210" y="4278350"/>
                <a:ext cx="358033" cy="35803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dirty="0"/>
                  <a:t>39%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9373770" y="4278350"/>
                <a:ext cx="358033" cy="35803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/>
                  <a:t>77%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0227634" y="4278350"/>
                <a:ext cx="358033" cy="35803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/>
                  <a:t>85%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0622941" y="4278350"/>
                <a:ext cx="358033" cy="358033"/>
              </a:xfrm>
              <a:prstGeom prst="ellipse">
                <a:avLst/>
              </a:prstGeom>
              <a:solidFill>
                <a:srgbClr val="52BF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/>
                  <a:t>92%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3239728" y="5067862"/>
                <a:ext cx="7982712" cy="0"/>
              </a:xfrm>
              <a:prstGeom prst="line">
                <a:avLst/>
              </a:prstGeom>
              <a:noFill/>
              <a:ln w="25400" cap="flat">
                <a:solidFill>
                  <a:srgbClr val="DDDDDD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3" name="Oval 12"/>
              <p:cNvSpPr/>
              <p:nvPr/>
            </p:nvSpPr>
            <p:spPr>
              <a:xfrm>
                <a:off x="3810785" y="4892306"/>
                <a:ext cx="358033" cy="358033"/>
              </a:xfrm>
              <a:prstGeom prst="ellipse">
                <a:avLst/>
              </a:prstGeom>
              <a:solidFill>
                <a:srgbClr val="52BF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dirty="0"/>
                  <a:t>10%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601848" y="4892306"/>
                <a:ext cx="358033" cy="35803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dirty="0"/>
                  <a:t>43%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9303702" y="4892306"/>
                <a:ext cx="358033" cy="35803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dirty="0"/>
                  <a:t>76%</a:t>
                </a: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9644244" y="4892306"/>
                <a:ext cx="358033" cy="35803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/>
                  <a:t>78%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3239728" y="5678362"/>
                <a:ext cx="7982712" cy="0"/>
              </a:xfrm>
              <a:prstGeom prst="line">
                <a:avLst/>
              </a:prstGeom>
              <a:noFill/>
              <a:ln w="25400" cap="flat">
                <a:solidFill>
                  <a:srgbClr val="DDDDDD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8" name="Oval 17"/>
              <p:cNvSpPr/>
              <p:nvPr/>
            </p:nvSpPr>
            <p:spPr>
              <a:xfrm>
                <a:off x="5966361" y="5499349"/>
                <a:ext cx="358033" cy="358033"/>
              </a:xfrm>
              <a:prstGeom prst="ellipse">
                <a:avLst/>
              </a:prstGeom>
              <a:solidFill>
                <a:srgbClr val="52BF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/>
                  <a:t>37%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333368" y="5499349"/>
                <a:ext cx="358033" cy="35803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/>
                  <a:t>55%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038598" y="5499349"/>
                <a:ext cx="358033" cy="35803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/>
                  <a:t>73%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0743825" y="5499349"/>
                <a:ext cx="358033" cy="35803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/>
                  <a:t>93%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963054" y="4289613"/>
                <a:ext cx="352876" cy="3052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900" dirty="0">
                    <a:solidFill>
                      <a:schemeClr val="tx1"/>
                    </a:solidFill>
                  </a:rPr>
                  <a:t>0</a:t>
                </a:r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963054" y="5504139"/>
                <a:ext cx="352876" cy="3052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900" dirty="0">
                    <a:solidFill>
                      <a:schemeClr val="tx1"/>
                    </a:solidFill>
                  </a:rPr>
                  <a:t>0</a:t>
                </a:r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963054" y="4896877"/>
                <a:ext cx="352876" cy="3052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900" dirty="0">
                    <a:solidFill>
                      <a:schemeClr val="tx1"/>
                    </a:solidFill>
                  </a:rPr>
                  <a:t>0</a:t>
                </a:r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1192799" y="4185320"/>
                <a:ext cx="652160" cy="51382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900" dirty="0">
                    <a:solidFill>
                      <a:schemeClr val="tx1"/>
                    </a:solidFill>
                  </a:rPr>
                  <a:t>100%</a:t>
                </a:r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1222441" y="5504137"/>
                <a:ext cx="669073" cy="3052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900" dirty="0">
                    <a:solidFill>
                      <a:schemeClr val="tx1"/>
                    </a:solidFill>
                  </a:rPr>
                  <a:t>100%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1192799" y="4792582"/>
                <a:ext cx="652160" cy="51382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900" dirty="0">
                    <a:solidFill>
                      <a:schemeClr val="tx1"/>
                    </a:solidFill>
                  </a:rPr>
                  <a:t>100%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14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5. </a:t>
            </a:r>
            <a:r>
              <a:rPr lang="en-US" dirty="0"/>
              <a:t>Predict segment membership using a typing tool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6"/>
          <a:stretch/>
        </p:blipFill>
        <p:spPr>
          <a:xfrm>
            <a:off x="1405210" y="1648545"/>
            <a:ext cx="9381580" cy="422286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60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6. </a:t>
            </a:r>
            <a:r>
              <a:rPr lang="en-US" dirty="0"/>
              <a:t>Personify or qualify your segments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644" y="3845038"/>
            <a:ext cx="5485797" cy="2989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Personify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deep to get insights.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qualitative interviews &amp; observations. 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91524" y="3845038"/>
            <a:ext cx="3816640" cy="1775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Qualify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variables matter?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percent of the population? </a:t>
            </a:r>
          </a:p>
        </p:txBody>
      </p:sp>
      <p:sp>
        <p:nvSpPr>
          <p:cNvPr id="23" name="Freeform 13"/>
          <p:cNvSpPr>
            <a:spLocks noEditPoints="1"/>
          </p:cNvSpPr>
          <p:nvPr/>
        </p:nvSpPr>
        <p:spPr bwMode="auto">
          <a:xfrm>
            <a:off x="2572282" y="2070231"/>
            <a:ext cx="1476497" cy="1475381"/>
          </a:xfrm>
          <a:custGeom>
            <a:avLst/>
            <a:gdLst>
              <a:gd name="T0" fmla="*/ 1921 w 3970"/>
              <a:gd name="T1" fmla="*/ 3710 h 3967"/>
              <a:gd name="T2" fmla="*/ 128 w 3970"/>
              <a:gd name="T3" fmla="*/ 3519 h 3967"/>
              <a:gd name="T4" fmla="*/ 312 w 3970"/>
              <a:gd name="T5" fmla="*/ 3633 h 3967"/>
              <a:gd name="T6" fmla="*/ 336 w 3970"/>
              <a:gd name="T7" fmla="*/ 3419 h 3967"/>
              <a:gd name="T8" fmla="*/ 3598 w 3970"/>
              <a:gd name="T9" fmla="*/ 2823 h 3967"/>
              <a:gd name="T10" fmla="*/ 3714 w 3970"/>
              <a:gd name="T11" fmla="*/ 3007 h 3967"/>
              <a:gd name="T12" fmla="*/ 3829 w 3970"/>
              <a:gd name="T13" fmla="*/ 2823 h 3967"/>
              <a:gd name="T14" fmla="*/ 1921 w 3970"/>
              <a:gd name="T15" fmla="*/ 2751 h 3967"/>
              <a:gd name="T16" fmla="*/ 176 w 3970"/>
              <a:gd name="T17" fmla="*/ 2268 h 3967"/>
              <a:gd name="T18" fmla="*/ 200 w 3970"/>
              <a:gd name="T19" fmla="*/ 2482 h 3967"/>
              <a:gd name="T20" fmla="*/ 385 w 3970"/>
              <a:gd name="T21" fmla="*/ 2368 h 3967"/>
              <a:gd name="T22" fmla="*/ 2817 w 3970"/>
              <a:gd name="T23" fmla="*/ 1663 h 3967"/>
              <a:gd name="T24" fmla="*/ 3262 w 3970"/>
              <a:gd name="T25" fmla="*/ 1506 h 3967"/>
              <a:gd name="T26" fmla="*/ 1985 w 3970"/>
              <a:gd name="T27" fmla="*/ 1561 h 3967"/>
              <a:gd name="T28" fmla="*/ 2689 w 3970"/>
              <a:gd name="T29" fmla="*/ 1663 h 3967"/>
              <a:gd name="T30" fmla="*/ 752 w 3970"/>
              <a:gd name="T31" fmla="*/ 1435 h 3967"/>
              <a:gd name="T32" fmla="*/ 776 w 3970"/>
              <a:gd name="T33" fmla="*/ 1651 h 3967"/>
              <a:gd name="T34" fmla="*/ 3633 w 3970"/>
              <a:gd name="T35" fmla="*/ 860 h 3967"/>
              <a:gd name="T36" fmla="*/ 3657 w 3970"/>
              <a:gd name="T37" fmla="*/ 1075 h 3967"/>
              <a:gd name="T38" fmla="*/ 3842 w 3970"/>
              <a:gd name="T39" fmla="*/ 960 h 3967"/>
              <a:gd name="T40" fmla="*/ 1932 w 3970"/>
              <a:gd name="T41" fmla="*/ 515 h 3967"/>
              <a:gd name="T42" fmla="*/ 1614 w 3970"/>
              <a:gd name="T43" fmla="*/ 793 h 3967"/>
              <a:gd name="T44" fmla="*/ 1750 w 3970"/>
              <a:gd name="T45" fmla="*/ 1199 h 3967"/>
              <a:gd name="T46" fmla="*/ 2178 w 3970"/>
              <a:gd name="T47" fmla="*/ 1227 h 3967"/>
              <a:gd name="T48" fmla="*/ 2365 w 3970"/>
              <a:gd name="T49" fmla="*/ 844 h 3967"/>
              <a:gd name="T50" fmla="*/ 2087 w 3970"/>
              <a:gd name="T51" fmla="*/ 526 h 3967"/>
              <a:gd name="T52" fmla="*/ 131 w 3970"/>
              <a:gd name="T53" fmla="*/ 226 h 3967"/>
              <a:gd name="T54" fmla="*/ 286 w 3970"/>
              <a:gd name="T55" fmla="*/ 380 h 3967"/>
              <a:gd name="T56" fmla="*/ 356 w 3970"/>
              <a:gd name="T57" fmla="*/ 176 h 3967"/>
              <a:gd name="T58" fmla="*/ 413 w 3970"/>
              <a:gd name="T59" fmla="*/ 55 h 3967"/>
              <a:gd name="T60" fmla="*/ 1770 w 3970"/>
              <a:gd name="T61" fmla="*/ 432 h 3967"/>
              <a:gd name="T62" fmla="*/ 2259 w 3970"/>
              <a:gd name="T63" fmla="*/ 463 h 3967"/>
              <a:gd name="T64" fmla="*/ 2498 w 3970"/>
              <a:gd name="T65" fmla="*/ 896 h 3967"/>
              <a:gd name="T66" fmla="*/ 2407 w 3970"/>
              <a:gd name="T67" fmla="*/ 1280 h 3967"/>
              <a:gd name="T68" fmla="*/ 3671 w 3970"/>
              <a:gd name="T69" fmla="*/ 708 h 3967"/>
              <a:gd name="T70" fmla="*/ 3958 w 3970"/>
              <a:gd name="T71" fmla="*/ 879 h 3967"/>
              <a:gd name="T72" fmla="*/ 3831 w 3970"/>
              <a:gd name="T73" fmla="*/ 1187 h 3967"/>
              <a:gd name="T74" fmla="*/ 3501 w 3970"/>
              <a:gd name="T75" fmla="*/ 1101 h 3967"/>
              <a:gd name="T76" fmla="*/ 3288 w 3970"/>
              <a:gd name="T77" fmla="*/ 1329 h 3967"/>
              <a:gd name="T78" fmla="*/ 3366 w 3970"/>
              <a:gd name="T79" fmla="*/ 1653 h 3967"/>
              <a:gd name="T80" fmla="*/ 2498 w 3970"/>
              <a:gd name="T81" fmla="*/ 2981 h 3967"/>
              <a:gd name="T82" fmla="*/ 3671 w 3970"/>
              <a:gd name="T83" fmla="*/ 2627 h 3967"/>
              <a:gd name="T84" fmla="*/ 3958 w 3970"/>
              <a:gd name="T85" fmla="*/ 2799 h 3967"/>
              <a:gd name="T86" fmla="*/ 3831 w 3970"/>
              <a:gd name="T87" fmla="*/ 3106 h 3967"/>
              <a:gd name="T88" fmla="*/ 3501 w 3970"/>
              <a:gd name="T89" fmla="*/ 3019 h 3967"/>
              <a:gd name="T90" fmla="*/ 503 w 3970"/>
              <a:gd name="T91" fmla="*/ 3583 h 3967"/>
              <a:gd name="T92" fmla="*/ 215 w 3970"/>
              <a:gd name="T93" fmla="*/ 3772 h 3967"/>
              <a:gd name="T94" fmla="*/ 0 w 3970"/>
              <a:gd name="T95" fmla="*/ 3519 h 3967"/>
              <a:gd name="T96" fmla="*/ 215 w 3970"/>
              <a:gd name="T97" fmla="*/ 3266 h 3967"/>
              <a:gd name="T98" fmla="*/ 503 w 3970"/>
              <a:gd name="T99" fmla="*/ 3455 h 3967"/>
              <a:gd name="T100" fmla="*/ 413 w 3970"/>
              <a:gd name="T101" fmla="*/ 2569 h 3967"/>
              <a:gd name="T102" fmla="*/ 75 w 3970"/>
              <a:gd name="T103" fmla="*/ 2548 h 3967"/>
              <a:gd name="T104" fmla="*/ 49 w 3970"/>
              <a:gd name="T105" fmla="*/ 2216 h 3967"/>
              <a:gd name="T106" fmla="*/ 379 w 3970"/>
              <a:gd name="T107" fmla="*/ 2144 h 3967"/>
              <a:gd name="T108" fmla="*/ 833 w 3970"/>
              <a:gd name="T109" fmla="*/ 1792 h 3967"/>
              <a:gd name="T110" fmla="*/ 580 w 3970"/>
              <a:gd name="T111" fmla="*/ 1578 h 3967"/>
              <a:gd name="T112" fmla="*/ 751 w 3970"/>
              <a:gd name="T113" fmla="*/ 1293 h 3967"/>
              <a:gd name="T114" fmla="*/ 1485 w 3970"/>
              <a:gd name="T115" fmla="*/ 1007 h 3967"/>
              <a:gd name="T116" fmla="*/ 503 w 3970"/>
              <a:gd name="T117" fmla="*/ 320 h 3967"/>
              <a:gd name="T118" fmla="*/ 215 w 3970"/>
              <a:gd name="T119" fmla="*/ 508 h 3967"/>
              <a:gd name="T120" fmla="*/ 0 w 3970"/>
              <a:gd name="T121" fmla="*/ 256 h 3967"/>
              <a:gd name="T122" fmla="*/ 215 w 3970"/>
              <a:gd name="T123" fmla="*/ 3 h 39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70" h="3967">
                <a:moveTo>
                  <a:pt x="2049" y="3710"/>
                </a:moveTo>
                <a:lnTo>
                  <a:pt x="2049" y="3838"/>
                </a:lnTo>
                <a:lnTo>
                  <a:pt x="2369" y="3838"/>
                </a:lnTo>
                <a:lnTo>
                  <a:pt x="2369" y="3710"/>
                </a:lnTo>
                <a:lnTo>
                  <a:pt x="2049" y="3710"/>
                </a:lnTo>
                <a:close/>
                <a:moveTo>
                  <a:pt x="1601" y="3710"/>
                </a:moveTo>
                <a:lnTo>
                  <a:pt x="1601" y="3838"/>
                </a:lnTo>
                <a:lnTo>
                  <a:pt x="1921" y="3838"/>
                </a:lnTo>
                <a:lnTo>
                  <a:pt x="1921" y="3710"/>
                </a:lnTo>
                <a:lnTo>
                  <a:pt x="1601" y="3710"/>
                </a:lnTo>
                <a:close/>
                <a:moveTo>
                  <a:pt x="256" y="3391"/>
                </a:moveTo>
                <a:lnTo>
                  <a:pt x="227" y="3394"/>
                </a:lnTo>
                <a:lnTo>
                  <a:pt x="200" y="3403"/>
                </a:lnTo>
                <a:lnTo>
                  <a:pt x="176" y="3419"/>
                </a:lnTo>
                <a:lnTo>
                  <a:pt x="157" y="3438"/>
                </a:lnTo>
                <a:lnTo>
                  <a:pt x="141" y="3462"/>
                </a:lnTo>
                <a:lnTo>
                  <a:pt x="131" y="3490"/>
                </a:lnTo>
                <a:lnTo>
                  <a:pt x="128" y="3519"/>
                </a:lnTo>
                <a:lnTo>
                  <a:pt x="131" y="3548"/>
                </a:lnTo>
                <a:lnTo>
                  <a:pt x="141" y="3576"/>
                </a:lnTo>
                <a:lnTo>
                  <a:pt x="157" y="3598"/>
                </a:lnTo>
                <a:lnTo>
                  <a:pt x="176" y="3619"/>
                </a:lnTo>
                <a:lnTo>
                  <a:pt x="200" y="3633"/>
                </a:lnTo>
                <a:lnTo>
                  <a:pt x="227" y="3643"/>
                </a:lnTo>
                <a:lnTo>
                  <a:pt x="256" y="3647"/>
                </a:lnTo>
                <a:lnTo>
                  <a:pt x="286" y="3643"/>
                </a:lnTo>
                <a:lnTo>
                  <a:pt x="312" y="3633"/>
                </a:lnTo>
                <a:lnTo>
                  <a:pt x="336" y="3619"/>
                </a:lnTo>
                <a:lnTo>
                  <a:pt x="356" y="3598"/>
                </a:lnTo>
                <a:lnTo>
                  <a:pt x="371" y="3576"/>
                </a:lnTo>
                <a:lnTo>
                  <a:pt x="381" y="3548"/>
                </a:lnTo>
                <a:lnTo>
                  <a:pt x="385" y="3519"/>
                </a:lnTo>
                <a:lnTo>
                  <a:pt x="381" y="3490"/>
                </a:lnTo>
                <a:lnTo>
                  <a:pt x="371" y="3462"/>
                </a:lnTo>
                <a:lnTo>
                  <a:pt x="356" y="3438"/>
                </a:lnTo>
                <a:lnTo>
                  <a:pt x="336" y="3419"/>
                </a:lnTo>
                <a:lnTo>
                  <a:pt x="312" y="3403"/>
                </a:lnTo>
                <a:lnTo>
                  <a:pt x="286" y="3394"/>
                </a:lnTo>
                <a:lnTo>
                  <a:pt x="256" y="3391"/>
                </a:lnTo>
                <a:close/>
                <a:moveTo>
                  <a:pt x="3714" y="2751"/>
                </a:moveTo>
                <a:lnTo>
                  <a:pt x="3685" y="2754"/>
                </a:lnTo>
                <a:lnTo>
                  <a:pt x="3657" y="2764"/>
                </a:lnTo>
                <a:lnTo>
                  <a:pt x="3633" y="2779"/>
                </a:lnTo>
                <a:lnTo>
                  <a:pt x="3614" y="2799"/>
                </a:lnTo>
                <a:lnTo>
                  <a:pt x="3598" y="2823"/>
                </a:lnTo>
                <a:lnTo>
                  <a:pt x="3589" y="2849"/>
                </a:lnTo>
                <a:lnTo>
                  <a:pt x="3586" y="2879"/>
                </a:lnTo>
                <a:lnTo>
                  <a:pt x="3589" y="2908"/>
                </a:lnTo>
                <a:lnTo>
                  <a:pt x="3598" y="2935"/>
                </a:lnTo>
                <a:lnTo>
                  <a:pt x="3614" y="2959"/>
                </a:lnTo>
                <a:lnTo>
                  <a:pt x="3633" y="2979"/>
                </a:lnTo>
                <a:lnTo>
                  <a:pt x="3657" y="2994"/>
                </a:lnTo>
                <a:lnTo>
                  <a:pt x="3685" y="3004"/>
                </a:lnTo>
                <a:lnTo>
                  <a:pt x="3714" y="3007"/>
                </a:lnTo>
                <a:lnTo>
                  <a:pt x="3743" y="3004"/>
                </a:lnTo>
                <a:lnTo>
                  <a:pt x="3771" y="2994"/>
                </a:lnTo>
                <a:lnTo>
                  <a:pt x="3794" y="2979"/>
                </a:lnTo>
                <a:lnTo>
                  <a:pt x="3814" y="2959"/>
                </a:lnTo>
                <a:lnTo>
                  <a:pt x="3829" y="2935"/>
                </a:lnTo>
                <a:lnTo>
                  <a:pt x="3838" y="2908"/>
                </a:lnTo>
                <a:lnTo>
                  <a:pt x="3842" y="2879"/>
                </a:lnTo>
                <a:lnTo>
                  <a:pt x="3838" y="2849"/>
                </a:lnTo>
                <a:lnTo>
                  <a:pt x="3829" y="2823"/>
                </a:lnTo>
                <a:lnTo>
                  <a:pt x="3814" y="2799"/>
                </a:lnTo>
                <a:lnTo>
                  <a:pt x="3794" y="2779"/>
                </a:lnTo>
                <a:lnTo>
                  <a:pt x="3771" y="2764"/>
                </a:lnTo>
                <a:lnTo>
                  <a:pt x="3743" y="2754"/>
                </a:lnTo>
                <a:lnTo>
                  <a:pt x="3714" y="2751"/>
                </a:lnTo>
                <a:close/>
                <a:moveTo>
                  <a:pt x="1601" y="2495"/>
                </a:moveTo>
                <a:lnTo>
                  <a:pt x="1601" y="3583"/>
                </a:lnTo>
                <a:lnTo>
                  <a:pt x="1921" y="3583"/>
                </a:lnTo>
                <a:lnTo>
                  <a:pt x="1921" y="2751"/>
                </a:lnTo>
                <a:lnTo>
                  <a:pt x="2049" y="2751"/>
                </a:lnTo>
                <a:lnTo>
                  <a:pt x="2049" y="3583"/>
                </a:lnTo>
                <a:lnTo>
                  <a:pt x="2369" y="3583"/>
                </a:lnTo>
                <a:lnTo>
                  <a:pt x="2369" y="2495"/>
                </a:lnTo>
                <a:lnTo>
                  <a:pt x="1601" y="2495"/>
                </a:lnTo>
                <a:close/>
                <a:moveTo>
                  <a:pt x="256" y="2239"/>
                </a:moveTo>
                <a:lnTo>
                  <a:pt x="227" y="2242"/>
                </a:lnTo>
                <a:lnTo>
                  <a:pt x="200" y="2252"/>
                </a:lnTo>
                <a:lnTo>
                  <a:pt x="176" y="2268"/>
                </a:lnTo>
                <a:lnTo>
                  <a:pt x="157" y="2287"/>
                </a:lnTo>
                <a:lnTo>
                  <a:pt x="141" y="2311"/>
                </a:lnTo>
                <a:lnTo>
                  <a:pt x="131" y="2337"/>
                </a:lnTo>
                <a:lnTo>
                  <a:pt x="128" y="2368"/>
                </a:lnTo>
                <a:lnTo>
                  <a:pt x="131" y="2396"/>
                </a:lnTo>
                <a:lnTo>
                  <a:pt x="141" y="2423"/>
                </a:lnTo>
                <a:lnTo>
                  <a:pt x="157" y="2447"/>
                </a:lnTo>
                <a:lnTo>
                  <a:pt x="176" y="2468"/>
                </a:lnTo>
                <a:lnTo>
                  <a:pt x="200" y="2482"/>
                </a:lnTo>
                <a:lnTo>
                  <a:pt x="227" y="2492"/>
                </a:lnTo>
                <a:lnTo>
                  <a:pt x="256" y="2495"/>
                </a:lnTo>
                <a:lnTo>
                  <a:pt x="286" y="2492"/>
                </a:lnTo>
                <a:lnTo>
                  <a:pt x="312" y="2482"/>
                </a:lnTo>
                <a:lnTo>
                  <a:pt x="336" y="2468"/>
                </a:lnTo>
                <a:lnTo>
                  <a:pt x="356" y="2447"/>
                </a:lnTo>
                <a:lnTo>
                  <a:pt x="371" y="2423"/>
                </a:lnTo>
                <a:lnTo>
                  <a:pt x="381" y="2396"/>
                </a:lnTo>
                <a:lnTo>
                  <a:pt x="385" y="2368"/>
                </a:lnTo>
                <a:lnTo>
                  <a:pt x="381" y="2337"/>
                </a:lnTo>
                <a:lnTo>
                  <a:pt x="371" y="2311"/>
                </a:lnTo>
                <a:lnTo>
                  <a:pt x="356" y="2287"/>
                </a:lnTo>
                <a:lnTo>
                  <a:pt x="336" y="2268"/>
                </a:lnTo>
                <a:lnTo>
                  <a:pt x="312" y="2252"/>
                </a:lnTo>
                <a:lnTo>
                  <a:pt x="286" y="2242"/>
                </a:lnTo>
                <a:lnTo>
                  <a:pt x="256" y="2239"/>
                </a:lnTo>
                <a:close/>
                <a:moveTo>
                  <a:pt x="2817" y="1408"/>
                </a:moveTo>
                <a:lnTo>
                  <a:pt x="2817" y="1663"/>
                </a:lnTo>
                <a:lnTo>
                  <a:pt x="3138" y="1663"/>
                </a:lnTo>
                <a:lnTo>
                  <a:pt x="3167" y="1661"/>
                </a:lnTo>
                <a:lnTo>
                  <a:pt x="3194" y="1651"/>
                </a:lnTo>
                <a:lnTo>
                  <a:pt x="3217" y="1635"/>
                </a:lnTo>
                <a:lnTo>
                  <a:pt x="3238" y="1616"/>
                </a:lnTo>
                <a:lnTo>
                  <a:pt x="3252" y="1592"/>
                </a:lnTo>
                <a:lnTo>
                  <a:pt x="3262" y="1565"/>
                </a:lnTo>
                <a:lnTo>
                  <a:pt x="3266" y="1535"/>
                </a:lnTo>
                <a:lnTo>
                  <a:pt x="3262" y="1506"/>
                </a:lnTo>
                <a:lnTo>
                  <a:pt x="3252" y="1479"/>
                </a:lnTo>
                <a:lnTo>
                  <a:pt x="3238" y="1456"/>
                </a:lnTo>
                <a:lnTo>
                  <a:pt x="3217" y="1435"/>
                </a:lnTo>
                <a:lnTo>
                  <a:pt x="3194" y="1421"/>
                </a:lnTo>
                <a:lnTo>
                  <a:pt x="3167" y="1411"/>
                </a:lnTo>
                <a:lnTo>
                  <a:pt x="3138" y="1408"/>
                </a:lnTo>
                <a:lnTo>
                  <a:pt x="2817" y="1408"/>
                </a:lnTo>
                <a:close/>
                <a:moveTo>
                  <a:pt x="1862" y="1408"/>
                </a:moveTo>
                <a:lnTo>
                  <a:pt x="1985" y="1561"/>
                </a:lnTo>
                <a:lnTo>
                  <a:pt x="2108" y="1408"/>
                </a:lnTo>
                <a:lnTo>
                  <a:pt x="1862" y="1408"/>
                </a:lnTo>
                <a:close/>
                <a:moveTo>
                  <a:pt x="1280" y="1408"/>
                </a:moveTo>
                <a:lnTo>
                  <a:pt x="1280" y="1663"/>
                </a:lnTo>
                <a:lnTo>
                  <a:pt x="1601" y="1663"/>
                </a:lnTo>
                <a:lnTo>
                  <a:pt x="1601" y="2368"/>
                </a:lnTo>
                <a:lnTo>
                  <a:pt x="2369" y="2368"/>
                </a:lnTo>
                <a:lnTo>
                  <a:pt x="2369" y="1663"/>
                </a:lnTo>
                <a:lnTo>
                  <a:pt x="2689" y="1663"/>
                </a:lnTo>
                <a:lnTo>
                  <a:pt x="2689" y="1408"/>
                </a:lnTo>
                <a:lnTo>
                  <a:pt x="2272" y="1408"/>
                </a:lnTo>
                <a:lnTo>
                  <a:pt x="1985" y="1765"/>
                </a:lnTo>
                <a:lnTo>
                  <a:pt x="1698" y="1408"/>
                </a:lnTo>
                <a:lnTo>
                  <a:pt x="1280" y="1408"/>
                </a:lnTo>
                <a:close/>
                <a:moveTo>
                  <a:pt x="833" y="1408"/>
                </a:moveTo>
                <a:lnTo>
                  <a:pt x="803" y="1411"/>
                </a:lnTo>
                <a:lnTo>
                  <a:pt x="776" y="1421"/>
                </a:lnTo>
                <a:lnTo>
                  <a:pt x="752" y="1435"/>
                </a:lnTo>
                <a:lnTo>
                  <a:pt x="733" y="1456"/>
                </a:lnTo>
                <a:lnTo>
                  <a:pt x="717" y="1479"/>
                </a:lnTo>
                <a:lnTo>
                  <a:pt x="708" y="1506"/>
                </a:lnTo>
                <a:lnTo>
                  <a:pt x="704" y="1535"/>
                </a:lnTo>
                <a:lnTo>
                  <a:pt x="708" y="1565"/>
                </a:lnTo>
                <a:lnTo>
                  <a:pt x="717" y="1592"/>
                </a:lnTo>
                <a:lnTo>
                  <a:pt x="733" y="1616"/>
                </a:lnTo>
                <a:lnTo>
                  <a:pt x="752" y="1635"/>
                </a:lnTo>
                <a:lnTo>
                  <a:pt x="776" y="1651"/>
                </a:lnTo>
                <a:lnTo>
                  <a:pt x="803" y="1661"/>
                </a:lnTo>
                <a:lnTo>
                  <a:pt x="833" y="1663"/>
                </a:lnTo>
                <a:lnTo>
                  <a:pt x="1152" y="1663"/>
                </a:lnTo>
                <a:lnTo>
                  <a:pt x="1152" y="1408"/>
                </a:lnTo>
                <a:lnTo>
                  <a:pt x="833" y="1408"/>
                </a:lnTo>
                <a:close/>
                <a:moveTo>
                  <a:pt x="3714" y="832"/>
                </a:moveTo>
                <a:lnTo>
                  <a:pt x="3685" y="836"/>
                </a:lnTo>
                <a:lnTo>
                  <a:pt x="3657" y="845"/>
                </a:lnTo>
                <a:lnTo>
                  <a:pt x="3633" y="860"/>
                </a:lnTo>
                <a:lnTo>
                  <a:pt x="3614" y="880"/>
                </a:lnTo>
                <a:lnTo>
                  <a:pt x="3598" y="903"/>
                </a:lnTo>
                <a:lnTo>
                  <a:pt x="3589" y="931"/>
                </a:lnTo>
                <a:lnTo>
                  <a:pt x="3586" y="960"/>
                </a:lnTo>
                <a:lnTo>
                  <a:pt x="3589" y="989"/>
                </a:lnTo>
                <a:lnTo>
                  <a:pt x="3598" y="1016"/>
                </a:lnTo>
                <a:lnTo>
                  <a:pt x="3614" y="1040"/>
                </a:lnTo>
                <a:lnTo>
                  <a:pt x="3633" y="1060"/>
                </a:lnTo>
                <a:lnTo>
                  <a:pt x="3657" y="1075"/>
                </a:lnTo>
                <a:lnTo>
                  <a:pt x="3685" y="1085"/>
                </a:lnTo>
                <a:lnTo>
                  <a:pt x="3714" y="1087"/>
                </a:lnTo>
                <a:lnTo>
                  <a:pt x="3743" y="1085"/>
                </a:lnTo>
                <a:lnTo>
                  <a:pt x="3771" y="1075"/>
                </a:lnTo>
                <a:lnTo>
                  <a:pt x="3794" y="1060"/>
                </a:lnTo>
                <a:lnTo>
                  <a:pt x="3814" y="1040"/>
                </a:lnTo>
                <a:lnTo>
                  <a:pt x="3829" y="1016"/>
                </a:lnTo>
                <a:lnTo>
                  <a:pt x="3838" y="989"/>
                </a:lnTo>
                <a:lnTo>
                  <a:pt x="3842" y="960"/>
                </a:lnTo>
                <a:lnTo>
                  <a:pt x="3838" y="931"/>
                </a:lnTo>
                <a:lnTo>
                  <a:pt x="3829" y="903"/>
                </a:lnTo>
                <a:lnTo>
                  <a:pt x="3814" y="880"/>
                </a:lnTo>
                <a:lnTo>
                  <a:pt x="3794" y="860"/>
                </a:lnTo>
                <a:lnTo>
                  <a:pt x="3771" y="845"/>
                </a:lnTo>
                <a:lnTo>
                  <a:pt x="3743" y="836"/>
                </a:lnTo>
                <a:lnTo>
                  <a:pt x="3714" y="832"/>
                </a:lnTo>
                <a:close/>
                <a:moveTo>
                  <a:pt x="1985" y="512"/>
                </a:moveTo>
                <a:lnTo>
                  <a:pt x="1932" y="515"/>
                </a:lnTo>
                <a:lnTo>
                  <a:pt x="1883" y="526"/>
                </a:lnTo>
                <a:lnTo>
                  <a:pt x="1836" y="542"/>
                </a:lnTo>
                <a:lnTo>
                  <a:pt x="1791" y="565"/>
                </a:lnTo>
                <a:lnTo>
                  <a:pt x="1750" y="592"/>
                </a:lnTo>
                <a:lnTo>
                  <a:pt x="1713" y="625"/>
                </a:lnTo>
                <a:lnTo>
                  <a:pt x="1680" y="661"/>
                </a:lnTo>
                <a:lnTo>
                  <a:pt x="1654" y="702"/>
                </a:lnTo>
                <a:lnTo>
                  <a:pt x="1631" y="747"/>
                </a:lnTo>
                <a:lnTo>
                  <a:pt x="1614" y="793"/>
                </a:lnTo>
                <a:lnTo>
                  <a:pt x="1604" y="844"/>
                </a:lnTo>
                <a:lnTo>
                  <a:pt x="1601" y="896"/>
                </a:lnTo>
                <a:lnTo>
                  <a:pt x="1604" y="948"/>
                </a:lnTo>
                <a:lnTo>
                  <a:pt x="1614" y="998"/>
                </a:lnTo>
                <a:lnTo>
                  <a:pt x="1631" y="1045"/>
                </a:lnTo>
                <a:lnTo>
                  <a:pt x="1654" y="1090"/>
                </a:lnTo>
                <a:lnTo>
                  <a:pt x="1680" y="1131"/>
                </a:lnTo>
                <a:lnTo>
                  <a:pt x="1713" y="1167"/>
                </a:lnTo>
                <a:lnTo>
                  <a:pt x="1750" y="1199"/>
                </a:lnTo>
                <a:lnTo>
                  <a:pt x="1791" y="1227"/>
                </a:lnTo>
                <a:lnTo>
                  <a:pt x="1836" y="1250"/>
                </a:lnTo>
                <a:lnTo>
                  <a:pt x="1883" y="1266"/>
                </a:lnTo>
                <a:lnTo>
                  <a:pt x="1932" y="1276"/>
                </a:lnTo>
                <a:lnTo>
                  <a:pt x="1985" y="1280"/>
                </a:lnTo>
                <a:lnTo>
                  <a:pt x="2037" y="1276"/>
                </a:lnTo>
                <a:lnTo>
                  <a:pt x="2087" y="1266"/>
                </a:lnTo>
                <a:lnTo>
                  <a:pt x="2135" y="1250"/>
                </a:lnTo>
                <a:lnTo>
                  <a:pt x="2178" y="1227"/>
                </a:lnTo>
                <a:lnTo>
                  <a:pt x="2219" y="1199"/>
                </a:lnTo>
                <a:lnTo>
                  <a:pt x="2257" y="1167"/>
                </a:lnTo>
                <a:lnTo>
                  <a:pt x="2289" y="1131"/>
                </a:lnTo>
                <a:lnTo>
                  <a:pt x="2317" y="1090"/>
                </a:lnTo>
                <a:lnTo>
                  <a:pt x="2339" y="1045"/>
                </a:lnTo>
                <a:lnTo>
                  <a:pt x="2355" y="998"/>
                </a:lnTo>
                <a:lnTo>
                  <a:pt x="2365" y="948"/>
                </a:lnTo>
                <a:lnTo>
                  <a:pt x="2369" y="896"/>
                </a:lnTo>
                <a:lnTo>
                  <a:pt x="2365" y="844"/>
                </a:lnTo>
                <a:lnTo>
                  <a:pt x="2355" y="793"/>
                </a:lnTo>
                <a:lnTo>
                  <a:pt x="2339" y="747"/>
                </a:lnTo>
                <a:lnTo>
                  <a:pt x="2317" y="702"/>
                </a:lnTo>
                <a:lnTo>
                  <a:pt x="2289" y="661"/>
                </a:lnTo>
                <a:lnTo>
                  <a:pt x="2257" y="625"/>
                </a:lnTo>
                <a:lnTo>
                  <a:pt x="2219" y="592"/>
                </a:lnTo>
                <a:lnTo>
                  <a:pt x="2178" y="565"/>
                </a:lnTo>
                <a:lnTo>
                  <a:pt x="2135" y="542"/>
                </a:lnTo>
                <a:lnTo>
                  <a:pt x="2087" y="526"/>
                </a:lnTo>
                <a:lnTo>
                  <a:pt x="2037" y="515"/>
                </a:lnTo>
                <a:lnTo>
                  <a:pt x="1985" y="512"/>
                </a:lnTo>
                <a:close/>
                <a:moveTo>
                  <a:pt x="256" y="129"/>
                </a:moveTo>
                <a:lnTo>
                  <a:pt x="227" y="131"/>
                </a:lnTo>
                <a:lnTo>
                  <a:pt x="200" y="141"/>
                </a:lnTo>
                <a:lnTo>
                  <a:pt x="176" y="156"/>
                </a:lnTo>
                <a:lnTo>
                  <a:pt x="157" y="176"/>
                </a:lnTo>
                <a:lnTo>
                  <a:pt x="141" y="200"/>
                </a:lnTo>
                <a:lnTo>
                  <a:pt x="131" y="226"/>
                </a:lnTo>
                <a:lnTo>
                  <a:pt x="128" y="256"/>
                </a:lnTo>
                <a:lnTo>
                  <a:pt x="131" y="285"/>
                </a:lnTo>
                <a:lnTo>
                  <a:pt x="141" y="312"/>
                </a:lnTo>
                <a:lnTo>
                  <a:pt x="157" y="336"/>
                </a:lnTo>
                <a:lnTo>
                  <a:pt x="176" y="356"/>
                </a:lnTo>
                <a:lnTo>
                  <a:pt x="200" y="371"/>
                </a:lnTo>
                <a:lnTo>
                  <a:pt x="227" y="380"/>
                </a:lnTo>
                <a:lnTo>
                  <a:pt x="256" y="384"/>
                </a:lnTo>
                <a:lnTo>
                  <a:pt x="286" y="380"/>
                </a:lnTo>
                <a:lnTo>
                  <a:pt x="312" y="371"/>
                </a:lnTo>
                <a:lnTo>
                  <a:pt x="336" y="356"/>
                </a:lnTo>
                <a:lnTo>
                  <a:pt x="356" y="336"/>
                </a:lnTo>
                <a:lnTo>
                  <a:pt x="371" y="312"/>
                </a:lnTo>
                <a:lnTo>
                  <a:pt x="381" y="285"/>
                </a:lnTo>
                <a:lnTo>
                  <a:pt x="385" y="256"/>
                </a:lnTo>
                <a:lnTo>
                  <a:pt x="381" y="226"/>
                </a:lnTo>
                <a:lnTo>
                  <a:pt x="371" y="200"/>
                </a:lnTo>
                <a:lnTo>
                  <a:pt x="356" y="176"/>
                </a:lnTo>
                <a:lnTo>
                  <a:pt x="336" y="156"/>
                </a:lnTo>
                <a:lnTo>
                  <a:pt x="312" y="141"/>
                </a:lnTo>
                <a:lnTo>
                  <a:pt x="286" y="131"/>
                </a:lnTo>
                <a:lnTo>
                  <a:pt x="256" y="129"/>
                </a:lnTo>
                <a:close/>
                <a:moveTo>
                  <a:pt x="256" y="0"/>
                </a:moveTo>
                <a:lnTo>
                  <a:pt x="300" y="3"/>
                </a:lnTo>
                <a:lnTo>
                  <a:pt x="341" y="14"/>
                </a:lnTo>
                <a:lnTo>
                  <a:pt x="379" y="32"/>
                </a:lnTo>
                <a:lnTo>
                  <a:pt x="413" y="55"/>
                </a:lnTo>
                <a:lnTo>
                  <a:pt x="444" y="83"/>
                </a:lnTo>
                <a:lnTo>
                  <a:pt x="469" y="115"/>
                </a:lnTo>
                <a:lnTo>
                  <a:pt x="489" y="153"/>
                </a:lnTo>
                <a:lnTo>
                  <a:pt x="503" y="192"/>
                </a:lnTo>
                <a:lnTo>
                  <a:pt x="1307" y="192"/>
                </a:lnTo>
                <a:lnTo>
                  <a:pt x="1637" y="521"/>
                </a:lnTo>
                <a:lnTo>
                  <a:pt x="1678" y="488"/>
                </a:lnTo>
                <a:lnTo>
                  <a:pt x="1723" y="457"/>
                </a:lnTo>
                <a:lnTo>
                  <a:pt x="1770" y="432"/>
                </a:lnTo>
                <a:lnTo>
                  <a:pt x="1820" y="412"/>
                </a:lnTo>
                <a:lnTo>
                  <a:pt x="1873" y="396"/>
                </a:lnTo>
                <a:lnTo>
                  <a:pt x="1929" y="388"/>
                </a:lnTo>
                <a:lnTo>
                  <a:pt x="1985" y="384"/>
                </a:lnTo>
                <a:lnTo>
                  <a:pt x="2044" y="388"/>
                </a:lnTo>
                <a:lnTo>
                  <a:pt x="2102" y="397"/>
                </a:lnTo>
                <a:lnTo>
                  <a:pt x="2158" y="414"/>
                </a:lnTo>
                <a:lnTo>
                  <a:pt x="2210" y="436"/>
                </a:lnTo>
                <a:lnTo>
                  <a:pt x="2259" y="463"/>
                </a:lnTo>
                <a:lnTo>
                  <a:pt x="2305" y="497"/>
                </a:lnTo>
                <a:lnTo>
                  <a:pt x="2347" y="535"/>
                </a:lnTo>
                <a:lnTo>
                  <a:pt x="2384" y="575"/>
                </a:lnTo>
                <a:lnTo>
                  <a:pt x="2417" y="621"/>
                </a:lnTo>
                <a:lnTo>
                  <a:pt x="2445" y="671"/>
                </a:lnTo>
                <a:lnTo>
                  <a:pt x="2468" y="724"/>
                </a:lnTo>
                <a:lnTo>
                  <a:pt x="2483" y="779"/>
                </a:lnTo>
                <a:lnTo>
                  <a:pt x="2494" y="836"/>
                </a:lnTo>
                <a:lnTo>
                  <a:pt x="2498" y="896"/>
                </a:lnTo>
                <a:lnTo>
                  <a:pt x="2494" y="952"/>
                </a:lnTo>
                <a:lnTo>
                  <a:pt x="2484" y="1007"/>
                </a:lnTo>
                <a:lnTo>
                  <a:pt x="2470" y="1060"/>
                </a:lnTo>
                <a:lnTo>
                  <a:pt x="2449" y="1110"/>
                </a:lnTo>
                <a:lnTo>
                  <a:pt x="2425" y="1157"/>
                </a:lnTo>
                <a:lnTo>
                  <a:pt x="2395" y="1202"/>
                </a:lnTo>
                <a:lnTo>
                  <a:pt x="2360" y="1243"/>
                </a:lnTo>
                <a:lnTo>
                  <a:pt x="2323" y="1280"/>
                </a:lnTo>
                <a:lnTo>
                  <a:pt x="2407" y="1280"/>
                </a:lnTo>
                <a:lnTo>
                  <a:pt x="2791" y="896"/>
                </a:lnTo>
                <a:lnTo>
                  <a:pt x="3467" y="896"/>
                </a:lnTo>
                <a:lnTo>
                  <a:pt x="3481" y="856"/>
                </a:lnTo>
                <a:lnTo>
                  <a:pt x="3501" y="820"/>
                </a:lnTo>
                <a:lnTo>
                  <a:pt x="3526" y="786"/>
                </a:lnTo>
                <a:lnTo>
                  <a:pt x="3556" y="759"/>
                </a:lnTo>
                <a:lnTo>
                  <a:pt x="3591" y="736"/>
                </a:lnTo>
                <a:lnTo>
                  <a:pt x="3630" y="719"/>
                </a:lnTo>
                <a:lnTo>
                  <a:pt x="3671" y="708"/>
                </a:lnTo>
                <a:lnTo>
                  <a:pt x="3714" y="704"/>
                </a:lnTo>
                <a:lnTo>
                  <a:pt x="3755" y="707"/>
                </a:lnTo>
                <a:lnTo>
                  <a:pt x="3795" y="716"/>
                </a:lnTo>
                <a:lnTo>
                  <a:pt x="3831" y="732"/>
                </a:lnTo>
                <a:lnTo>
                  <a:pt x="3865" y="754"/>
                </a:lnTo>
                <a:lnTo>
                  <a:pt x="3895" y="779"/>
                </a:lnTo>
                <a:lnTo>
                  <a:pt x="3920" y="809"/>
                </a:lnTo>
                <a:lnTo>
                  <a:pt x="3942" y="843"/>
                </a:lnTo>
                <a:lnTo>
                  <a:pt x="3958" y="879"/>
                </a:lnTo>
                <a:lnTo>
                  <a:pt x="3967" y="919"/>
                </a:lnTo>
                <a:lnTo>
                  <a:pt x="3970" y="960"/>
                </a:lnTo>
                <a:lnTo>
                  <a:pt x="3967" y="1002"/>
                </a:lnTo>
                <a:lnTo>
                  <a:pt x="3958" y="1040"/>
                </a:lnTo>
                <a:lnTo>
                  <a:pt x="3942" y="1078"/>
                </a:lnTo>
                <a:lnTo>
                  <a:pt x="3920" y="1111"/>
                </a:lnTo>
                <a:lnTo>
                  <a:pt x="3895" y="1140"/>
                </a:lnTo>
                <a:lnTo>
                  <a:pt x="3865" y="1167"/>
                </a:lnTo>
                <a:lnTo>
                  <a:pt x="3831" y="1187"/>
                </a:lnTo>
                <a:lnTo>
                  <a:pt x="3795" y="1203"/>
                </a:lnTo>
                <a:lnTo>
                  <a:pt x="3755" y="1213"/>
                </a:lnTo>
                <a:lnTo>
                  <a:pt x="3714" y="1216"/>
                </a:lnTo>
                <a:lnTo>
                  <a:pt x="3671" y="1211"/>
                </a:lnTo>
                <a:lnTo>
                  <a:pt x="3630" y="1202"/>
                </a:lnTo>
                <a:lnTo>
                  <a:pt x="3591" y="1184"/>
                </a:lnTo>
                <a:lnTo>
                  <a:pt x="3556" y="1161"/>
                </a:lnTo>
                <a:lnTo>
                  <a:pt x="3526" y="1133"/>
                </a:lnTo>
                <a:lnTo>
                  <a:pt x="3501" y="1101"/>
                </a:lnTo>
                <a:lnTo>
                  <a:pt x="3481" y="1063"/>
                </a:lnTo>
                <a:lnTo>
                  <a:pt x="3467" y="1024"/>
                </a:lnTo>
                <a:lnTo>
                  <a:pt x="2844" y="1024"/>
                </a:lnTo>
                <a:lnTo>
                  <a:pt x="2588" y="1280"/>
                </a:lnTo>
                <a:lnTo>
                  <a:pt x="3138" y="1280"/>
                </a:lnTo>
                <a:lnTo>
                  <a:pt x="3179" y="1282"/>
                </a:lnTo>
                <a:lnTo>
                  <a:pt x="3219" y="1293"/>
                </a:lnTo>
                <a:lnTo>
                  <a:pt x="3255" y="1308"/>
                </a:lnTo>
                <a:lnTo>
                  <a:pt x="3288" y="1329"/>
                </a:lnTo>
                <a:lnTo>
                  <a:pt x="3319" y="1355"/>
                </a:lnTo>
                <a:lnTo>
                  <a:pt x="3344" y="1385"/>
                </a:lnTo>
                <a:lnTo>
                  <a:pt x="3366" y="1419"/>
                </a:lnTo>
                <a:lnTo>
                  <a:pt x="3380" y="1455"/>
                </a:lnTo>
                <a:lnTo>
                  <a:pt x="3391" y="1494"/>
                </a:lnTo>
                <a:lnTo>
                  <a:pt x="3393" y="1535"/>
                </a:lnTo>
                <a:lnTo>
                  <a:pt x="3391" y="1578"/>
                </a:lnTo>
                <a:lnTo>
                  <a:pt x="3380" y="1616"/>
                </a:lnTo>
                <a:lnTo>
                  <a:pt x="3366" y="1653"/>
                </a:lnTo>
                <a:lnTo>
                  <a:pt x="3344" y="1687"/>
                </a:lnTo>
                <a:lnTo>
                  <a:pt x="3319" y="1716"/>
                </a:lnTo>
                <a:lnTo>
                  <a:pt x="3288" y="1743"/>
                </a:lnTo>
                <a:lnTo>
                  <a:pt x="3255" y="1763"/>
                </a:lnTo>
                <a:lnTo>
                  <a:pt x="3219" y="1779"/>
                </a:lnTo>
                <a:lnTo>
                  <a:pt x="3179" y="1788"/>
                </a:lnTo>
                <a:lnTo>
                  <a:pt x="3138" y="1792"/>
                </a:lnTo>
                <a:lnTo>
                  <a:pt x="2498" y="1792"/>
                </a:lnTo>
                <a:lnTo>
                  <a:pt x="2498" y="2981"/>
                </a:lnTo>
                <a:lnTo>
                  <a:pt x="2663" y="2816"/>
                </a:lnTo>
                <a:lnTo>
                  <a:pt x="3467" y="2816"/>
                </a:lnTo>
                <a:lnTo>
                  <a:pt x="3481" y="2775"/>
                </a:lnTo>
                <a:lnTo>
                  <a:pt x="3501" y="2739"/>
                </a:lnTo>
                <a:lnTo>
                  <a:pt x="3526" y="2706"/>
                </a:lnTo>
                <a:lnTo>
                  <a:pt x="3556" y="2678"/>
                </a:lnTo>
                <a:lnTo>
                  <a:pt x="3591" y="2655"/>
                </a:lnTo>
                <a:lnTo>
                  <a:pt x="3630" y="2637"/>
                </a:lnTo>
                <a:lnTo>
                  <a:pt x="3671" y="2627"/>
                </a:lnTo>
                <a:lnTo>
                  <a:pt x="3714" y="2623"/>
                </a:lnTo>
                <a:lnTo>
                  <a:pt x="3755" y="2627"/>
                </a:lnTo>
                <a:lnTo>
                  <a:pt x="3795" y="2636"/>
                </a:lnTo>
                <a:lnTo>
                  <a:pt x="3831" y="2652"/>
                </a:lnTo>
                <a:lnTo>
                  <a:pt x="3865" y="2672"/>
                </a:lnTo>
                <a:lnTo>
                  <a:pt x="3895" y="2698"/>
                </a:lnTo>
                <a:lnTo>
                  <a:pt x="3920" y="2728"/>
                </a:lnTo>
                <a:lnTo>
                  <a:pt x="3942" y="2761"/>
                </a:lnTo>
                <a:lnTo>
                  <a:pt x="3958" y="2799"/>
                </a:lnTo>
                <a:lnTo>
                  <a:pt x="3967" y="2837"/>
                </a:lnTo>
                <a:lnTo>
                  <a:pt x="3970" y="2879"/>
                </a:lnTo>
                <a:lnTo>
                  <a:pt x="3967" y="2920"/>
                </a:lnTo>
                <a:lnTo>
                  <a:pt x="3958" y="2960"/>
                </a:lnTo>
                <a:lnTo>
                  <a:pt x="3942" y="2996"/>
                </a:lnTo>
                <a:lnTo>
                  <a:pt x="3920" y="3030"/>
                </a:lnTo>
                <a:lnTo>
                  <a:pt x="3895" y="3060"/>
                </a:lnTo>
                <a:lnTo>
                  <a:pt x="3865" y="3085"/>
                </a:lnTo>
                <a:lnTo>
                  <a:pt x="3831" y="3106"/>
                </a:lnTo>
                <a:lnTo>
                  <a:pt x="3795" y="3122"/>
                </a:lnTo>
                <a:lnTo>
                  <a:pt x="3755" y="3131"/>
                </a:lnTo>
                <a:lnTo>
                  <a:pt x="3714" y="3135"/>
                </a:lnTo>
                <a:lnTo>
                  <a:pt x="3671" y="3131"/>
                </a:lnTo>
                <a:lnTo>
                  <a:pt x="3630" y="3120"/>
                </a:lnTo>
                <a:lnTo>
                  <a:pt x="3591" y="3103"/>
                </a:lnTo>
                <a:lnTo>
                  <a:pt x="3556" y="3081"/>
                </a:lnTo>
                <a:lnTo>
                  <a:pt x="3526" y="3052"/>
                </a:lnTo>
                <a:lnTo>
                  <a:pt x="3501" y="3019"/>
                </a:lnTo>
                <a:lnTo>
                  <a:pt x="3481" y="2983"/>
                </a:lnTo>
                <a:lnTo>
                  <a:pt x="3467" y="2943"/>
                </a:lnTo>
                <a:lnTo>
                  <a:pt x="2716" y="2943"/>
                </a:lnTo>
                <a:lnTo>
                  <a:pt x="2498" y="3161"/>
                </a:lnTo>
                <a:lnTo>
                  <a:pt x="2498" y="3967"/>
                </a:lnTo>
                <a:lnTo>
                  <a:pt x="1473" y="3967"/>
                </a:lnTo>
                <a:lnTo>
                  <a:pt x="1473" y="3801"/>
                </a:lnTo>
                <a:lnTo>
                  <a:pt x="1254" y="3583"/>
                </a:lnTo>
                <a:lnTo>
                  <a:pt x="503" y="3583"/>
                </a:lnTo>
                <a:lnTo>
                  <a:pt x="489" y="3623"/>
                </a:lnTo>
                <a:lnTo>
                  <a:pt x="469" y="3659"/>
                </a:lnTo>
                <a:lnTo>
                  <a:pt x="444" y="3692"/>
                </a:lnTo>
                <a:lnTo>
                  <a:pt x="413" y="3720"/>
                </a:lnTo>
                <a:lnTo>
                  <a:pt x="379" y="3743"/>
                </a:lnTo>
                <a:lnTo>
                  <a:pt x="341" y="3760"/>
                </a:lnTo>
                <a:lnTo>
                  <a:pt x="300" y="3771"/>
                </a:lnTo>
                <a:lnTo>
                  <a:pt x="256" y="3774"/>
                </a:lnTo>
                <a:lnTo>
                  <a:pt x="215" y="3772"/>
                </a:lnTo>
                <a:lnTo>
                  <a:pt x="175" y="3761"/>
                </a:lnTo>
                <a:lnTo>
                  <a:pt x="139" y="3747"/>
                </a:lnTo>
                <a:lnTo>
                  <a:pt x="105" y="3725"/>
                </a:lnTo>
                <a:lnTo>
                  <a:pt x="75" y="3700"/>
                </a:lnTo>
                <a:lnTo>
                  <a:pt x="49" y="3670"/>
                </a:lnTo>
                <a:lnTo>
                  <a:pt x="29" y="3636"/>
                </a:lnTo>
                <a:lnTo>
                  <a:pt x="13" y="3600"/>
                </a:lnTo>
                <a:lnTo>
                  <a:pt x="4" y="3560"/>
                </a:lnTo>
                <a:lnTo>
                  <a:pt x="0" y="3519"/>
                </a:lnTo>
                <a:lnTo>
                  <a:pt x="4" y="3477"/>
                </a:lnTo>
                <a:lnTo>
                  <a:pt x="13" y="3438"/>
                </a:lnTo>
                <a:lnTo>
                  <a:pt x="29" y="3401"/>
                </a:lnTo>
                <a:lnTo>
                  <a:pt x="49" y="3367"/>
                </a:lnTo>
                <a:lnTo>
                  <a:pt x="75" y="3338"/>
                </a:lnTo>
                <a:lnTo>
                  <a:pt x="105" y="3312"/>
                </a:lnTo>
                <a:lnTo>
                  <a:pt x="139" y="3291"/>
                </a:lnTo>
                <a:lnTo>
                  <a:pt x="175" y="3276"/>
                </a:lnTo>
                <a:lnTo>
                  <a:pt x="215" y="3266"/>
                </a:lnTo>
                <a:lnTo>
                  <a:pt x="256" y="3262"/>
                </a:lnTo>
                <a:lnTo>
                  <a:pt x="300" y="3266"/>
                </a:lnTo>
                <a:lnTo>
                  <a:pt x="341" y="3277"/>
                </a:lnTo>
                <a:lnTo>
                  <a:pt x="379" y="3295"/>
                </a:lnTo>
                <a:lnTo>
                  <a:pt x="413" y="3318"/>
                </a:lnTo>
                <a:lnTo>
                  <a:pt x="444" y="3346"/>
                </a:lnTo>
                <a:lnTo>
                  <a:pt x="469" y="3378"/>
                </a:lnTo>
                <a:lnTo>
                  <a:pt x="489" y="3415"/>
                </a:lnTo>
                <a:lnTo>
                  <a:pt x="503" y="3455"/>
                </a:lnTo>
                <a:lnTo>
                  <a:pt x="1307" y="3455"/>
                </a:lnTo>
                <a:lnTo>
                  <a:pt x="1473" y="3620"/>
                </a:lnTo>
                <a:lnTo>
                  <a:pt x="1473" y="2201"/>
                </a:lnTo>
                <a:lnTo>
                  <a:pt x="1243" y="2431"/>
                </a:lnTo>
                <a:lnTo>
                  <a:pt x="503" y="2431"/>
                </a:lnTo>
                <a:lnTo>
                  <a:pt x="489" y="2471"/>
                </a:lnTo>
                <a:lnTo>
                  <a:pt x="469" y="2507"/>
                </a:lnTo>
                <a:lnTo>
                  <a:pt x="444" y="2540"/>
                </a:lnTo>
                <a:lnTo>
                  <a:pt x="413" y="2569"/>
                </a:lnTo>
                <a:lnTo>
                  <a:pt x="379" y="2592"/>
                </a:lnTo>
                <a:lnTo>
                  <a:pt x="341" y="2608"/>
                </a:lnTo>
                <a:lnTo>
                  <a:pt x="300" y="2619"/>
                </a:lnTo>
                <a:lnTo>
                  <a:pt x="256" y="2623"/>
                </a:lnTo>
                <a:lnTo>
                  <a:pt x="215" y="2619"/>
                </a:lnTo>
                <a:lnTo>
                  <a:pt x="175" y="2610"/>
                </a:lnTo>
                <a:lnTo>
                  <a:pt x="139" y="2594"/>
                </a:lnTo>
                <a:lnTo>
                  <a:pt x="105" y="2574"/>
                </a:lnTo>
                <a:lnTo>
                  <a:pt x="75" y="2548"/>
                </a:lnTo>
                <a:lnTo>
                  <a:pt x="49" y="2518"/>
                </a:lnTo>
                <a:lnTo>
                  <a:pt x="29" y="2484"/>
                </a:lnTo>
                <a:lnTo>
                  <a:pt x="13" y="2448"/>
                </a:lnTo>
                <a:lnTo>
                  <a:pt x="4" y="2409"/>
                </a:lnTo>
                <a:lnTo>
                  <a:pt x="0" y="2368"/>
                </a:lnTo>
                <a:lnTo>
                  <a:pt x="4" y="2325"/>
                </a:lnTo>
                <a:lnTo>
                  <a:pt x="13" y="2287"/>
                </a:lnTo>
                <a:lnTo>
                  <a:pt x="29" y="2250"/>
                </a:lnTo>
                <a:lnTo>
                  <a:pt x="49" y="2216"/>
                </a:lnTo>
                <a:lnTo>
                  <a:pt x="75" y="2187"/>
                </a:lnTo>
                <a:lnTo>
                  <a:pt x="105" y="2160"/>
                </a:lnTo>
                <a:lnTo>
                  <a:pt x="139" y="2140"/>
                </a:lnTo>
                <a:lnTo>
                  <a:pt x="175" y="2124"/>
                </a:lnTo>
                <a:lnTo>
                  <a:pt x="215" y="2115"/>
                </a:lnTo>
                <a:lnTo>
                  <a:pt x="256" y="2111"/>
                </a:lnTo>
                <a:lnTo>
                  <a:pt x="300" y="2115"/>
                </a:lnTo>
                <a:lnTo>
                  <a:pt x="341" y="2126"/>
                </a:lnTo>
                <a:lnTo>
                  <a:pt x="379" y="2144"/>
                </a:lnTo>
                <a:lnTo>
                  <a:pt x="413" y="2166"/>
                </a:lnTo>
                <a:lnTo>
                  <a:pt x="444" y="2194"/>
                </a:lnTo>
                <a:lnTo>
                  <a:pt x="469" y="2227"/>
                </a:lnTo>
                <a:lnTo>
                  <a:pt x="489" y="2263"/>
                </a:lnTo>
                <a:lnTo>
                  <a:pt x="503" y="2304"/>
                </a:lnTo>
                <a:lnTo>
                  <a:pt x="1190" y="2304"/>
                </a:lnTo>
                <a:lnTo>
                  <a:pt x="1473" y="2021"/>
                </a:lnTo>
                <a:lnTo>
                  <a:pt x="1473" y="1792"/>
                </a:lnTo>
                <a:lnTo>
                  <a:pt x="833" y="1792"/>
                </a:lnTo>
                <a:lnTo>
                  <a:pt x="791" y="1788"/>
                </a:lnTo>
                <a:lnTo>
                  <a:pt x="751" y="1779"/>
                </a:lnTo>
                <a:lnTo>
                  <a:pt x="715" y="1763"/>
                </a:lnTo>
                <a:lnTo>
                  <a:pt x="681" y="1743"/>
                </a:lnTo>
                <a:lnTo>
                  <a:pt x="651" y="1716"/>
                </a:lnTo>
                <a:lnTo>
                  <a:pt x="626" y="1687"/>
                </a:lnTo>
                <a:lnTo>
                  <a:pt x="605" y="1653"/>
                </a:lnTo>
                <a:lnTo>
                  <a:pt x="589" y="1616"/>
                </a:lnTo>
                <a:lnTo>
                  <a:pt x="580" y="1578"/>
                </a:lnTo>
                <a:lnTo>
                  <a:pt x="576" y="1535"/>
                </a:lnTo>
                <a:lnTo>
                  <a:pt x="580" y="1494"/>
                </a:lnTo>
                <a:lnTo>
                  <a:pt x="589" y="1455"/>
                </a:lnTo>
                <a:lnTo>
                  <a:pt x="605" y="1419"/>
                </a:lnTo>
                <a:lnTo>
                  <a:pt x="626" y="1385"/>
                </a:lnTo>
                <a:lnTo>
                  <a:pt x="651" y="1355"/>
                </a:lnTo>
                <a:lnTo>
                  <a:pt x="681" y="1329"/>
                </a:lnTo>
                <a:lnTo>
                  <a:pt x="715" y="1308"/>
                </a:lnTo>
                <a:lnTo>
                  <a:pt x="751" y="1293"/>
                </a:lnTo>
                <a:lnTo>
                  <a:pt x="791" y="1282"/>
                </a:lnTo>
                <a:lnTo>
                  <a:pt x="833" y="1280"/>
                </a:lnTo>
                <a:lnTo>
                  <a:pt x="1648" y="1280"/>
                </a:lnTo>
                <a:lnTo>
                  <a:pt x="1609" y="1243"/>
                </a:lnTo>
                <a:lnTo>
                  <a:pt x="1576" y="1202"/>
                </a:lnTo>
                <a:lnTo>
                  <a:pt x="1545" y="1157"/>
                </a:lnTo>
                <a:lnTo>
                  <a:pt x="1520" y="1110"/>
                </a:lnTo>
                <a:lnTo>
                  <a:pt x="1500" y="1060"/>
                </a:lnTo>
                <a:lnTo>
                  <a:pt x="1485" y="1007"/>
                </a:lnTo>
                <a:lnTo>
                  <a:pt x="1475" y="952"/>
                </a:lnTo>
                <a:lnTo>
                  <a:pt x="1473" y="896"/>
                </a:lnTo>
                <a:lnTo>
                  <a:pt x="1477" y="836"/>
                </a:lnTo>
                <a:lnTo>
                  <a:pt x="1486" y="778"/>
                </a:lnTo>
                <a:lnTo>
                  <a:pt x="1503" y="722"/>
                </a:lnTo>
                <a:lnTo>
                  <a:pt x="1526" y="669"/>
                </a:lnTo>
                <a:lnTo>
                  <a:pt x="1554" y="620"/>
                </a:lnTo>
                <a:lnTo>
                  <a:pt x="1254" y="320"/>
                </a:lnTo>
                <a:lnTo>
                  <a:pt x="503" y="320"/>
                </a:lnTo>
                <a:lnTo>
                  <a:pt x="489" y="360"/>
                </a:lnTo>
                <a:lnTo>
                  <a:pt x="469" y="396"/>
                </a:lnTo>
                <a:lnTo>
                  <a:pt x="444" y="430"/>
                </a:lnTo>
                <a:lnTo>
                  <a:pt x="413" y="457"/>
                </a:lnTo>
                <a:lnTo>
                  <a:pt x="379" y="480"/>
                </a:lnTo>
                <a:lnTo>
                  <a:pt x="341" y="497"/>
                </a:lnTo>
                <a:lnTo>
                  <a:pt x="300" y="508"/>
                </a:lnTo>
                <a:lnTo>
                  <a:pt x="256" y="512"/>
                </a:lnTo>
                <a:lnTo>
                  <a:pt x="215" y="508"/>
                </a:lnTo>
                <a:lnTo>
                  <a:pt x="175" y="498"/>
                </a:lnTo>
                <a:lnTo>
                  <a:pt x="139" y="484"/>
                </a:lnTo>
                <a:lnTo>
                  <a:pt x="105" y="462"/>
                </a:lnTo>
                <a:lnTo>
                  <a:pt x="75" y="437"/>
                </a:lnTo>
                <a:lnTo>
                  <a:pt x="49" y="407"/>
                </a:lnTo>
                <a:lnTo>
                  <a:pt x="29" y="373"/>
                </a:lnTo>
                <a:lnTo>
                  <a:pt x="13" y="337"/>
                </a:lnTo>
                <a:lnTo>
                  <a:pt x="4" y="297"/>
                </a:lnTo>
                <a:lnTo>
                  <a:pt x="0" y="256"/>
                </a:lnTo>
                <a:lnTo>
                  <a:pt x="4" y="214"/>
                </a:lnTo>
                <a:lnTo>
                  <a:pt x="13" y="176"/>
                </a:lnTo>
                <a:lnTo>
                  <a:pt x="29" y="138"/>
                </a:lnTo>
                <a:lnTo>
                  <a:pt x="49" y="105"/>
                </a:lnTo>
                <a:lnTo>
                  <a:pt x="75" y="76"/>
                </a:lnTo>
                <a:lnTo>
                  <a:pt x="105" y="49"/>
                </a:lnTo>
                <a:lnTo>
                  <a:pt x="139" y="29"/>
                </a:lnTo>
                <a:lnTo>
                  <a:pt x="175" y="13"/>
                </a:lnTo>
                <a:lnTo>
                  <a:pt x="215" y="3"/>
                </a:lnTo>
                <a:lnTo>
                  <a:pt x="25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83" name="Group 82"/>
          <p:cNvGrpSpPr/>
          <p:nvPr/>
        </p:nvGrpSpPr>
        <p:grpSpPr>
          <a:xfrm>
            <a:off x="8159251" y="2048113"/>
            <a:ext cx="1881187" cy="1519616"/>
            <a:chOff x="7858993" y="2048112"/>
            <a:chExt cx="1881187" cy="1519616"/>
          </a:xfrm>
        </p:grpSpPr>
        <p:grpSp>
          <p:nvGrpSpPr>
            <p:cNvPr id="82" name="Group 81"/>
            <p:cNvGrpSpPr/>
            <p:nvPr/>
          </p:nvGrpSpPr>
          <p:grpSpPr>
            <a:xfrm>
              <a:off x="7880923" y="2048112"/>
              <a:ext cx="1837327" cy="569227"/>
              <a:chOff x="5827383" y="1706736"/>
              <a:chExt cx="1837327" cy="569227"/>
            </a:xfrm>
          </p:grpSpPr>
          <p:sp>
            <p:nvSpPr>
              <p:cNvPr id="65" name="Freeform 64"/>
              <p:cNvSpPr/>
              <p:nvPr/>
            </p:nvSpPr>
            <p:spPr>
              <a:xfrm>
                <a:off x="6663463" y="1706736"/>
                <a:ext cx="45720" cy="569227"/>
              </a:xfrm>
              <a:custGeom>
                <a:avLst/>
                <a:gdLst>
                  <a:gd name="connsiteX0" fmla="*/ 0 w 45720"/>
                  <a:gd name="connsiteY0" fmla="*/ 0 h 569227"/>
                  <a:gd name="connsiteX1" fmla="*/ 45720 w 45720"/>
                  <a:gd name="connsiteY1" fmla="*/ 0 h 569227"/>
                  <a:gd name="connsiteX2" fmla="*/ 45720 w 45720"/>
                  <a:gd name="connsiteY2" fmla="*/ 569227 h 569227"/>
                  <a:gd name="connsiteX3" fmla="*/ 0 w 45720"/>
                  <a:gd name="connsiteY3" fmla="*/ 569227 h 569227"/>
                  <a:gd name="connsiteX4" fmla="*/ 0 w 45720"/>
                  <a:gd name="connsiteY4" fmla="*/ 0 h 56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56922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569227"/>
                    </a:lnTo>
                    <a:lnTo>
                      <a:pt x="0" y="569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6185703" y="1798176"/>
                <a:ext cx="45720" cy="477787"/>
              </a:xfrm>
              <a:custGeom>
                <a:avLst/>
                <a:gdLst>
                  <a:gd name="connsiteX0" fmla="*/ 0 w 45720"/>
                  <a:gd name="connsiteY0" fmla="*/ 0 h 477787"/>
                  <a:gd name="connsiteX1" fmla="*/ 45720 w 45720"/>
                  <a:gd name="connsiteY1" fmla="*/ 0 h 477787"/>
                  <a:gd name="connsiteX2" fmla="*/ 45720 w 45720"/>
                  <a:gd name="connsiteY2" fmla="*/ 477787 h 477787"/>
                  <a:gd name="connsiteX3" fmla="*/ 0 w 45720"/>
                  <a:gd name="connsiteY3" fmla="*/ 477787 h 477787"/>
                  <a:gd name="connsiteX4" fmla="*/ 0 w 45720"/>
                  <a:gd name="connsiteY4" fmla="*/ 0 h 477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7778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477787"/>
                    </a:lnTo>
                    <a:lnTo>
                      <a:pt x="0" y="4777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6782903" y="1798176"/>
                <a:ext cx="45720" cy="477787"/>
              </a:xfrm>
              <a:custGeom>
                <a:avLst/>
                <a:gdLst>
                  <a:gd name="connsiteX0" fmla="*/ 0 w 45720"/>
                  <a:gd name="connsiteY0" fmla="*/ 0 h 477787"/>
                  <a:gd name="connsiteX1" fmla="*/ 45720 w 45720"/>
                  <a:gd name="connsiteY1" fmla="*/ 0 h 477787"/>
                  <a:gd name="connsiteX2" fmla="*/ 45720 w 45720"/>
                  <a:gd name="connsiteY2" fmla="*/ 477787 h 477787"/>
                  <a:gd name="connsiteX3" fmla="*/ 0 w 45720"/>
                  <a:gd name="connsiteY3" fmla="*/ 477787 h 477787"/>
                  <a:gd name="connsiteX4" fmla="*/ 0 w 45720"/>
                  <a:gd name="connsiteY4" fmla="*/ 0 h 477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7778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477787"/>
                    </a:lnTo>
                    <a:lnTo>
                      <a:pt x="0" y="4777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7021783" y="1798176"/>
                <a:ext cx="45720" cy="477787"/>
              </a:xfrm>
              <a:custGeom>
                <a:avLst/>
                <a:gdLst>
                  <a:gd name="connsiteX0" fmla="*/ 0 w 45720"/>
                  <a:gd name="connsiteY0" fmla="*/ 0 h 477787"/>
                  <a:gd name="connsiteX1" fmla="*/ 45720 w 45720"/>
                  <a:gd name="connsiteY1" fmla="*/ 0 h 477787"/>
                  <a:gd name="connsiteX2" fmla="*/ 45720 w 45720"/>
                  <a:gd name="connsiteY2" fmla="*/ 477787 h 477787"/>
                  <a:gd name="connsiteX3" fmla="*/ 0 w 45720"/>
                  <a:gd name="connsiteY3" fmla="*/ 477787 h 477787"/>
                  <a:gd name="connsiteX4" fmla="*/ 0 w 45720"/>
                  <a:gd name="connsiteY4" fmla="*/ 0 h 477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7778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477787"/>
                    </a:lnTo>
                    <a:lnTo>
                      <a:pt x="0" y="4777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7499543" y="1798176"/>
                <a:ext cx="45720" cy="477787"/>
              </a:xfrm>
              <a:custGeom>
                <a:avLst/>
                <a:gdLst>
                  <a:gd name="connsiteX0" fmla="*/ 0 w 45720"/>
                  <a:gd name="connsiteY0" fmla="*/ 0 h 477787"/>
                  <a:gd name="connsiteX1" fmla="*/ 45720 w 45720"/>
                  <a:gd name="connsiteY1" fmla="*/ 0 h 477787"/>
                  <a:gd name="connsiteX2" fmla="*/ 45720 w 45720"/>
                  <a:gd name="connsiteY2" fmla="*/ 477787 h 477787"/>
                  <a:gd name="connsiteX3" fmla="*/ 0 w 45720"/>
                  <a:gd name="connsiteY3" fmla="*/ 477787 h 477787"/>
                  <a:gd name="connsiteX4" fmla="*/ 0 w 45720"/>
                  <a:gd name="connsiteY4" fmla="*/ 0 h 477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7778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477787"/>
                    </a:lnTo>
                    <a:lnTo>
                      <a:pt x="0" y="4777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6305143" y="1842266"/>
                <a:ext cx="45720" cy="433696"/>
              </a:xfrm>
              <a:custGeom>
                <a:avLst/>
                <a:gdLst>
                  <a:gd name="connsiteX0" fmla="*/ 0 w 45720"/>
                  <a:gd name="connsiteY0" fmla="*/ 0 h 433696"/>
                  <a:gd name="connsiteX1" fmla="*/ 45720 w 45720"/>
                  <a:gd name="connsiteY1" fmla="*/ 0 h 433696"/>
                  <a:gd name="connsiteX2" fmla="*/ 45720 w 45720"/>
                  <a:gd name="connsiteY2" fmla="*/ 433696 h 433696"/>
                  <a:gd name="connsiteX3" fmla="*/ 0 w 45720"/>
                  <a:gd name="connsiteY3" fmla="*/ 433696 h 433696"/>
                  <a:gd name="connsiteX4" fmla="*/ 0 w 45720"/>
                  <a:gd name="connsiteY4" fmla="*/ 0 h 43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33696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433696"/>
                    </a:lnTo>
                    <a:lnTo>
                      <a:pt x="0" y="4336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6544023" y="1842266"/>
                <a:ext cx="45720" cy="433696"/>
              </a:xfrm>
              <a:custGeom>
                <a:avLst/>
                <a:gdLst>
                  <a:gd name="connsiteX0" fmla="*/ 0 w 45720"/>
                  <a:gd name="connsiteY0" fmla="*/ 0 h 433696"/>
                  <a:gd name="connsiteX1" fmla="*/ 45720 w 45720"/>
                  <a:gd name="connsiteY1" fmla="*/ 0 h 433696"/>
                  <a:gd name="connsiteX2" fmla="*/ 45720 w 45720"/>
                  <a:gd name="connsiteY2" fmla="*/ 433696 h 433696"/>
                  <a:gd name="connsiteX3" fmla="*/ 0 w 45720"/>
                  <a:gd name="connsiteY3" fmla="*/ 433696 h 433696"/>
                  <a:gd name="connsiteX4" fmla="*/ 0 w 45720"/>
                  <a:gd name="connsiteY4" fmla="*/ 0 h 43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33696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433696"/>
                    </a:lnTo>
                    <a:lnTo>
                      <a:pt x="0" y="4336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7260663" y="1842266"/>
                <a:ext cx="45720" cy="433696"/>
              </a:xfrm>
              <a:custGeom>
                <a:avLst/>
                <a:gdLst>
                  <a:gd name="connsiteX0" fmla="*/ 0 w 45720"/>
                  <a:gd name="connsiteY0" fmla="*/ 0 h 433696"/>
                  <a:gd name="connsiteX1" fmla="*/ 45720 w 45720"/>
                  <a:gd name="connsiteY1" fmla="*/ 0 h 433696"/>
                  <a:gd name="connsiteX2" fmla="*/ 45720 w 45720"/>
                  <a:gd name="connsiteY2" fmla="*/ 433696 h 433696"/>
                  <a:gd name="connsiteX3" fmla="*/ 0 w 45720"/>
                  <a:gd name="connsiteY3" fmla="*/ 433696 h 433696"/>
                  <a:gd name="connsiteX4" fmla="*/ 0 w 45720"/>
                  <a:gd name="connsiteY4" fmla="*/ 0 h 43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33696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433696"/>
                    </a:lnTo>
                    <a:lnTo>
                      <a:pt x="0" y="4336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7618990" y="1842266"/>
                <a:ext cx="45720" cy="433696"/>
              </a:xfrm>
              <a:custGeom>
                <a:avLst/>
                <a:gdLst>
                  <a:gd name="connsiteX0" fmla="*/ 0 w 45720"/>
                  <a:gd name="connsiteY0" fmla="*/ 0 h 433696"/>
                  <a:gd name="connsiteX1" fmla="*/ 45720 w 45720"/>
                  <a:gd name="connsiteY1" fmla="*/ 0 h 433696"/>
                  <a:gd name="connsiteX2" fmla="*/ 45720 w 45720"/>
                  <a:gd name="connsiteY2" fmla="*/ 433696 h 433696"/>
                  <a:gd name="connsiteX3" fmla="*/ 0 w 45720"/>
                  <a:gd name="connsiteY3" fmla="*/ 433696 h 433696"/>
                  <a:gd name="connsiteX4" fmla="*/ 0 w 45720"/>
                  <a:gd name="connsiteY4" fmla="*/ 0 h 43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33696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433696"/>
                    </a:lnTo>
                    <a:lnTo>
                      <a:pt x="0" y="4336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6066263" y="1889616"/>
                <a:ext cx="45720" cy="386347"/>
              </a:xfrm>
              <a:custGeom>
                <a:avLst/>
                <a:gdLst>
                  <a:gd name="connsiteX0" fmla="*/ 0 w 45720"/>
                  <a:gd name="connsiteY0" fmla="*/ 0 h 386347"/>
                  <a:gd name="connsiteX1" fmla="*/ 45720 w 45720"/>
                  <a:gd name="connsiteY1" fmla="*/ 0 h 386347"/>
                  <a:gd name="connsiteX2" fmla="*/ 45720 w 45720"/>
                  <a:gd name="connsiteY2" fmla="*/ 386347 h 386347"/>
                  <a:gd name="connsiteX3" fmla="*/ 0 w 45720"/>
                  <a:gd name="connsiteY3" fmla="*/ 386347 h 386347"/>
                  <a:gd name="connsiteX4" fmla="*/ 0 w 45720"/>
                  <a:gd name="connsiteY4" fmla="*/ 0 h 38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38634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386347"/>
                    </a:lnTo>
                    <a:lnTo>
                      <a:pt x="0" y="3863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6424583" y="1889616"/>
                <a:ext cx="45720" cy="386347"/>
              </a:xfrm>
              <a:custGeom>
                <a:avLst/>
                <a:gdLst>
                  <a:gd name="connsiteX0" fmla="*/ 0 w 45720"/>
                  <a:gd name="connsiteY0" fmla="*/ 0 h 386347"/>
                  <a:gd name="connsiteX1" fmla="*/ 45720 w 45720"/>
                  <a:gd name="connsiteY1" fmla="*/ 0 h 386347"/>
                  <a:gd name="connsiteX2" fmla="*/ 45720 w 45720"/>
                  <a:gd name="connsiteY2" fmla="*/ 386347 h 386347"/>
                  <a:gd name="connsiteX3" fmla="*/ 0 w 45720"/>
                  <a:gd name="connsiteY3" fmla="*/ 386347 h 386347"/>
                  <a:gd name="connsiteX4" fmla="*/ 0 w 45720"/>
                  <a:gd name="connsiteY4" fmla="*/ 0 h 38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38634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386347"/>
                    </a:lnTo>
                    <a:lnTo>
                      <a:pt x="0" y="3863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6902343" y="1889616"/>
                <a:ext cx="45720" cy="386347"/>
              </a:xfrm>
              <a:custGeom>
                <a:avLst/>
                <a:gdLst>
                  <a:gd name="connsiteX0" fmla="*/ 0 w 45720"/>
                  <a:gd name="connsiteY0" fmla="*/ 0 h 386347"/>
                  <a:gd name="connsiteX1" fmla="*/ 45720 w 45720"/>
                  <a:gd name="connsiteY1" fmla="*/ 0 h 386347"/>
                  <a:gd name="connsiteX2" fmla="*/ 45720 w 45720"/>
                  <a:gd name="connsiteY2" fmla="*/ 386347 h 386347"/>
                  <a:gd name="connsiteX3" fmla="*/ 0 w 45720"/>
                  <a:gd name="connsiteY3" fmla="*/ 386347 h 386347"/>
                  <a:gd name="connsiteX4" fmla="*/ 0 w 45720"/>
                  <a:gd name="connsiteY4" fmla="*/ 0 h 38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38634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386347"/>
                    </a:lnTo>
                    <a:lnTo>
                      <a:pt x="0" y="3863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5827383" y="1981056"/>
                <a:ext cx="45720" cy="294907"/>
              </a:xfrm>
              <a:custGeom>
                <a:avLst/>
                <a:gdLst>
                  <a:gd name="connsiteX0" fmla="*/ 0 w 45720"/>
                  <a:gd name="connsiteY0" fmla="*/ 0 h 294907"/>
                  <a:gd name="connsiteX1" fmla="*/ 45720 w 45720"/>
                  <a:gd name="connsiteY1" fmla="*/ 0 h 294907"/>
                  <a:gd name="connsiteX2" fmla="*/ 45720 w 45720"/>
                  <a:gd name="connsiteY2" fmla="*/ 294907 h 294907"/>
                  <a:gd name="connsiteX3" fmla="*/ 0 w 45720"/>
                  <a:gd name="connsiteY3" fmla="*/ 294907 h 294907"/>
                  <a:gd name="connsiteX4" fmla="*/ 0 w 45720"/>
                  <a:gd name="connsiteY4" fmla="*/ 0 h 29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29490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94907"/>
                    </a:lnTo>
                    <a:lnTo>
                      <a:pt x="0" y="2949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5946823" y="1981056"/>
                <a:ext cx="45720" cy="294907"/>
              </a:xfrm>
              <a:custGeom>
                <a:avLst/>
                <a:gdLst>
                  <a:gd name="connsiteX0" fmla="*/ 0 w 45720"/>
                  <a:gd name="connsiteY0" fmla="*/ 0 h 294907"/>
                  <a:gd name="connsiteX1" fmla="*/ 45720 w 45720"/>
                  <a:gd name="connsiteY1" fmla="*/ 0 h 294907"/>
                  <a:gd name="connsiteX2" fmla="*/ 45720 w 45720"/>
                  <a:gd name="connsiteY2" fmla="*/ 294907 h 294907"/>
                  <a:gd name="connsiteX3" fmla="*/ 0 w 45720"/>
                  <a:gd name="connsiteY3" fmla="*/ 294907 h 294907"/>
                  <a:gd name="connsiteX4" fmla="*/ 0 w 45720"/>
                  <a:gd name="connsiteY4" fmla="*/ 0 h 29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29490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94907"/>
                    </a:lnTo>
                    <a:lnTo>
                      <a:pt x="0" y="2949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7141223" y="1981056"/>
                <a:ext cx="45720" cy="294907"/>
              </a:xfrm>
              <a:custGeom>
                <a:avLst/>
                <a:gdLst>
                  <a:gd name="connsiteX0" fmla="*/ 0 w 45720"/>
                  <a:gd name="connsiteY0" fmla="*/ 0 h 294907"/>
                  <a:gd name="connsiteX1" fmla="*/ 45720 w 45720"/>
                  <a:gd name="connsiteY1" fmla="*/ 0 h 294907"/>
                  <a:gd name="connsiteX2" fmla="*/ 45720 w 45720"/>
                  <a:gd name="connsiteY2" fmla="*/ 294907 h 294907"/>
                  <a:gd name="connsiteX3" fmla="*/ 0 w 45720"/>
                  <a:gd name="connsiteY3" fmla="*/ 294907 h 294907"/>
                  <a:gd name="connsiteX4" fmla="*/ 0 w 45720"/>
                  <a:gd name="connsiteY4" fmla="*/ 0 h 29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29490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94907"/>
                    </a:lnTo>
                    <a:lnTo>
                      <a:pt x="0" y="2949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7380103" y="1981056"/>
                <a:ext cx="45720" cy="294907"/>
              </a:xfrm>
              <a:custGeom>
                <a:avLst/>
                <a:gdLst>
                  <a:gd name="connsiteX0" fmla="*/ 0 w 45720"/>
                  <a:gd name="connsiteY0" fmla="*/ 0 h 294907"/>
                  <a:gd name="connsiteX1" fmla="*/ 45720 w 45720"/>
                  <a:gd name="connsiteY1" fmla="*/ 0 h 294907"/>
                  <a:gd name="connsiteX2" fmla="*/ 45720 w 45720"/>
                  <a:gd name="connsiteY2" fmla="*/ 294907 h 294907"/>
                  <a:gd name="connsiteX3" fmla="*/ 0 w 45720"/>
                  <a:gd name="connsiteY3" fmla="*/ 294907 h 294907"/>
                  <a:gd name="connsiteX4" fmla="*/ 0 w 45720"/>
                  <a:gd name="connsiteY4" fmla="*/ 0 h 29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294907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94907"/>
                    </a:lnTo>
                    <a:lnTo>
                      <a:pt x="0" y="2949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7858993" y="2721833"/>
              <a:ext cx="1881187" cy="845895"/>
            </a:xfrm>
            <a:custGeom>
              <a:avLst/>
              <a:gdLst>
                <a:gd name="T0" fmla="*/ 134 w 4410"/>
                <a:gd name="T1" fmla="*/ 1903 h 1984"/>
                <a:gd name="T2" fmla="*/ 1226 w 4410"/>
                <a:gd name="T3" fmla="*/ 1873 h 1984"/>
                <a:gd name="T4" fmla="*/ 1075 w 4410"/>
                <a:gd name="T5" fmla="*/ 1475 h 1984"/>
                <a:gd name="T6" fmla="*/ 891 w 4410"/>
                <a:gd name="T7" fmla="*/ 1475 h 1984"/>
                <a:gd name="T8" fmla="*/ 3182 w 4410"/>
                <a:gd name="T9" fmla="*/ 1873 h 1984"/>
                <a:gd name="T10" fmla="*/ 4274 w 4410"/>
                <a:gd name="T11" fmla="*/ 1903 h 1984"/>
                <a:gd name="T12" fmla="*/ 3843 w 4410"/>
                <a:gd name="T13" fmla="*/ 1292 h 1984"/>
                <a:gd name="T14" fmla="*/ 3358 w 4410"/>
                <a:gd name="T15" fmla="*/ 1477 h 1984"/>
                <a:gd name="T16" fmla="*/ 1390 w 4410"/>
                <a:gd name="T17" fmla="*/ 1424 h 1984"/>
                <a:gd name="T18" fmla="*/ 1720 w 4410"/>
                <a:gd name="T19" fmla="*/ 1692 h 1984"/>
                <a:gd name="T20" fmla="*/ 2702 w 4410"/>
                <a:gd name="T21" fmla="*/ 1700 h 1984"/>
                <a:gd name="T22" fmla="*/ 2998 w 4410"/>
                <a:gd name="T23" fmla="*/ 1399 h 1984"/>
                <a:gd name="T24" fmla="*/ 2271 w 4410"/>
                <a:gd name="T25" fmla="*/ 1475 h 1984"/>
                <a:gd name="T26" fmla="*/ 3723 w 4410"/>
                <a:gd name="T27" fmla="*/ 1153 h 1984"/>
                <a:gd name="T28" fmla="*/ 1324 w 4410"/>
                <a:gd name="T29" fmla="*/ 1243 h 1984"/>
                <a:gd name="T30" fmla="*/ 1863 w 4410"/>
                <a:gd name="T31" fmla="*/ 1243 h 1984"/>
                <a:gd name="T32" fmla="*/ 3277 w 4410"/>
                <a:gd name="T33" fmla="*/ 109 h 1984"/>
                <a:gd name="T34" fmla="*/ 3066 w 4410"/>
                <a:gd name="T35" fmla="*/ 250 h 1984"/>
                <a:gd name="T36" fmla="*/ 3035 w 4410"/>
                <a:gd name="T37" fmla="*/ 645 h 1984"/>
                <a:gd name="T38" fmla="*/ 3102 w 4410"/>
                <a:gd name="T39" fmla="*/ 878 h 1984"/>
                <a:gd name="T40" fmla="*/ 3186 w 4410"/>
                <a:gd name="T41" fmla="*/ 1092 h 1984"/>
                <a:gd name="T42" fmla="*/ 3760 w 4410"/>
                <a:gd name="T43" fmla="*/ 877 h 1984"/>
                <a:gd name="T44" fmla="*/ 3832 w 4410"/>
                <a:gd name="T45" fmla="*/ 665 h 1984"/>
                <a:gd name="T46" fmla="*/ 3812 w 4410"/>
                <a:gd name="T47" fmla="*/ 490 h 1984"/>
                <a:gd name="T48" fmla="*/ 3336 w 4410"/>
                <a:gd name="T49" fmla="*/ 100 h 1984"/>
                <a:gd name="T50" fmla="*/ 1884 w 4410"/>
                <a:gd name="T51" fmla="*/ 204 h 1984"/>
                <a:gd name="T52" fmla="*/ 1853 w 4410"/>
                <a:gd name="T53" fmla="*/ 639 h 1984"/>
                <a:gd name="T54" fmla="*/ 1874 w 4410"/>
                <a:gd name="T55" fmla="*/ 873 h 1984"/>
                <a:gd name="T56" fmla="*/ 1966 w 4410"/>
                <a:gd name="T57" fmla="*/ 1061 h 1984"/>
                <a:gd name="T58" fmla="*/ 2530 w 4410"/>
                <a:gd name="T59" fmla="*/ 871 h 1984"/>
                <a:gd name="T60" fmla="*/ 2580 w 4410"/>
                <a:gd name="T61" fmla="*/ 782 h 1984"/>
                <a:gd name="T62" fmla="*/ 2568 w 4410"/>
                <a:gd name="T63" fmla="*/ 635 h 1984"/>
                <a:gd name="T64" fmla="*/ 2279 w 4410"/>
                <a:gd name="T65" fmla="*/ 125 h 1984"/>
                <a:gd name="T66" fmla="*/ 733 w 4410"/>
                <a:gd name="T67" fmla="*/ 179 h 1984"/>
                <a:gd name="T68" fmla="*/ 594 w 4410"/>
                <a:gd name="T69" fmla="*/ 453 h 1984"/>
                <a:gd name="T70" fmla="*/ 620 w 4410"/>
                <a:gd name="T71" fmla="*/ 802 h 1984"/>
                <a:gd name="T72" fmla="*/ 717 w 4410"/>
                <a:gd name="T73" fmla="*/ 981 h 1984"/>
                <a:gd name="T74" fmla="*/ 1255 w 4410"/>
                <a:gd name="T75" fmla="*/ 979 h 1984"/>
                <a:gd name="T76" fmla="*/ 1326 w 4410"/>
                <a:gd name="T77" fmla="*/ 868 h 1984"/>
                <a:gd name="T78" fmla="*/ 1380 w 4410"/>
                <a:gd name="T79" fmla="*/ 641 h 1984"/>
                <a:gd name="T80" fmla="*/ 1249 w 4410"/>
                <a:gd name="T81" fmla="*/ 206 h 1984"/>
                <a:gd name="T82" fmla="*/ 1002 w 4410"/>
                <a:gd name="T83" fmla="*/ 23 h 1984"/>
                <a:gd name="T84" fmla="*/ 1450 w 4410"/>
                <a:gd name="T85" fmla="*/ 464 h 1984"/>
                <a:gd name="T86" fmla="*/ 1415 w 4410"/>
                <a:gd name="T87" fmla="*/ 873 h 1984"/>
                <a:gd name="T88" fmla="*/ 1855 w 4410"/>
                <a:gd name="T89" fmla="*/ 1081 h 1984"/>
                <a:gd name="T90" fmla="*/ 1753 w 4410"/>
                <a:gd name="T91" fmla="*/ 790 h 1984"/>
                <a:gd name="T92" fmla="*/ 1743 w 4410"/>
                <a:gd name="T93" fmla="*/ 306 h 1984"/>
                <a:gd name="T94" fmla="*/ 1959 w 4410"/>
                <a:gd name="T95" fmla="*/ 56 h 1984"/>
                <a:gd name="T96" fmla="*/ 2505 w 4410"/>
                <a:gd name="T97" fmla="*/ 131 h 1984"/>
                <a:gd name="T98" fmla="*/ 2694 w 4410"/>
                <a:gd name="T99" fmla="*/ 664 h 1984"/>
                <a:gd name="T100" fmla="*/ 2554 w 4410"/>
                <a:gd name="T101" fmla="*/ 1003 h 1984"/>
                <a:gd name="T102" fmla="*/ 3074 w 4410"/>
                <a:gd name="T103" fmla="*/ 985 h 1984"/>
                <a:gd name="T104" fmla="*/ 2955 w 4410"/>
                <a:gd name="T105" fmla="*/ 624 h 1984"/>
                <a:gd name="T106" fmla="*/ 3007 w 4410"/>
                <a:gd name="T107" fmla="*/ 178 h 1984"/>
                <a:gd name="T108" fmla="*/ 3367 w 4410"/>
                <a:gd name="T109" fmla="*/ 20 h 1984"/>
                <a:gd name="T110" fmla="*/ 3886 w 4410"/>
                <a:gd name="T111" fmla="*/ 405 h 1984"/>
                <a:gd name="T112" fmla="*/ 3871 w 4410"/>
                <a:gd name="T113" fmla="*/ 835 h 1984"/>
                <a:gd name="T114" fmla="*/ 4189 w 4410"/>
                <a:gd name="T115" fmla="*/ 1284 h 1984"/>
                <a:gd name="T116" fmla="*/ 4287 w 4410"/>
                <a:gd name="T117" fmla="*/ 1980 h 1984"/>
                <a:gd name="T118" fmla="*/ 63 w 4410"/>
                <a:gd name="T119" fmla="*/ 1469 h 1984"/>
                <a:gd name="T120" fmla="*/ 665 w 4410"/>
                <a:gd name="T121" fmla="*/ 1054 h 1984"/>
                <a:gd name="T122" fmla="*/ 508 w 4410"/>
                <a:gd name="T123" fmla="*/ 645 h 1984"/>
                <a:gd name="T124" fmla="*/ 560 w 4410"/>
                <a:gd name="T125" fmla="*/ 18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10" h="1984">
                  <a:moveTo>
                    <a:pt x="564" y="1291"/>
                  </a:moveTo>
                  <a:lnTo>
                    <a:pt x="274" y="1350"/>
                  </a:lnTo>
                  <a:lnTo>
                    <a:pt x="245" y="1360"/>
                  </a:lnTo>
                  <a:lnTo>
                    <a:pt x="216" y="1376"/>
                  </a:lnTo>
                  <a:lnTo>
                    <a:pt x="190" y="1399"/>
                  </a:lnTo>
                  <a:lnTo>
                    <a:pt x="168" y="1424"/>
                  </a:lnTo>
                  <a:lnTo>
                    <a:pt x="152" y="1452"/>
                  </a:lnTo>
                  <a:lnTo>
                    <a:pt x="142" y="1482"/>
                  </a:lnTo>
                  <a:lnTo>
                    <a:pt x="82" y="1816"/>
                  </a:lnTo>
                  <a:lnTo>
                    <a:pt x="81" y="1840"/>
                  </a:lnTo>
                  <a:lnTo>
                    <a:pt x="86" y="1861"/>
                  </a:lnTo>
                  <a:lnTo>
                    <a:pt x="97" y="1879"/>
                  </a:lnTo>
                  <a:lnTo>
                    <a:pt x="114" y="1893"/>
                  </a:lnTo>
                  <a:lnTo>
                    <a:pt x="134" y="1903"/>
                  </a:lnTo>
                  <a:lnTo>
                    <a:pt x="159" y="1906"/>
                  </a:lnTo>
                  <a:lnTo>
                    <a:pt x="473" y="1906"/>
                  </a:lnTo>
                  <a:lnTo>
                    <a:pt x="473" y="1728"/>
                  </a:lnTo>
                  <a:lnTo>
                    <a:pt x="477" y="1713"/>
                  </a:lnTo>
                  <a:lnTo>
                    <a:pt x="486" y="1700"/>
                  </a:lnTo>
                  <a:lnTo>
                    <a:pt x="498" y="1692"/>
                  </a:lnTo>
                  <a:lnTo>
                    <a:pt x="514" y="1689"/>
                  </a:lnTo>
                  <a:lnTo>
                    <a:pt x="531" y="1692"/>
                  </a:lnTo>
                  <a:lnTo>
                    <a:pt x="543" y="1700"/>
                  </a:lnTo>
                  <a:lnTo>
                    <a:pt x="551" y="1713"/>
                  </a:lnTo>
                  <a:lnTo>
                    <a:pt x="555" y="1728"/>
                  </a:lnTo>
                  <a:lnTo>
                    <a:pt x="555" y="1906"/>
                  </a:lnTo>
                  <a:lnTo>
                    <a:pt x="1240" y="1906"/>
                  </a:lnTo>
                  <a:lnTo>
                    <a:pt x="1226" y="1873"/>
                  </a:lnTo>
                  <a:lnTo>
                    <a:pt x="1220" y="1839"/>
                  </a:lnTo>
                  <a:lnTo>
                    <a:pt x="1223" y="1803"/>
                  </a:lnTo>
                  <a:lnTo>
                    <a:pt x="1285" y="1469"/>
                  </a:lnTo>
                  <a:lnTo>
                    <a:pt x="1294" y="1434"/>
                  </a:lnTo>
                  <a:lnTo>
                    <a:pt x="1311" y="1400"/>
                  </a:lnTo>
                  <a:lnTo>
                    <a:pt x="1333" y="1368"/>
                  </a:lnTo>
                  <a:lnTo>
                    <a:pt x="1359" y="1340"/>
                  </a:lnTo>
                  <a:lnTo>
                    <a:pt x="1390" y="1315"/>
                  </a:lnTo>
                  <a:lnTo>
                    <a:pt x="1423" y="1295"/>
                  </a:lnTo>
                  <a:lnTo>
                    <a:pt x="1401" y="1291"/>
                  </a:lnTo>
                  <a:lnTo>
                    <a:pt x="1400" y="1292"/>
                  </a:lnTo>
                  <a:lnTo>
                    <a:pt x="1397" y="1293"/>
                  </a:lnTo>
                  <a:lnTo>
                    <a:pt x="1081" y="1473"/>
                  </a:lnTo>
                  <a:lnTo>
                    <a:pt x="1075" y="1475"/>
                  </a:lnTo>
                  <a:lnTo>
                    <a:pt x="1069" y="1477"/>
                  </a:lnTo>
                  <a:lnTo>
                    <a:pt x="1062" y="1478"/>
                  </a:lnTo>
                  <a:lnTo>
                    <a:pt x="1059" y="1478"/>
                  </a:lnTo>
                  <a:lnTo>
                    <a:pt x="1049" y="1475"/>
                  </a:lnTo>
                  <a:lnTo>
                    <a:pt x="1034" y="1467"/>
                  </a:lnTo>
                  <a:lnTo>
                    <a:pt x="1025" y="1455"/>
                  </a:lnTo>
                  <a:lnTo>
                    <a:pt x="982" y="1371"/>
                  </a:lnTo>
                  <a:lnTo>
                    <a:pt x="941" y="1455"/>
                  </a:lnTo>
                  <a:lnTo>
                    <a:pt x="930" y="1467"/>
                  </a:lnTo>
                  <a:lnTo>
                    <a:pt x="915" y="1475"/>
                  </a:lnTo>
                  <a:lnTo>
                    <a:pt x="914" y="1477"/>
                  </a:lnTo>
                  <a:lnTo>
                    <a:pt x="904" y="1478"/>
                  </a:lnTo>
                  <a:lnTo>
                    <a:pt x="898" y="1477"/>
                  </a:lnTo>
                  <a:lnTo>
                    <a:pt x="891" y="1475"/>
                  </a:lnTo>
                  <a:lnTo>
                    <a:pt x="884" y="1473"/>
                  </a:lnTo>
                  <a:lnTo>
                    <a:pt x="565" y="1291"/>
                  </a:lnTo>
                  <a:lnTo>
                    <a:pt x="564" y="1291"/>
                  </a:lnTo>
                  <a:close/>
                  <a:moveTo>
                    <a:pt x="3007" y="1289"/>
                  </a:moveTo>
                  <a:lnTo>
                    <a:pt x="2987" y="1295"/>
                  </a:lnTo>
                  <a:lnTo>
                    <a:pt x="3020" y="1315"/>
                  </a:lnTo>
                  <a:lnTo>
                    <a:pt x="3050" y="1339"/>
                  </a:lnTo>
                  <a:lnTo>
                    <a:pt x="3076" y="1368"/>
                  </a:lnTo>
                  <a:lnTo>
                    <a:pt x="3098" y="1399"/>
                  </a:lnTo>
                  <a:lnTo>
                    <a:pt x="3114" y="1434"/>
                  </a:lnTo>
                  <a:lnTo>
                    <a:pt x="3125" y="1469"/>
                  </a:lnTo>
                  <a:lnTo>
                    <a:pt x="3185" y="1801"/>
                  </a:lnTo>
                  <a:lnTo>
                    <a:pt x="3188" y="1839"/>
                  </a:lnTo>
                  <a:lnTo>
                    <a:pt x="3182" y="1873"/>
                  </a:lnTo>
                  <a:lnTo>
                    <a:pt x="3170" y="1906"/>
                  </a:lnTo>
                  <a:lnTo>
                    <a:pt x="3854" y="1906"/>
                  </a:lnTo>
                  <a:lnTo>
                    <a:pt x="3854" y="1728"/>
                  </a:lnTo>
                  <a:lnTo>
                    <a:pt x="3857" y="1713"/>
                  </a:lnTo>
                  <a:lnTo>
                    <a:pt x="3866" y="1700"/>
                  </a:lnTo>
                  <a:lnTo>
                    <a:pt x="3879" y="1692"/>
                  </a:lnTo>
                  <a:lnTo>
                    <a:pt x="3895" y="1689"/>
                  </a:lnTo>
                  <a:lnTo>
                    <a:pt x="3910" y="1692"/>
                  </a:lnTo>
                  <a:lnTo>
                    <a:pt x="3924" y="1700"/>
                  </a:lnTo>
                  <a:lnTo>
                    <a:pt x="3932" y="1713"/>
                  </a:lnTo>
                  <a:lnTo>
                    <a:pt x="3935" y="1728"/>
                  </a:lnTo>
                  <a:lnTo>
                    <a:pt x="3935" y="1906"/>
                  </a:lnTo>
                  <a:lnTo>
                    <a:pt x="4251" y="1906"/>
                  </a:lnTo>
                  <a:lnTo>
                    <a:pt x="4274" y="1903"/>
                  </a:lnTo>
                  <a:lnTo>
                    <a:pt x="4295" y="1893"/>
                  </a:lnTo>
                  <a:lnTo>
                    <a:pt x="4311" y="1879"/>
                  </a:lnTo>
                  <a:lnTo>
                    <a:pt x="4323" y="1861"/>
                  </a:lnTo>
                  <a:lnTo>
                    <a:pt x="4328" y="1839"/>
                  </a:lnTo>
                  <a:lnTo>
                    <a:pt x="4328" y="1816"/>
                  </a:lnTo>
                  <a:lnTo>
                    <a:pt x="4266" y="1482"/>
                  </a:lnTo>
                  <a:lnTo>
                    <a:pt x="4258" y="1452"/>
                  </a:lnTo>
                  <a:lnTo>
                    <a:pt x="4241" y="1424"/>
                  </a:lnTo>
                  <a:lnTo>
                    <a:pt x="4219" y="1399"/>
                  </a:lnTo>
                  <a:lnTo>
                    <a:pt x="4193" y="1376"/>
                  </a:lnTo>
                  <a:lnTo>
                    <a:pt x="4165" y="1360"/>
                  </a:lnTo>
                  <a:lnTo>
                    <a:pt x="4135" y="1350"/>
                  </a:lnTo>
                  <a:lnTo>
                    <a:pt x="3846" y="1289"/>
                  </a:lnTo>
                  <a:lnTo>
                    <a:pt x="3843" y="1292"/>
                  </a:lnTo>
                  <a:lnTo>
                    <a:pt x="3840" y="1293"/>
                  </a:lnTo>
                  <a:lnTo>
                    <a:pt x="3524" y="1471"/>
                  </a:lnTo>
                  <a:lnTo>
                    <a:pt x="3519" y="1475"/>
                  </a:lnTo>
                  <a:lnTo>
                    <a:pt x="3512" y="1477"/>
                  </a:lnTo>
                  <a:lnTo>
                    <a:pt x="3505" y="1477"/>
                  </a:lnTo>
                  <a:lnTo>
                    <a:pt x="3503" y="1477"/>
                  </a:lnTo>
                  <a:lnTo>
                    <a:pt x="3493" y="1475"/>
                  </a:lnTo>
                  <a:lnTo>
                    <a:pt x="3478" y="1467"/>
                  </a:lnTo>
                  <a:lnTo>
                    <a:pt x="3468" y="1455"/>
                  </a:lnTo>
                  <a:lnTo>
                    <a:pt x="3426" y="1371"/>
                  </a:lnTo>
                  <a:lnTo>
                    <a:pt x="3385" y="1455"/>
                  </a:lnTo>
                  <a:lnTo>
                    <a:pt x="3374" y="1467"/>
                  </a:lnTo>
                  <a:lnTo>
                    <a:pt x="3360" y="1475"/>
                  </a:lnTo>
                  <a:lnTo>
                    <a:pt x="3358" y="1477"/>
                  </a:lnTo>
                  <a:lnTo>
                    <a:pt x="3348" y="1477"/>
                  </a:lnTo>
                  <a:lnTo>
                    <a:pt x="3341" y="1477"/>
                  </a:lnTo>
                  <a:lnTo>
                    <a:pt x="3334" y="1475"/>
                  </a:lnTo>
                  <a:lnTo>
                    <a:pt x="3327" y="1471"/>
                  </a:lnTo>
                  <a:lnTo>
                    <a:pt x="3009" y="1291"/>
                  </a:lnTo>
                  <a:lnTo>
                    <a:pt x="3007" y="1289"/>
                  </a:lnTo>
                  <a:close/>
                  <a:moveTo>
                    <a:pt x="1785" y="1289"/>
                  </a:moveTo>
                  <a:lnTo>
                    <a:pt x="1765" y="1295"/>
                  </a:lnTo>
                  <a:lnTo>
                    <a:pt x="1594" y="1330"/>
                  </a:lnTo>
                  <a:lnTo>
                    <a:pt x="1495" y="1350"/>
                  </a:lnTo>
                  <a:lnTo>
                    <a:pt x="1467" y="1360"/>
                  </a:lnTo>
                  <a:lnTo>
                    <a:pt x="1438" y="1376"/>
                  </a:lnTo>
                  <a:lnTo>
                    <a:pt x="1412" y="1399"/>
                  </a:lnTo>
                  <a:lnTo>
                    <a:pt x="1390" y="1424"/>
                  </a:lnTo>
                  <a:lnTo>
                    <a:pt x="1374" y="1452"/>
                  </a:lnTo>
                  <a:lnTo>
                    <a:pt x="1364" y="1482"/>
                  </a:lnTo>
                  <a:lnTo>
                    <a:pt x="1304" y="1816"/>
                  </a:lnTo>
                  <a:lnTo>
                    <a:pt x="1303" y="1839"/>
                  </a:lnTo>
                  <a:lnTo>
                    <a:pt x="1308" y="1861"/>
                  </a:lnTo>
                  <a:lnTo>
                    <a:pt x="1319" y="1879"/>
                  </a:lnTo>
                  <a:lnTo>
                    <a:pt x="1335" y="1893"/>
                  </a:lnTo>
                  <a:lnTo>
                    <a:pt x="1356" y="1903"/>
                  </a:lnTo>
                  <a:lnTo>
                    <a:pt x="1380" y="1906"/>
                  </a:lnTo>
                  <a:lnTo>
                    <a:pt x="1695" y="1906"/>
                  </a:lnTo>
                  <a:lnTo>
                    <a:pt x="1695" y="1728"/>
                  </a:lnTo>
                  <a:lnTo>
                    <a:pt x="1698" y="1713"/>
                  </a:lnTo>
                  <a:lnTo>
                    <a:pt x="1707" y="1700"/>
                  </a:lnTo>
                  <a:lnTo>
                    <a:pt x="1720" y="1692"/>
                  </a:lnTo>
                  <a:lnTo>
                    <a:pt x="1736" y="1689"/>
                  </a:lnTo>
                  <a:lnTo>
                    <a:pt x="1751" y="1692"/>
                  </a:lnTo>
                  <a:lnTo>
                    <a:pt x="1765" y="1700"/>
                  </a:lnTo>
                  <a:lnTo>
                    <a:pt x="1773" y="1713"/>
                  </a:lnTo>
                  <a:lnTo>
                    <a:pt x="1776" y="1728"/>
                  </a:lnTo>
                  <a:lnTo>
                    <a:pt x="1776" y="1906"/>
                  </a:lnTo>
                  <a:lnTo>
                    <a:pt x="2632" y="1906"/>
                  </a:lnTo>
                  <a:lnTo>
                    <a:pt x="2632" y="1728"/>
                  </a:lnTo>
                  <a:lnTo>
                    <a:pt x="2636" y="1713"/>
                  </a:lnTo>
                  <a:lnTo>
                    <a:pt x="2645" y="1700"/>
                  </a:lnTo>
                  <a:lnTo>
                    <a:pt x="2657" y="1692"/>
                  </a:lnTo>
                  <a:lnTo>
                    <a:pt x="2673" y="1689"/>
                  </a:lnTo>
                  <a:lnTo>
                    <a:pt x="2688" y="1692"/>
                  </a:lnTo>
                  <a:lnTo>
                    <a:pt x="2702" y="1700"/>
                  </a:lnTo>
                  <a:lnTo>
                    <a:pt x="2710" y="1713"/>
                  </a:lnTo>
                  <a:lnTo>
                    <a:pt x="2714" y="1728"/>
                  </a:lnTo>
                  <a:lnTo>
                    <a:pt x="2714" y="1906"/>
                  </a:lnTo>
                  <a:lnTo>
                    <a:pt x="3029" y="1906"/>
                  </a:lnTo>
                  <a:lnTo>
                    <a:pt x="3052" y="1903"/>
                  </a:lnTo>
                  <a:lnTo>
                    <a:pt x="3073" y="1893"/>
                  </a:lnTo>
                  <a:lnTo>
                    <a:pt x="3091" y="1879"/>
                  </a:lnTo>
                  <a:lnTo>
                    <a:pt x="3102" y="1861"/>
                  </a:lnTo>
                  <a:lnTo>
                    <a:pt x="3107" y="1839"/>
                  </a:lnTo>
                  <a:lnTo>
                    <a:pt x="3106" y="1816"/>
                  </a:lnTo>
                  <a:lnTo>
                    <a:pt x="3044" y="1482"/>
                  </a:lnTo>
                  <a:lnTo>
                    <a:pt x="3035" y="1452"/>
                  </a:lnTo>
                  <a:lnTo>
                    <a:pt x="3020" y="1424"/>
                  </a:lnTo>
                  <a:lnTo>
                    <a:pt x="2998" y="1399"/>
                  </a:lnTo>
                  <a:lnTo>
                    <a:pt x="2972" y="1376"/>
                  </a:lnTo>
                  <a:lnTo>
                    <a:pt x="2943" y="1360"/>
                  </a:lnTo>
                  <a:lnTo>
                    <a:pt x="2913" y="1350"/>
                  </a:lnTo>
                  <a:lnTo>
                    <a:pt x="2816" y="1330"/>
                  </a:lnTo>
                  <a:lnTo>
                    <a:pt x="2645" y="1295"/>
                  </a:lnTo>
                  <a:lnTo>
                    <a:pt x="2624" y="1291"/>
                  </a:lnTo>
                  <a:lnTo>
                    <a:pt x="2621" y="1292"/>
                  </a:lnTo>
                  <a:lnTo>
                    <a:pt x="2619" y="1293"/>
                  </a:lnTo>
                  <a:lnTo>
                    <a:pt x="2303" y="1471"/>
                  </a:lnTo>
                  <a:lnTo>
                    <a:pt x="2297" y="1475"/>
                  </a:lnTo>
                  <a:lnTo>
                    <a:pt x="2290" y="1477"/>
                  </a:lnTo>
                  <a:lnTo>
                    <a:pt x="2283" y="1477"/>
                  </a:lnTo>
                  <a:lnTo>
                    <a:pt x="2281" y="1477"/>
                  </a:lnTo>
                  <a:lnTo>
                    <a:pt x="2271" y="1475"/>
                  </a:lnTo>
                  <a:lnTo>
                    <a:pt x="2256" y="1467"/>
                  </a:lnTo>
                  <a:lnTo>
                    <a:pt x="2247" y="1455"/>
                  </a:lnTo>
                  <a:lnTo>
                    <a:pt x="2204" y="1371"/>
                  </a:lnTo>
                  <a:lnTo>
                    <a:pt x="2163" y="1455"/>
                  </a:lnTo>
                  <a:lnTo>
                    <a:pt x="2152" y="1467"/>
                  </a:lnTo>
                  <a:lnTo>
                    <a:pt x="2138" y="1475"/>
                  </a:lnTo>
                  <a:lnTo>
                    <a:pt x="2136" y="1477"/>
                  </a:lnTo>
                  <a:lnTo>
                    <a:pt x="2126" y="1477"/>
                  </a:lnTo>
                  <a:lnTo>
                    <a:pt x="2119" y="1477"/>
                  </a:lnTo>
                  <a:lnTo>
                    <a:pt x="2112" y="1475"/>
                  </a:lnTo>
                  <a:lnTo>
                    <a:pt x="2106" y="1473"/>
                  </a:lnTo>
                  <a:lnTo>
                    <a:pt x="1787" y="1291"/>
                  </a:lnTo>
                  <a:lnTo>
                    <a:pt x="1785" y="1289"/>
                  </a:lnTo>
                  <a:close/>
                  <a:moveTo>
                    <a:pt x="3723" y="1153"/>
                  </a:moveTo>
                  <a:lnTo>
                    <a:pt x="3477" y="1292"/>
                  </a:lnTo>
                  <a:lnTo>
                    <a:pt x="3522" y="1382"/>
                  </a:lnTo>
                  <a:lnTo>
                    <a:pt x="3767" y="1243"/>
                  </a:lnTo>
                  <a:lnTo>
                    <a:pt x="3723" y="1153"/>
                  </a:lnTo>
                  <a:close/>
                  <a:moveTo>
                    <a:pt x="2501" y="1153"/>
                  </a:moveTo>
                  <a:lnTo>
                    <a:pt x="2255" y="1292"/>
                  </a:lnTo>
                  <a:lnTo>
                    <a:pt x="2300" y="1382"/>
                  </a:lnTo>
                  <a:lnTo>
                    <a:pt x="2546" y="1243"/>
                  </a:lnTo>
                  <a:lnTo>
                    <a:pt x="2545" y="1243"/>
                  </a:lnTo>
                  <a:lnTo>
                    <a:pt x="2501" y="1153"/>
                  </a:lnTo>
                  <a:close/>
                  <a:moveTo>
                    <a:pt x="1279" y="1153"/>
                  </a:moveTo>
                  <a:lnTo>
                    <a:pt x="1033" y="1292"/>
                  </a:lnTo>
                  <a:lnTo>
                    <a:pt x="1078" y="1382"/>
                  </a:lnTo>
                  <a:lnTo>
                    <a:pt x="1324" y="1243"/>
                  </a:lnTo>
                  <a:lnTo>
                    <a:pt x="1279" y="1153"/>
                  </a:lnTo>
                  <a:close/>
                  <a:moveTo>
                    <a:pt x="3129" y="1153"/>
                  </a:moveTo>
                  <a:lnTo>
                    <a:pt x="3113" y="1187"/>
                  </a:lnTo>
                  <a:lnTo>
                    <a:pt x="3117" y="1187"/>
                  </a:lnTo>
                  <a:lnTo>
                    <a:pt x="3093" y="1225"/>
                  </a:lnTo>
                  <a:lnTo>
                    <a:pt x="3085" y="1243"/>
                  </a:lnTo>
                  <a:lnTo>
                    <a:pt x="3330" y="1382"/>
                  </a:lnTo>
                  <a:lnTo>
                    <a:pt x="3375" y="1292"/>
                  </a:lnTo>
                  <a:lnTo>
                    <a:pt x="3129" y="1153"/>
                  </a:lnTo>
                  <a:close/>
                  <a:moveTo>
                    <a:pt x="1909" y="1153"/>
                  </a:moveTo>
                  <a:lnTo>
                    <a:pt x="1891" y="1187"/>
                  </a:lnTo>
                  <a:lnTo>
                    <a:pt x="1895" y="1187"/>
                  </a:lnTo>
                  <a:lnTo>
                    <a:pt x="1872" y="1225"/>
                  </a:lnTo>
                  <a:lnTo>
                    <a:pt x="1863" y="1243"/>
                  </a:lnTo>
                  <a:lnTo>
                    <a:pt x="2108" y="1382"/>
                  </a:lnTo>
                  <a:lnTo>
                    <a:pt x="2154" y="1292"/>
                  </a:lnTo>
                  <a:lnTo>
                    <a:pt x="1909" y="1153"/>
                  </a:lnTo>
                  <a:close/>
                  <a:moveTo>
                    <a:pt x="687" y="1153"/>
                  </a:moveTo>
                  <a:lnTo>
                    <a:pt x="669" y="1187"/>
                  </a:lnTo>
                  <a:lnTo>
                    <a:pt x="673" y="1187"/>
                  </a:lnTo>
                  <a:lnTo>
                    <a:pt x="650" y="1225"/>
                  </a:lnTo>
                  <a:lnTo>
                    <a:pt x="642" y="1243"/>
                  </a:lnTo>
                  <a:lnTo>
                    <a:pt x="888" y="1382"/>
                  </a:lnTo>
                  <a:lnTo>
                    <a:pt x="932" y="1292"/>
                  </a:lnTo>
                  <a:lnTo>
                    <a:pt x="687" y="1153"/>
                  </a:lnTo>
                  <a:close/>
                  <a:moveTo>
                    <a:pt x="3336" y="100"/>
                  </a:moveTo>
                  <a:lnTo>
                    <a:pt x="3307" y="103"/>
                  </a:lnTo>
                  <a:lnTo>
                    <a:pt x="3277" y="109"/>
                  </a:lnTo>
                  <a:lnTo>
                    <a:pt x="3245" y="120"/>
                  </a:lnTo>
                  <a:lnTo>
                    <a:pt x="3241" y="112"/>
                  </a:lnTo>
                  <a:lnTo>
                    <a:pt x="3208" y="133"/>
                  </a:lnTo>
                  <a:lnTo>
                    <a:pt x="3196" y="144"/>
                  </a:lnTo>
                  <a:lnTo>
                    <a:pt x="3186" y="156"/>
                  </a:lnTo>
                  <a:lnTo>
                    <a:pt x="3181" y="171"/>
                  </a:lnTo>
                  <a:lnTo>
                    <a:pt x="3177" y="179"/>
                  </a:lnTo>
                  <a:lnTo>
                    <a:pt x="3169" y="186"/>
                  </a:lnTo>
                  <a:lnTo>
                    <a:pt x="3159" y="188"/>
                  </a:lnTo>
                  <a:lnTo>
                    <a:pt x="3132" y="194"/>
                  </a:lnTo>
                  <a:lnTo>
                    <a:pt x="3104" y="204"/>
                  </a:lnTo>
                  <a:lnTo>
                    <a:pt x="3080" y="222"/>
                  </a:lnTo>
                  <a:lnTo>
                    <a:pt x="3085" y="228"/>
                  </a:lnTo>
                  <a:lnTo>
                    <a:pt x="3066" y="250"/>
                  </a:lnTo>
                  <a:lnTo>
                    <a:pt x="3054" y="270"/>
                  </a:lnTo>
                  <a:lnTo>
                    <a:pt x="3047" y="289"/>
                  </a:lnTo>
                  <a:lnTo>
                    <a:pt x="3044" y="303"/>
                  </a:lnTo>
                  <a:lnTo>
                    <a:pt x="3054" y="307"/>
                  </a:lnTo>
                  <a:lnTo>
                    <a:pt x="3043" y="354"/>
                  </a:lnTo>
                  <a:lnTo>
                    <a:pt x="3037" y="402"/>
                  </a:lnTo>
                  <a:lnTo>
                    <a:pt x="3036" y="453"/>
                  </a:lnTo>
                  <a:lnTo>
                    <a:pt x="3041" y="505"/>
                  </a:lnTo>
                  <a:lnTo>
                    <a:pt x="3052" y="561"/>
                  </a:lnTo>
                  <a:lnTo>
                    <a:pt x="3069" y="621"/>
                  </a:lnTo>
                  <a:lnTo>
                    <a:pt x="3074" y="639"/>
                  </a:lnTo>
                  <a:lnTo>
                    <a:pt x="3055" y="641"/>
                  </a:lnTo>
                  <a:lnTo>
                    <a:pt x="3041" y="643"/>
                  </a:lnTo>
                  <a:lnTo>
                    <a:pt x="3035" y="645"/>
                  </a:lnTo>
                  <a:lnTo>
                    <a:pt x="3031" y="651"/>
                  </a:lnTo>
                  <a:lnTo>
                    <a:pt x="3029" y="656"/>
                  </a:lnTo>
                  <a:lnTo>
                    <a:pt x="3028" y="679"/>
                  </a:lnTo>
                  <a:lnTo>
                    <a:pt x="3029" y="703"/>
                  </a:lnTo>
                  <a:lnTo>
                    <a:pt x="3036" y="726"/>
                  </a:lnTo>
                  <a:lnTo>
                    <a:pt x="3051" y="763"/>
                  </a:lnTo>
                  <a:lnTo>
                    <a:pt x="3063" y="802"/>
                  </a:lnTo>
                  <a:lnTo>
                    <a:pt x="3067" y="815"/>
                  </a:lnTo>
                  <a:lnTo>
                    <a:pt x="3074" y="834"/>
                  </a:lnTo>
                  <a:lnTo>
                    <a:pt x="3083" y="854"/>
                  </a:lnTo>
                  <a:lnTo>
                    <a:pt x="3088" y="863"/>
                  </a:lnTo>
                  <a:lnTo>
                    <a:pt x="3095" y="873"/>
                  </a:lnTo>
                  <a:lnTo>
                    <a:pt x="3099" y="877"/>
                  </a:lnTo>
                  <a:lnTo>
                    <a:pt x="3102" y="878"/>
                  </a:lnTo>
                  <a:lnTo>
                    <a:pt x="3103" y="879"/>
                  </a:lnTo>
                  <a:lnTo>
                    <a:pt x="3118" y="870"/>
                  </a:lnTo>
                  <a:lnTo>
                    <a:pt x="3129" y="885"/>
                  </a:lnTo>
                  <a:lnTo>
                    <a:pt x="3114" y="891"/>
                  </a:lnTo>
                  <a:lnTo>
                    <a:pt x="3129" y="886"/>
                  </a:lnTo>
                  <a:lnTo>
                    <a:pt x="3143" y="935"/>
                  </a:lnTo>
                  <a:lnTo>
                    <a:pt x="3159" y="981"/>
                  </a:lnTo>
                  <a:lnTo>
                    <a:pt x="3181" y="1025"/>
                  </a:lnTo>
                  <a:lnTo>
                    <a:pt x="3186" y="1038"/>
                  </a:lnTo>
                  <a:lnTo>
                    <a:pt x="3188" y="1053"/>
                  </a:lnTo>
                  <a:lnTo>
                    <a:pt x="3188" y="1062"/>
                  </a:lnTo>
                  <a:lnTo>
                    <a:pt x="3188" y="1073"/>
                  </a:lnTo>
                  <a:lnTo>
                    <a:pt x="3186" y="1084"/>
                  </a:lnTo>
                  <a:lnTo>
                    <a:pt x="3186" y="1092"/>
                  </a:lnTo>
                  <a:lnTo>
                    <a:pt x="3186" y="1094"/>
                  </a:lnTo>
                  <a:lnTo>
                    <a:pt x="3426" y="1229"/>
                  </a:lnTo>
                  <a:lnTo>
                    <a:pt x="3665" y="1094"/>
                  </a:lnTo>
                  <a:lnTo>
                    <a:pt x="3665" y="1070"/>
                  </a:lnTo>
                  <a:lnTo>
                    <a:pt x="3669" y="1048"/>
                  </a:lnTo>
                  <a:lnTo>
                    <a:pt x="3678" y="1028"/>
                  </a:lnTo>
                  <a:lnTo>
                    <a:pt x="3698" y="979"/>
                  </a:lnTo>
                  <a:lnTo>
                    <a:pt x="3713" y="935"/>
                  </a:lnTo>
                  <a:lnTo>
                    <a:pt x="3724" y="891"/>
                  </a:lnTo>
                  <a:lnTo>
                    <a:pt x="3731" y="862"/>
                  </a:lnTo>
                  <a:lnTo>
                    <a:pt x="3752" y="871"/>
                  </a:lnTo>
                  <a:lnTo>
                    <a:pt x="3756" y="874"/>
                  </a:lnTo>
                  <a:lnTo>
                    <a:pt x="3758" y="875"/>
                  </a:lnTo>
                  <a:lnTo>
                    <a:pt x="3760" y="877"/>
                  </a:lnTo>
                  <a:lnTo>
                    <a:pt x="3761" y="877"/>
                  </a:lnTo>
                  <a:lnTo>
                    <a:pt x="3763" y="877"/>
                  </a:lnTo>
                  <a:lnTo>
                    <a:pt x="3763" y="877"/>
                  </a:lnTo>
                  <a:lnTo>
                    <a:pt x="3764" y="875"/>
                  </a:lnTo>
                  <a:lnTo>
                    <a:pt x="3765" y="873"/>
                  </a:lnTo>
                  <a:lnTo>
                    <a:pt x="3768" y="868"/>
                  </a:lnTo>
                  <a:lnTo>
                    <a:pt x="3776" y="856"/>
                  </a:lnTo>
                  <a:lnTo>
                    <a:pt x="3783" y="842"/>
                  </a:lnTo>
                  <a:lnTo>
                    <a:pt x="3794" y="812"/>
                  </a:lnTo>
                  <a:lnTo>
                    <a:pt x="3802" y="782"/>
                  </a:lnTo>
                  <a:lnTo>
                    <a:pt x="3809" y="750"/>
                  </a:lnTo>
                  <a:lnTo>
                    <a:pt x="3816" y="719"/>
                  </a:lnTo>
                  <a:lnTo>
                    <a:pt x="3824" y="691"/>
                  </a:lnTo>
                  <a:lnTo>
                    <a:pt x="3832" y="665"/>
                  </a:lnTo>
                  <a:lnTo>
                    <a:pt x="3834" y="660"/>
                  </a:lnTo>
                  <a:lnTo>
                    <a:pt x="3834" y="655"/>
                  </a:lnTo>
                  <a:lnTo>
                    <a:pt x="3834" y="651"/>
                  </a:lnTo>
                  <a:lnTo>
                    <a:pt x="3831" y="647"/>
                  </a:lnTo>
                  <a:lnTo>
                    <a:pt x="3828" y="644"/>
                  </a:lnTo>
                  <a:lnTo>
                    <a:pt x="3824" y="641"/>
                  </a:lnTo>
                  <a:lnTo>
                    <a:pt x="3820" y="641"/>
                  </a:lnTo>
                  <a:lnTo>
                    <a:pt x="3816" y="641"/>
                  </a:lnTo>
                  <a:lnTo>
                    <a:pt x="3802" y="640"/>
                  </a:lnTo>
                  <a:lnTo>
                    <a:pt x="3788" y="635"/>
                  </a:lnTo>
                  <a:lnTo>
                    <a:pt x="3791" y="621"/>
                  </a:lnTo>
                  <a:lnTo>
                    <a:pt x="3795" y="611"/>
                  </a:lnTo>
                  <a:lnTo>
                    <a:pt x="3808" y="549"/>
                  </a:lnTo>
                  <a:lnTo>
                    <a:pt x="3812" y="490"/>
                  </a:lnTo>
                  <a:lnTo>
                    <a:pt x="3809" y="434"/>
                  </a:lnTo>
                  <a:lnTo>
                    <a:pt x="3797" y="378"/>
                  </a:lnTo>
                  <a:lnTo>
                    <a:pt x="3776" y="325"/>
                  </a:lnTo>
                  <a:lnTo>
                    <a:pt x="3752" y="278"/>
                  </a:lnTo>
                  <a:lnTo>
                    <a:pt x="3724" y="239"/>
                  </a:lnTo>
                  <a:lnTo>
                    <a:pt x="3691" y="206"/>
                  </a:lnTo>
                  <a:lnTo>
                    <a:pt x="3656" y="178"/>
                  </a:lnTo>
                  <a:lnTo>
                    <a:pt x="3615" y="156"/>
                  </a:lnTo>
                  <a:lnTo>
                    <a:pt x="3570" y="142"/>
                  </a:lnTo>
                  <a:lnTo>
                    <a:pt x="3501" y="125"/>
                  </a:lnTo>
                  <a:lnTo>
                    <a:pt x="3430" y="115"/>
                  </a:lnTo>
                  <a:lnTo>
                    <a:pt x="3359" y="112"/>
                  </a:lnTo>
                  <a:lnTo>
                    <a:pt x="3344" y="111"/>
                  </a:lnTo>
                  <a:lnTo>
                    <a:pt x="3336" y="100"/>
                  </a:lnTo>
                  <a:close/>
                  <a:moveTo>
                    <a:pt x="2115" y="100"/>
                  </a:moveTo>
                  <a:lnTo>
                    <a:pt x="2086" y="103"/>
                  </a:lnTo>
                  <a:lnTo>
                    <a:pt x="2056" y="109"/>
                  </a:lnTo>
                  <a:lnTo>
                    <a:pt x="2025" y="120"/>
                  </a:lnTo>
                  <a:lnTo>
                    <a:pt x="2019" y="112"/>
                  </a:lnTo>
                  <a:lnTo>
                    <a:pt x="1988" y="133"/>
                  </a:lnTo>
                  <a:lnTo>
                    <a:pt x="1974" y="144"/>
                  </a:lnTo>
                  <a:lnTo>
                    <a:pt x="1966" y="156"/>
                  </a:lnTo>
                  <a:lnTo>
                    <a:pt x="1961" y="171"/>
                  </a:lnTo>
                  <a:lnTo>
                    <a:pt x="1955" y="179"/>
                  </a:lnTo>
                  <a:lnTo>
                    <a:pt x="1947" y="186"/>
                  </a:lnTo>
                  <a:lnTo>
                    <a:pt x="1937" y="188"/>
                  </a:lnTo>
                  <a:lnTo>
                    <a:pt x="1910" y="194"/>
                  </a:lnTo>
                  <a:lnTo>
                    <a:pt x="1884" y="204"/>
                  </a:lnTo>
                  <a:lnTo>
                    <a:pt x="1858" y="222"/>
                  </a:lnTo>
                  <a:lnTo>
                    <a:pt x="1863" y="228"/>
                  </a:lnTo>
                  <a:lnTo>
                    <a:pt x="1846" y="250"/>
                  </a:lnTo>
                  <a:lnTo>
                    <a:pt x="1833" y="270"/>
                  </a:lnTo>
                  <a:lnTo>
                    <a:pt x="1825" y="289"/>
                  </a:lnTo>
                  <a:lnTo>
                    <a:pt x="1824" y="303"/>
                  </a:lnTo>
                  <a:lnTo>
                    <a:pt x="1833" y="307"/>
                  </a:lnTo>
                  <a:lnTo>
                    <a:pt x="1821" y="354"/>
                  </a:lnTo>
                  <a:lnTo>
                    <a:pt x="1816" y="402"/>
                  </a:lnTo>
                  <a:lnTo>
                    <a:pt x="1816" y="453"/>
                  </a:lnTo>
                  <a:lnTo>
                    <a:pt x="1820" y="505"/>
                  </a:lnTo>
                  <a:lnTo>
                    <a:pt x="1831" y="561"/>
                  </a:lnTo>
                  <a:lnTo>
                    <a:pt x="1847" y="621"/>
                  </a:lnTo>
                  <a:lnTo>
                    <a:pt x="1853" y="639"/>
                  </a:lnTo>
                  <a:lnTo>
                    <a:pt x="1835" y="641"/>
                  </a:lnTo>
                  <a:lnTo>
                    <a:pt x="1820" y="643"/>
                  </a:lnTo>
                  <a:lnTo>
                    <a:pt x="1813" y="645"/>
                  </a:lnTo>
                  <a:lnTo>
                    <a:pt x="1810" y="651"/>
                  </a:lnTo>
                  <a:lnTo>
                    <a:pt x="1809" y="656"/>
                  </a:lnTo>
                  <a:lnTo>
                    <a:pt x="1806" y="679"/>
                  </a:lnTo>
                  <a:lnTo>
                    <a:pt x="1807" y="703"/>
                  </a:lnTo>
                  <a:lnTo>
                    <a:pt x="1814" y="726"/>
                  </a:lnTo>
                  <a:lnTo>
                    <a:pt x="1829" y="763"/>
                  </a:lnTo>
                  <a:lnTo>
                    <a:pt x="1842" y="802"/>
                  </a:lnTo>
                  <a:lnTo>
                    <a:pt x="1846" y="815"/>
                  </a:lnTo>
                  <a:lnTo>
                    <a:pt x="1861" y="854"/>
                  </a:lnTo>
                  <a:lnTo>
                    <a:pt x="1866" y="863"/>
                  </a:lnTo>
                  <a:lnTo>
                    <a:pt x="1874" y="873"/>
                  </a:lnTo>
                  <a:lnTo>
                    <a:pt x="1877" y="877"/>
                  </a:lnTo>
                  <a:lnTo>
                    <a:pt x="1879" y="878"/>
                  </a:lnTo>
                  <a:lnTo>
                    <a:pt x="1880" y="879"/>
                  </a:lnTo>
                  <a:lnTo>
                    <a:pt x="1881" y="879"/>
                  </a:lnTo>
                  <a:lnTo>
                    <a:pt x="1898" y="870"/>
                  </a:lnTo>
                  <a:lnTo>
                    <a:pt x="1909" y="885"/>
                  </a:lnTo>
                  <a:lnTo>
                    <a:pt x="1894" y="890"/>
                  </a:lnTo>
                  <a:lnTo>
                    <a:pt x="1909" y="886"/>
                  </a:lnTo>
                  <a:lnTo>
                    <a:pt x="1921" y="935"/>
                  </a:lnTo>
                  <a:lnTo>
                    <a:pt x="1939" y="981"/>
                  </a:lnTo>
                  <a:lnTo>
                    <a:pt x="1961" y="1025"/>
                  </a:lnTo>
                  <a:lnTo>
                    <a:pt x="1965" y="1038"/>
                  </a:lnTo>
                  <a:lnTo>
                    <a:pt x="1966" y="1052"/>
                  </a:lnTo>
                  <a:lnTo>
                    <a:pt x="1966" y="1061"/>
                  </a:lnTo>
                  <a:lnTo>
                    <a:pt x="1966" y="1073"/>
                  </a:lnTo>
                  <a:lnTo>
                    <a:pt x="1966" y="1084"/>
                  </a:lnTo>
                  <a:lnTo>
                    <a:pt x="1966" y="1090"/>
                  </a:lnTo>
                  <a:lnTo>
                    <a:pt x="1966" y="1094"/>
                  </a:lnTo>
                  <a:lnTo>
                    <a:pt x="2204" y="1229"/>
                  </a:lnTo>
                  <a:lnTo>
                    <a:pt x="2445" y="1094"/>
                  </a:lnTo>
                  <a:lnTo>
                    <a:pt x="2445" y="1070"/>
                  </a:lnTo>
                  <a:lnTo>
                    <a:pt x="2449" y="1048"/>
                  </a:lnTo>
                  <a:lnTo>
                    <a:pt x="2456" y="1028"/>
                  </a:lnTo>
                  <a:lnTo>
                    <a:pt x="2476" y="979"/>
                  </a:lnTo>
                  <a:lnTo>
                    <a:pt x="2493" y="935"/>
                  </a:lnTo>
                  <a:lnTo>
                    <a:pt x="2504" y="891"/>
                  </a:lnTo>
                  <a:lnTo>
                    <a:pt x="2509" y="862"/>
                  </a:lnTo>
                  <a:lnTo>
                    <a:pt x="2530" y="871"/>
                  </a:lnTo>
                  <a:lnTo>
                    <a:pt x="2534" y="874"/>
                  </a:lnTo>
                  <a:lnTo>
                    <a:pt x="2537" y="875"/>
                  </a:lnTo>
                  <a:lnTo>
                    <a:pt x="2539" y="877"/>
                  </a:lnTo>
                  <a:lnTo>
                    <a:pt x="2541" y="877"/>
                  </a:lnTo>
                  <a:lnTo>
                    <a:pt x="2541" y="877"/>
                  </a:lnTo>
                  <a:lnTo>
                    <a:pt x="2541" y="877"/>
                  </a:lnTo>
                  <a:lnTo>
                    <a:pt x="2542" y="877"/>
                  </a:lnTo>
                  <a:lnTo>
                    <a:pt x="2543" y="875"/>
                  </a:lnTo>
                  <a:lnTo>
                    <a:pt x="2545" y="873"/>
                  </a:lnTo>
                  <a:lnTo>
                    <a:pt x="2548" y="868"/>
                  </a:lnTo>
                  <a:lnTo>
                    <a:pt x="2556" y="856"/>
                  </a:lnTo>
                  <a:lnTo>
                    <a:pt x="2561" y="842"/>
                  </a:lnTo>
                  <a:lnTo>
                    <a:pt x="2572" y="812"/>
                  </a:lnTo>
                  <a:lnTo>
                    <a:pt x="2580" y="782"/>
                  </a:lnTo>
                  <a:lnTo>
                    <a:pt x="2587" y="750"/>
                  </a:lnTo>
                  <a:lnTo>
                    <a:pt x="2595" y="719"/>
                  </a:lnTo>
                  <a:lnTo>
                    <a:pt x="2604" y="691"/>
                  </a:lnTo>
                  <a:lnTo>
                    <a:pt x="2612" y="665"/>
                  </a:lnTo>
                  <a:lnTo>
                    <a:pt x="2613" y="660"/>
                  </a:lnTo>
                  <a:lnTo>
                    <a:pt x="2613" y="655"/>
                  </a:lnTo>
                  <a:lnTo>
                    <a:pt x="2612" y="651"/>
                  </a:lnTo>
                  <a:lnTo>
                    <a:pt x="2609" y="647"/>
                  </a:lnTo>
                  <a:lnTo>
                    <a:pt x="2606" y="644"/>
                  </a:lnTo>
                  <a:lnTo>
                    <a:pt x="2604" y="641"/>
                  </a:lnTo>
                  <a:lnTo>
                    <a:pt x="2600" y="641"/>
                  </a:lnTo>
                  <a:lnTo>
                    <a:pt x="2595" y="641"/>
                  </a:lnTo>
                  <a:lnTo>
                    <a:pt x="2580" y="640"/>
                  </a:lnTo>
                  <a:lnTo>
                    <a:pt x="2568" y="635"/>
                  </a:lnTo>
                  <a:lnTo>
                    <a:pt x="2571" y="621"/>
                  </a:lnTo>
                  <a:lnTo>
                    <a:pt x="2574" y="611"/>
                  </a:lnTo>
                  <a:lnTo>
                    <a:pt x="2586" y="549"/>
                  </a:lnTo>
                  <a:lnTo>
                    <a:pt x="2591" y="490"/>
                  </a:lnTo>
                  <a:lnTo>
                    <a:pt x="2587" y="434"/>
                  </a:lnTo>
                  <a:lnTo>
                    <a:pt x="2575" y="378"/>
                  </a:lnTo>
                  <a:lnTo>
                    <a:pt x="2554" y="325"/>
                  </a:lnTo>
                  <a:lnTo>
                    <a:pt x="2531" y="278"/>
                  </a:lnTo>
                  <a:lnTo>
                    <a:pt x="2502" y="239"/>
                  </a:lnTo>
                  <a:lnTo>
                    <a:pt x="2471" y="206"/>
                  </a:lnTo>
                  <a:lnTo>
                    <a:pt x="2434" y="178"/>
                  </a:lnTo>
                  <a:lnTo>
                    <a:pt x="2393" y="156"/>
                  </a:lnTo>
                  <a:lnTo>
                    <a:pt x="2349" y="142"/>
                  </a:lnTo>
                  <a:lnTo>
                    <a:pt x="2279" y="125"/>
                  </a:lnTo>
                  <a:lnTo>
                    <a:pt x="2210" y="115"/>
                  </a:lnTo>
                  <a:lnTo>
                    <a:pt x="2138" y="112"/>
                  </a:lnTo>
                  <a:lnTo>
                    <a:pt x="2123" y="111"/>
                  </a:lnTo>
                  <a:lnTo>
                    <a:pt x="2115" y="100"/>
                  </a:lnTo>
                  <a:close/>
                  <a:moveTo>
                    <a:pt x="893" y="100"/>
                  </a:moveTo>
                  <a:lnTo>
                    <a:pt x="865" y="103"/>
                  </a:lnTo>
                  <a:lnTo>
                    <a:pt x="835" y="109"/>
                  </a:lnTo>
                  <a:lnTo>
                    <a:pt x="803" y="120"/>
                  </a:lnTo>
                  <a:lnTo>
                    <a:pt x="798" y="112"/>
                  </a:lnTo>
                  <a:lnTo>
                    <a:pt x="766" y="133"/>
                  </a:lnTo>
                  <a:lnTo>
                    <a:pt x="753" y="144"/>
                  </a:lnTo>
                  <a:lnTo>
                    <a:pt x="744" y="156"/>
                  </a:lnTo>
                  <a:lnTo>
                    <a:pt x="739" y="171"/>
                  </a:lnTo>
                  <a:lnTo>
                    <a:pt x="733" y="179"/>
                  </a:lnTo>
                  <a:lnTo>
                    <a:pt x="725" y="186"/>
                  </a:lnTo>
                  <a:lnTo>
                    <a:pt x="716" y="188"/>
                  </a:lnTo>
                  <a:lnTo>
                    <a:pt x="688" y="194"/>
                  </a:lnTo>
                  <a:lnTo>
                    <a:pt x="662" y="204"/>
                  </a:lnTo>
                  <a:lnTo>
                    <a:pt x="636" y="222"/>
                  </a:lnTo>
                  <a:lnTo>
                    <a:pt x="642" y="228"/>
                  </a:lnTo>
                  <a:lnTo>
                    <a:pt x="624" y="250"/>
                  </a:lnTo>
                  <a:lnTo>
                    <a:pt x="612" y="270"/>
                  </a:lnTo>
                  <a:lnTo>
                    <a:pt x="603" y="289"/>
                  </a:lnTo>
                  <a:lnTo>
                    <a:pt x="602" y="303"/>
                  </a:lnTo>
                  <a:lnTo>
                    <a:pt x="612" y="307"/>
                  </a:lnTo>
                  <a:lnTo>
                    <a:pt x="599" y="354"/>
                  </a:lnTo>
                  <a:lnTo>
                    <a:pt x="594" y="402"/>
                  </a:lnTo>
                  <a:lnTo>
                    <a:pt x="594" y="453"/>
                  </a:lnTo>
                  <a:lnTo>
                    <a:pt x="598" y="505"/>
                  </a:lnTo>
                  <a:lnTo>
                    <a:pt x="609" y="561"/>
                  </a:lnTo>
                  <a:lnTo>
                    <a:pt x="627" y="621"/>
                  </a:lnTo>
                  <a:lnTo>
                    <a:pt x="632" y="639"/>
                  </a:lnTo>
                  <a:lnTo>
                    <a:pt x="613" y="641"/>
                  </a:lnTo>
                  <a:lnTo>
                    <a:pt x="598" y="643"/>
                  </a:lnTo>
                  <a:lnTo>
                    <a:pt x="591" y="645"/>
                  </a:lnTo>
                  <a:lnTo>
                    <a:pt x="588" y="651"/>
                  </a:lnTo>
                  <a:lnTo>
                    <a:pt x="587" y="656"/>
                  </a:lnTo>
                  <a:lnTo>
                    <a:pt x="584" y="679"/>
                  </a:lnTo>
                  <a:lnTo>
                    <a:pt x="586" y="703"/>
                  </a:lnTo>
                  <a:lnTo>
                    <a:pt x="592" y="726"/>
                  </a:lnTo>
                  <a:lnTo>
                    <a:pt x="607" y="763"/>
                  </a:lnTo>
                  <a:lnTo>
                    <a:pt x="620" y="802"/>
                  </a:lnTo>
                  <a:lnTo>
                    <a:pt x="624" y="815"/>
                  </a:lnTo>
                  <a:lnTo>
                    <a:pt x="631" y="834"/>
                  </a:lnTo>
                  <a:lnTo>
                    <a:pt x="639" y="854"/>
                  </a:lnTo>
                  <a:lnTo>
                    <a:pt x="644" y="863"/>
                  </a:lnTo>
                  <a:lnTo>
                    <a:pt x="653" y="873"/>
                  </a:lnTo>
                  <a:lnTo>
                    <a:pt x="655" y="877"/>
                  </a:lnTo>
                  <a:lnTo>
                    <a:pt x="658" y="878"/>
                  </a:lnTo>
                  <a:lnTo>
                    <a:pt x="661" y="879"/>
                  </a:lnTo>
                  <a:lnTo>
                    <a:pt x="676" y="870"/>
                  </a:lnTo>
                  <a:lnTo>
                    <a:pt x="685" y="885"/>
                  </a:lnTo>
                  <a:lnTo>
                    <a:pt x="672" y="891"/>
                  </a:lnTo>
                  <a:lnTo>
                    <a:pt x="687" y="886"/>
                  </a:lnTo>
                  <a:lnTo>
                    <a:pt x="699" y="935"/>
                  </a:lnTo>
                  <a:lnTo>
                    <a:pt x="717" y="981"/>
                  </a:lnTo>
                  <a:lnTo>
                    <a:pt x="737" y="1025"/>
                  </a:lnTo>
                  <a:lnTo>
                    <a:pt x="743" y="1038"/>
                  </a:lnTo>
                  <a:lnTo>
                    <a:pt x="746" y="1053"/>
                  </a:lnTo>
                  <a:lnTo>
                    <a:pt x="744" y="1062"/>
                  </a:lnTo>
                  <a:lnTo>
                    <a:pt x="744" y="1073"/>
                  </a:lnTo>
                  <a:lnTo>
                    <a:pt x="744" y="1084"/>
                  </a:lnTo>
                  <a:lnTo>
                    <a:pt x="744" y="1092"/>
                  </a:lnTo>
                  <a:lnTo>
                    <a:pt x="743" y="1094"/>
                  </a:lnTo>
                  <a:lnTo>
                    <a:pt x="982" y="1229"/>
                  </a:lnTo>
                  <a:lnTo>
                    <a:pt x="1222" y="1094"/>
                  </a:lnTo>
                  <a:lnTo>
                    <a:pt x="1223" y="1070"/>
                  </a:lnTo>
                  <a:lnTo>
                    <a:pt x="1227" y="1048"/>
                  </a:lnTo>
                  <a:lnTo>
                    <a:pt x="1234" y="1028"/>
                  </a:lnTo>
                  <a:lnTo>
                    <a:pt x="1255" y="979"/>
                  </a:lnTo>
                  <a:lnTo>
                    <a:pt x="1271" y="935"/>
                  </a:lnTo>
                  <a:lnTo>
                    <a:pt x="1282" y="891"/>
                  </a:lnTo>
                  <a:lnTo>
                    <a:pt x="1287" y="862"/>
                  </a:lnTo>
                  <a:lnTo>
                    <a:pt x="1308" y="871"/>
                  </a:lnTo>
                  <a:lnTo>
                    <a:pt x="1312" y="874"/>
                  </a:lnTo>
                  <a:lnTo>
                    <a:pt x="1315" y="875"/>
                  </a:lnTo>
                  <a:lnTo>
                    <a:pt x="1318" y="877"/>
                  </a:lnTo>
                  <a:lnTo>
                    <a:pt x="1319" y="877"/>
                  </a:lnTo>
                  <a:lnTo>
                    <a:pt x="1319" y="877"/>
                  </a:lnTo>
                  <a:lnTo>
                    <a:pt x="1319" y="877"/>
                  </a:lnTo>
                  <a:lnTo>
                    <a:pt x="1320" y="877"/>
                  </a:lnTo>
                  <a:lnTo>
                    <a:pt x="1322" y="875"/>
                  </a:lnTo>
                  <a:lnTo>
                    <a:pt x="1323" y="873"/>
                  </a:lnTo>
                  <a:lnTo>
                    <a:pt x="1326" y="868"/>
                  </a:lnTo>
                  <a:lnTo>
                    <a:pt x="1333" y="856"/>
                  </a:lnTo>
                  <a:lnTo>
                    <a:pt x="1339" y="842"/>
                  </a:lnTo>
                  <a:lnTo>
                    <a:pt x="1350" y="812"/>
                  </a:lnTo>
                  <a:lnTo>
                    <a:pt x="1359" y="782"/>
                  </a:lnTo>
                  <a:lnTo>
                    <a:pt x="1365" y="750"/>
                  </a:lnTo>
                  <a:lnTo>
                    <a:pt x="1372" y="719"/>
                  </a:lnTo>
                  <a:lnTo>
                    <a:pt x="1380" y="691"/>
                  </a:lnTo>
                  <a:lnTo>
                    <a:pt x="1390" y="665"/>
                  </a:lnTo>
                  <a:lnTo>
                    <a:pt x="1390" y="660"/>
                  </a:lnTo>
                  <a:lnTo>
                    <a:pt x="1391" y="655"/>
                  </a:lnTo>
                  <a:lnTo>
                    <a:pt x="1390" y="651"/>
                  </a:lnTo>
                  <a:lnTo>
                    <a:pt x="1387" y="647"/>
                  </a:lnTo>
                  <a:lnTo>
                    <a:pt x="1385" y="644"/>
                  </a:lnTo>
                  <a:lnTo>
                    <a:pt x="1380" y="641"/>
                  </a:lnTo>
                  <a:lnTo>
                    <a:pt x="1376" y="641"/>
                  </a:lnTo>
                  <a:lnTo>
                    <a:pt x="1372" y="641"/>
                  </a:lnTo>
                  <a:lnTo>
                    <a:pt x="1359" y="640"/>
                  </a:lnTo>
                  <a:lnTo>
                    <a:pt x="1345" y="635"/>
                  </a:lnTo>
                  <a:lnTo>
                    <a:pt x="1348" y="621"/>
                  </a:lnTo>
                  <a:lnTo>
                    <a:pt x="1352" y="611"/>
                  </a:lnTo>
                  <a:lnTo>
                    <a:pt x="1364" y="549"/>
                  </a:lnTo>
                  <a:lnTo>
                    <a:pt x="1370" y="490"/>
                  </a:lnTo>
                  <a:lnTo>
                    <a:pt x="1365" y="434"/>
                  </a:lnTo>
                  <a:lnTo>
                    <a:pt x="1353" y="378"/>
                  </a:lnTo>
                  <a:lnTo>
                    <a:pt x="1333" y="325"/>
                  </a:lnTo>
                  <a:lnTo>
                    <a:pt x="1309" y="278"/>
                  </a:lnTo>
                  <a:lnTo>
                    <a:pt x="1281" y="239"/>
                  </a:lnTo>
                  <a:lnTo>
                    <a:pt x="1249" y="206"/>
                  </a:lnTo>
                  <a:lnTo>
                    <a:pt x="1212" y="178"/>
                  </a:lnTo>
                  <a:lnTo>
                    <a:pt x="1171" y="156"/>
                  </a:lnTo>
                  <a:lnTo>
                    <a:pt x="1126" y="142"/>
                  </a:lnTo>
                  <a:lnTo>
                    <a:pt x="1058" y="125"/>
                  </a:lnTo>
                  <a:lnTo>
                    <a:pt x="988" y="115"/>
                  </a:lnTo>
                  <a:lnTo>
                    <a:pt x="915" y="112"/>
                  </a:lnTo>
                  <a:lnTo>
                    <a:pt x="902" y="111"/>
                  </a:lnTo>
                  <a:lnTo>
                    <a:pt x="893" y="100"/>
                  </a:lnTo>
                  <a:close/>
                  <a:moveTo>
                    <a:pt x="828" y="0"/>
                  </a:moveTo>
                  <a:lnTo>
                    <a:pt x="846" y="25"/>
                  </a:lnTo>
                  <a:lnTo>
                    <a:pt x="870" y="23"/>
                  </a:lnTo>
                  <a:lnTo>
                    <a:pt x="896" y="21"/>
                  </a:lnTo>
                  <a:lnTo>
                    <a:pt x="925" y="20"/>
                  </a:lnTo>
                  <a:lnTo>
                    <a:pt x="1002" y="23"/>
                  </a:lnTo>
                  <a:lnTo>
                    <a:pt x="1017" y="23"/>
                  </a:lnTo>
                  <a:lnTo>
                    <a:pt x="1017" y="39"/>
                  </a:lnTo>
                  <a:lnTo>
                    <a:pt x="1084" y="49"/>
                  </a:lnTo>
                  <a:lnTo>
                    <a:pt x="1149" y="64"/>
                  </a:lnTo>
                  <a:lnTo>
                    <a:pt x="1197" y="81"/>
                  </a:lnTo>
                  <a:lnTo>
                    <a:pt x="1242" y="103"/>
                  </a:lnTo>
                  <a:lnTo>
                    <a:pt x="1283" y="131"/>
                  </a:lnTo>
                  <a:lnTo>
                    <a:pt x="1320" y="163"/>
                  </a:lnTo>
                  <a:lnTo>
                    <a:pt x="1353" y="200"/>
                  </a:lnTo>
                  <a:lnTo>
                    <a:pt x="1383" y="244"/>
                  </a:lnTo>
                  <a:lnTo>
                    <a:pt x="1408" y="293"/>
                  </a:lnTo>
                  <a:lnTo>
                    <a:pt x="1430" y="349"/>
                  </a:lnTo>
                  <a:lnTo>
                    <a:pt x="1443" y="405"/>
                  </a:lnTo>
                  <a:lnTo>
                    <a:pt x="1450" y="464"/>
                  </a:lnTo>
                  <a:lnTo>
                    <a:pt x="1450" y="524"/>
                  </a:lnTo>
                  <a:lnTo>
                    <a:pt x="1441" y="585"/>
                  </a:lnTo>
                  <a:lnTo>
                    <a:pt x="1448" y="592"/>
                  </a:lnTo>
                  <a:lnTo>
                    <a:pt x="1453" y="599"/>
                  </a:lnTo>
                  <a:lnTo>
                    <a:pt x="1465" y="619"/>
                  </a:lnTo>
                  <a:lnTo>
                    <a:pt x="1471" y="640"/>
                  </a:lnTo>
                  <a:lnTo>
                    <a:pt x="1472" y="664"/>
                  </a:lnTo>
                  <a:lnTo>
                    <a:pt x="1468" y="688"/>
                  </a:lnTo>
                  <a:lnTo>
                    <a:pt x="1460" y="715"/>
                  </a:lnTo>
                  <a:lnTo>
                    <a:pt x="1452" y="739"/>
                  </a:lnTo>
                  <a:lnTo>
                    <a:pt x="1446" y="760"/>
                  </a:lnTo>
                  <a:lnTo>
                    <a:pt x="1438" y="798"/>
                  </a:lnTo>
                  <a:lnTo>
                    <a:pt x="1428" y="835"/>
                  </a:lnTo>
                  <a:lnTo>
                    <a:pt x="1415" y="873"/>
                  </a:lnTo>
                  <a:lnTo>
                    <a:pt x="1405" y="893"/>
                  </a:lnTo>
                  <a:lnTo>
                    <a:pt x="1394" y="913"/>
                  </a:lnTo>
                  <a:lnTo>
                    <a:pt x="1389" y="921"/>
                  </a:lnTo>
                  <a:lnTo>
                    <a:pt x="1379" y="930"/>
                  </a:lnTo>
                  <a:lnTo>
                    <a:pt x="1367" y="941"/>
                  </a:lnTo>
                  <a:lnTo>
                    <a:pt x="1352" y="950"/>
                  </a:lnTo>
                  <a:lnTo>
                    <a:pt x="1333" y="1003"/>
                  </a:lnTo>
                  <a:lnTo>
                    <a:pt x="1309" y="1060"/>
                  </a:lnTo>
                  <a:lnTo>
                    <a:pt x="1323" y="1068"/>
                  </a:lnTo>
                  <a:lnTo>
                    <a:pt x="1333" y="1081"/>
                  </a:lnTo>
                  <a:lnTo>
                    <a:pt x="1397" y="1208"/>
                  </a:lnTo>
                  <a:lnTo>
                    <a:pt x="1594" y="1248"/>
                  </a:lnTo>
                  <a:lnTo>
                    <a:pt x="1791" y="1208"/>
                  </a:lnTo>
                  <a:lnTo>
                    <a:pt x="1855" y="1081"/>
                  </a:lnTo>
                  <a:lnTo>
                    <a:pt x="1865" y="1068"/>
                  </a:lnTo>
                  <a:lnTo>
                    <a:pt x="1880" y="1060"/>
                  </a:lnTo>
                  <a:lnTo>
                    <a:pt x="1881" y="1060"/>
                  </a:lnTo>
                  <a:lnTo>
                    <a:pt x="1885" y="1058"/>
                  </a:lnTo>
                  <a:lnTo>
                    <a:pt x="1885" y="1054"/>
                  </a:lnTo>
                  <a:lnTo>
                    <a:pt x="1861" y="1003"/>
                  </a:lnTo>
                  <a:lnTo>
                    <a:pt x="1840" y="947"/>
                  </a:lnTo>
                  <a:lnTo>
                    <a:pt x="1827" y="938"/>
                  </a:lnTo>
                  <a:lnTo>
                    <a:pt x="1813" y="925"/>
                  </a:lnTo>
                  <a:lnTo>
                    <a:pt x="1798" y="906"/>
                  </a:lnTo>
                  <a:lnTo>
                    <a:pt x="1787" y="887"/>
                  </a:lnTo>
                  <a:lnTo>
                    <a:pt x="1768" y="838"/>
                  </a:lnTo>
                  <a:lnTo>
                    <a:pt x="1764" y="823"/>
                  </a:lnTo>
                  <a:lnTo>
                    <a:pt x="1753" y="790"/>
                  </a:lnTo>
                  <a:lnTo>
                    <a:pt x="1742" y="760"/>
                  </a:lnTo>
                  <a:lnTo>
                    <a:pt x="1731" y="730"/>
                  </a:lnTo>
                  <a:lnTo>
                    <a:pt x="1725" y="699"/>
                  </a:lnTo>
                  <a:lnTo>
                    <a:pt x="1725" y="671"/>
                  </a:lnTo>
                  <a:lnTo>
                    <a:pt x="1728" y="645"/>
                  </a:lnTo>
                  <a:lnTo>
                    <a:pt x="1733" y="624"/>
                  </a:lnTo>
                  <a:lnTo>
                    <a:pt x="1742" y="605"/>
                  </a:lnTo>
                  <a:lnTo>
                    <a:pt x="1755" y="591"/>
                  </a:lnTo>
                  <a:lnTo>
                    <a:pt x="1743" y="533"/>
                  </a:lnTo>
                  <a:lnTo>
                    <a:pt x="1735" y="477"/>
                  </a:lnTo>
                  <a:lnTo>
                    <a:pt x="1733" y="423"/>
                  </a:lnTo>
                  <a:lnTo>
                    <a:pt x="1736" y="373"/>
                  </a:lnTo>
                  <a:lnTo>
                    <a:pt x="1746" y="322"/>
                  </a:lnTo>
                  <a:lnTo>
                    <a:pt x="1743" y="306"/>
                  </a:lnTo>
                  <a:lnTo>
                    <a:pt x="1743" y="286"/>
                  </a:lnTo>
                  <a:lnTo>
                    <a:pt x="1749" y="266"/>
                  </a:lnTo>
                  <a:lnTo>
                    <a:pt x="1757" y="244"/>
                  </a:lnTo>
                  <a:lnTo>
                    <a:pt x="1742" y="231"/>
                  </a:lnTo>
                  <a:lnTo>
                    <a:pt x="1781" y="183"/>
                  </a:lnTo>
                  <a:lnTo>
                    <a:pt x="1787" y="178"/>
                  </a:lnTo>
                  <a:lnTo>
                    <a:pt x="1791" y="174"/>
                  </a:lnTo>
                  <a:lnTo>
                    <a:pt x="1795" y="170"/>
                  </a:lnTo>
                  <a:lnTo>
                    <a:pt x="1828" y="146"/>
                  </a:lnTo>
                  <a:lnTo>
                    <a:pt x="1862" y="127"/>
                  </a:lnTo>
                  <a:lnTo>
                    <a:pt x="1898" y="115"/>
                  </a:lnTo>
                  <a:lnTo>
                    <a:pt x="1915" y="91"/>
                  </a:lnTo>
                  <a:lnTo>
                    <a:pt x="1940" y="69"/>
                  </a:lnTo>
                  <a:lnTo>
                    <a:pt x="1959" y="56"/>
                  </a:lnTo>
                  <a:lnTo>
                    <a:pt x="1980" y="44"/>
                  </a:lnTo>
                  <a:lnTo>
                    <a:pt x="2050" y="0"/>
                  </a:lnTo>
                  <a:lnTo>
                    <a:pt x="2067" y="25"/>
                  </a:lnTo>
                  <a:lnTo>
                    <a:pt x="2092" y="23"/>
                  </a:lnTo>
                  <a:lnTo>
                    <a:pt x="2117" y="21"/>
                  </a:lnTo>
                  <a:lnTo>
                    <a:pt x="2145" y="20"/>
                  </a:lnTo>
                  <a:lnTo>
                    <a:pt x="2223" y="23"/>
                  </a:lnTo>
                  <a:lnTo>
                    <a:pt x="2237" y="23"/>
                  </a:lnTo>
                  <a:lnTo>
                    <a:pt x="2237" y="39"/>
                  </a:lnTo>
                  <a:lnTo>
                    <a:pt x="2304" y="49"/>
                  </a:lnTo>
                  <a:lnTo>
                    <a:pt x="2371" y="64"/>
                  </a:lnTo>
                  <a:lnTo>
                    <a:pt x="2419" y="81"/>
                  </a:lnTo>
                  <a:lnTo>
                    <a:pt x="2464" y="103"/>
                  </a:lnTo>
                  <a:lnTo>
                    <a:pt x="2505" y="131"/>
                  </a:lnTo>
                  <a:lnTo>
                    <a:pt x="2542" y="163"/>
                  </a:lnTo>
                  <a:lnTo>
                    <a:pt x="2575" y="200"/>
                  </a:lnTo>
                  <a:lnTo>
                    <a:pt x="2604" y="244"/>
                  </a:lnTo>
                  <a:lnTo>
                    <a:pt x="2630" y="293"/>
                  </a:lnTo>
                  <a:lnTo>
                    <a:pt x="2652" y="349"/>
                  </a:lnTo>
                  <a:lnTo>
                    <a:pt x="2665" y="405"/>
                  </a:lnTo>
                  <a:lnTo>
                    <a:pt x="2672" y="464"/>
                  </a:lnTo>
                  <a:lnTo>
                    <a:pt x="2671" y="524"/>
                  </a:lnTo>
                  <a:lnTo>
                    <a:pt x="2662" y="585"/>
                  </a:lnTo>
                  <a:lnTo>
                    <a:pt x="2669" y="592"/>
                  </a:lnTo>
                  <a:lnTo>
                    <a:pt x="2675" y="599"/>
                  </a:lnTo>
                  <a:lnTo>
                    <a:pt x="2686" y="619"/>
                  </a:lnTo>
                  <a:lnTo>
                    <a:pt x="2693" y="640"/>
                  </a:lnTo>
                  <a:lnTo>
                    <a:pt x="2694" y="664"/>
                  </a:lnTo>
                  <a:lnTo>
                    <a:pt x="2688" y="688"/>
                  </a:lnTo>
                  <a:lnTo>
                    <a:pt x="2680" y="715"/>
                  </a:lnTo>
                  <a:lnTo>
                    <a:pt x="2673" y="739"/>
                  </a:lnTo>
                  <a:lnTo>
                    <a:pt x="2668" y="760"/>
                  </a:lnTo>
                  <a:lnTo>
                    <a:pt x="2660" y="798"/>
                  </a:lnTo>
                  <a:lnTo>
                    <a:pt x="2650" y="835"/>
                  </a:lnTo>
                  <a:lnTo>
                    <a:pt x="2636" y="873"/>
                  </a:lnTo>
                  <a:lnTo>
                    <a:pt x="2627" y="893"/>
                  </a:lnTo>
                  <a:lnTo>
                    <a:pt x="2615" y="913"/>
                  </a:lnTo>
                  <a:lnTo>
                    <a:pt x="2609" y="921"/>
                  </a:lnTo>
                  <a:lnTo>
                    <a:pt x="2601" y="930"/>
                  </a:lnTo>
                  <a:lnTo>
                    <a:pt x="2589" y="941"/>
                  </a:lnTo>
                  <a:lnTo>
                    <a:pt x="2572" y="950"/>
                  </a:lnTo>
                  <a:lnTo>
                    <a:pt x="2554" y="1003"/>
                  </a:lnTo>
                  <a:lnTo>
                    <a:pt x="2530" y="1060"/>
                  </a:lnTo>
                  <a:lnTo>
                    <a:pt x="2545" y="1068"/>
                  </a:lnTo>
                  <a:lnTo>
                    <a:pt x="2554" y="1081"/>
                  </a:lnTo>
                  <a:lnTo>
                    <a:pt x="2619" y="1208"/>
                  </a:lnTo>
                  <a:lnTo>
                    <a:pt x="2816" y="1248"/>
                  </a:lnTo>
                  <a:lnTo>
                    <a:pt x="3013" y="1208"/>
                  </a:lnTo>
                  <a:lnTo>
                    <a:pt x="3077" y="1081"/>
                  </a:lnTo>
                  <a:lnTo>
                    <a:pt x="3087" y="1068"/>
                  </a:lnTo>
                  <a:lnTo>
                    <a:pt x="3100" y="1060"/>
                  </a:lnTo>
                  <a:lnTo>
                    <a:pt x="3103" y="1060"/>
                  </a:lnTo>
                  <a:lnTo>
                    <a:pt x="3107" y="1060"/>
                  </a:lnTo>
                  <a:lnTo>
                    <a:pt x="3107" y="1054"/>
                  </a:lnTo>
                  <a:lnTo>
                    <a:pt x="3089" y="1021"/>
                  </a:lnTo>
                  <a:lnTo>
                    <a:pt x="3074" y="985"/>
                  </a:lnTo>
                  <a:lnTo>
                    <a:pt x="3062" y="947"/>
                  </a:lnTo>
                  <a:lnTo>
                    <a:pt x="3047" y="938"/>
                  </a:lnTo>
                  <a:lnTo>
                    <a:pt x="3035" y="925"/>
                  </a:lnTo>
                  <a:lnTo>
                    <a:pt x="3020" y="906"/>
                  </a:lnTo>
                  <a:lnTo>
                    <a:pt x="3009" y="887"/>
                  </a:lnTo>
                  <a:lnTo>
                    <a:pt x="2989" y="838"/>
                  </a:lnTo>
                  <a:lnTo>
                    <a:pt x="2985" y="823"/>
                  </a:lnTo>
                  <a:lnTo>
                    <a:pt x="2974" y="790"/>
                  </a:lnTo>
                  <a:lnTo>
                    <a:pt x="2963" y="760"/>
                  </a:lnTo>
                  <a:lnTo>
                    <a:pt x="2953" y="730"/>
                  </a:lnTo>
                  <a:lnTo>
                    <a:pt x="2947" y="699"/>
                  </a:lnTo>
                  <a:lnTo>
                    <a:pt x="2947" y="671"/>
                  </a:lnTo>
                  <a:lnTo>
                    <a:pt x="2950" y="645"/>
                  </a:lnTo>
                  <a:lnTo>
                    <a:pt x="2955" y="624"/>
                  </a:lnTo>
                  <a:lnTo>
                    <a:pt x="2963" y="607"/>
                  </a:lnTo>
                  <a:lnTo>
                    <a:pt x="2976" y="591"/>
                  </a:lnTo>
                  <a:lnTo>
                    <a:pt x="2963" y="533"/>
                  </a:lnTo>
                  <a:lnTo>
                    <a:pt x="2957" y="477"/>
                  </a:lnTo>
                  <a:lnTo>
                    <a:pt x="2955" y="425"/>
                  </a:lnTo>
                  <a:lnTo>
                    <a:pt x="2958" y="373"/>
                  </a:lnTo>
                  <a:lnTo>
                    <a:pt x="2966" y="322"/>
                  </a:lnTo>
                  <a:lnTo>
                    <a:pt x="2963" y="306"/>
                  </a:lnTo>
                  <a:lnTo>
                    <a:pt x="2965" y="287"/>
                  </a:lnTo>
                  <a:lnTo>
                    <a:pt x="2969" y="266"/>
                  </a:lnTo>
                  <a:lnTo>
                    <a:pt x="2977" y="244"/>
                  </a:lnTo>
                  <a:lnTo>
                    <a:pt x="2963" y="231"/>
                  </a:lnTo>
                  <a:lnTo>
                    <a:pt x="3003" y="183"/>
                  </a:lnTo>
                  <a:lnTo>
                    <a:pt x="3007" y="178"/>
                  </a:lnTo>
                  <a:lnTo>
                    <a:pt x="3013" y="174"/>
                  </a:lnTo>
                  <a:lnTo>
                    <a:pt x="3017" y="170"/>
                  </a:lnTo>
                  <a:lnTo>
                    <a:pt x="3050" y="146"/>
                  </a:lnTo>
                  <a:lnTo>
                    <a:pt x="3083" y="127"/>
                  </a:lnTo>
                  <a:lnTo>
                    <a:pt x="3118" y="115"/>
                  </a:lnTo>
                  <a:lnTo>
                    <a:pt x="3137" y="91"/>
                  </a:lnTo>
                  <a:lnTo>
                    <a:pt x="3161" y="69"/>
                  </a:lnTo>
                  <a:lnTo>
                    <a:pt x="3181" y="56"/>
                  </a:lnTo>
                  <a:lnTo>
                    <a:pt x="3200" y="44"/>
                  </a:lnTo>
                  <a:lnTo>
                    <a:pt x="3270" y="0"/>
                  </a:lnTo>
                  <a:lnTo>
                    <a:pt x="3288" y="25"/>
                  </a:lnTo>
                  <a:lnTo>
                    <a:pt x="3314" y="23"/>
                  </a:lnTo>
                  <a:lnTo>
                    <a:pt x="3338" y="21"/>
                  </a:lnTo>
                  <a:lnTo>
                    <a:pt x="3367" y="20"/>
                  </a:lnTo>
                  <a:lnTo>
                    <a:pt x="3445" y="23"/>
                  </a:lnTo>
                  <a:lnTo>
                    <a:pt x="3459" y="23"/>
                  </a:lnTo>
                  <a:lnTo>
                    <a:pt x="3459" y="39"/>
                  </a:lnTo>
                  <a:lnTo>
                    <a:pt x="3526" y="49"/>
                  </a:lnTo>
                  <a:lnTo>
                    <a:pt x="3591" y="65"/>
                  </a:lnTo>
                  <a:lnTo>
                    <a:pt x="3641" y="81"/>
                  </a:lnTo>
                  <a:lnTo>
                    <a:pt x="3685" y="103"/>
                  </a:lnTo>
                  <a:lnTo>
                    <a:pt x="3726" y="131"/>
                  </a:lnTo>
                  <a:lnTo>
                    <a:pt x="3763" y="163"/>
                  </a:lnTo>
                  <a:lnTo>
                    <a:pt x="3797" y="200"/>
                  </a:lnTo>
                  <a:lnTo>
                    <a:pt x="3825" y="244"/>
                  </a:lnTo>
                  <a:lnTo>
                    <a:pt x="3851" y="293"/>
                  </a:lnTo>
                  <a:lnTo>
                    <a:pt x="3872" y="349"/>
                  </a:lnTo>
                  <a:lnTo>
                    <a:pt x="3886" y="405"/>
                  </a:lnTo>
                  <a:lnTo>
                    <a:pt x="3892" y="464"/>
                  </a:lnTo>
                  <a:lnTo>
                    <a:pt x="3892" y="524"/>
                  </a:lnTo>
                  <a:lnTo>
                    <a:pt x="3883" y="585"/>
                  </a:lnTo>
                  <a:lnTo>
                    <a:pt x="3890" y="592"/>
                  </a:lnTo>
                  <a:lnTo>
                    <a:pt x="3895" y="599"/>
                  </a:lnTo>
                  <a:lnTo>
                    <a:pt x="3908" y="619"/>
                  </a:lnTo>
                  <a:lnTo>
                    <a:pt x="3913" y="640"/>
                  </a:lnTo>
                  <a:lnTo>
                    <a:pt x="3914" y="664"/>
                  </a:lnTo>
                  <a:lnTo>
                    <a:pt x="3910" y="688"/>
                  </a:lnTo>
                  <a:lnTo>
                    <a:pt x="3902" y="715"/>
                  </a:lnTo>
                  <a:lnTo>
                    <a:pt x="3894" y="739"/>
                  </a:lnTo>
                  <a:lnTo>
                    <a:pt x="3888" y="760"/>
                  </a:lnTo>
                  <a:lnTo>
                    <a:pt x="3882" y="798"/>
                  </a:lnTo>
                  <a:lnTo>
                    <a:pt x="3871" y="835"/>
                  </a:lnTo>
                  <a:lnTo>
                    <a:pt x="3857" y="873"/>
                  </a:lnTo>
                  <a:lnTo>
                    <a:pt x="3847" y="894"/>
                  </a:lnTo>
                  <a:lnTo>
                    <a:pt x="3836" y="913"/>
                  </a:lnTo>
                  <a:lnTo>
                    <a:pt x="3831" y="921"/>
                  </a:lnTo>
                  <a:lnTo>
                    <a:pt x="3823" y="930"/>
                  </a:lnTo>
                  <a:lnTo>
                    <a:pt x="3810" y="941"/>
                  </a:lnTo>
                  <a:lnTo>
                    <a:pt x="3794" y="950"/>
                  </a:lnTo>
                  <a:lnTo>
                    <a:pt x="3775" y="1003"/>
                  </a:lnTo>
                  <a:lnTo>
                    <a:pt x="3752" y="1060"/>
                  </a:lnTo>
                  <a:lnTo>
                    <a:pt x="3765" y="1068"/>
                  </a:lnTo>
                  <a:lnTo>
                    <a:pt x="3776" y="1081"/>
                  </a:lnTo>
                  <a:lnTo>
                    <a:pt x="3840" y="1208"/>
                  </a:lnTo>
                  <a:lnTo>
                    <a:pt x="4151" y="1272"/>
                  </a:lnTo>
                  <a:lnTo>
                    <a:pt x="4189" y="1284"/>
                  </a:lnTo>
                  <a:lnTo>
                    <a:pt x="4226" y="1304"/>
                  </a:lnTo>
                  <a:lnTo>
                    <a:pt x="4261" y="1330"/>
                  </a:lnTo>
                  <a:lnTo>
                    <a:pt x="4291" y="1359"/>
                  </a:lnTo>
                  <a:lnTo>
                    <a:pt x="4317" y="1394"/>
                  </a:lnTo>
                  <a:lnTo>
                    <a:pt x="4334" y="1430"/>
                  </a:lnTo>
                  <a:lnTo>
                    <a:pt x="4345" y="1469"/>
                  </a:lnTo>
                  <a:lnTo>
                    <a:pt x="4407" y="1801"/>
                  </a:lnTo>
                  <a:lnTo>
                    <a:pt x="4410" y="1837"/>
                  </a:lnTo>
                  <a:lnTo>
                    <a:pt x="4404" y="1871"/>
                  </a:lnTo>
                  <a:lnTo>
                    <a:pt x="4393" y="1902"/>
                  </a:lnTo>
                  <a:lnTo>
                    <a:pt x="4374" y="1930"/>
                  </a:lnTo>
                  <a:lnTo>
                    <a:pt x="4349" y="1954"/>
                  </a:lnTo>
                  <a:lnTo>
                    <a:pt x="4319" y="1970"/>
                  </a:lnTo>
                  <a:lnTo>
                    <a:pt x="4287" y="1980"/>
                  </a:lnTo>
                  <a:lnTo>
                    <a:pt x="4251" y="1984"/>
                  </a:lnTo>
                  <a:lnTo>
                    <a:pt x="159" y="1984"/>
                  </a:lnTo>
                  <a:lnTo>
                    <a:pt x="130" y="1982"/>
                  </a:lnTo>
                  <a:lnTo>
                    <a:pt x="103" y="1975"/>
                  </a:lnTo>
                  <a:lnTo>
                    <a:pt x="78" y="1964"/>
                  </a:lnTo>
                  <a:lnTo>
                    <a:pt x="55" y="1950"/>
                  </a:lnTo>
                  <a:lnTo>
                    <a:pt x="36" y="1930"/>
                  </a:lnTo>
                  <a:lnTo>
                    <a:pt x="21" y="1908"/>
                  </a:lnTo>
                  <a:lnTo>
                    <a:pt x="8" y="1884"/>
                  </a:lnTo>
                  <a:lnTo>
                    <a:pt x="1" y="1857"/>
                  </a:lnTo>
                  <a:lnTo>
                    <a:pt x="0" y="1831"/>
                  </a:lnTo>
                  <a:lnTo>
                    <a:pt x="0" y="1829"/>
                  </a:lnTo>
                  <a:lnTo>
                    <a:pt x="3" y="1801"/>
                  </a:lnTo>
                  <a:lnTo>
                    <a:pt x="63" y="1469"/>
                  </a:lnTo>
                  <a:lnTo>
                    <a:pt x="74" y="1430"/>
                  </a:lnTo>
                  <a:lnTo>
                    <a:pt x="93" y="1394"/>
                  </a:lnTo>
                  <a:lnTo>
                    <a:pt x="118" y="1359"/>
                  </a:lnTo>
                  <a:lnTo>
                    <a:pt x="148" y="1330"/>
                  </a:lnTo>
                  <a:lnTo>
                    <a:pt x="182" y="1304"/>
                  </a:lnTo>
                  <a:lnTo>
                    <a:pt x="219" y="1284"/>
                  </a:lnTo>
                  <a:lnTo>
                    <a:pt x="259" y="1272"/>
                  </a:lnTo>
                  <a:lnTo>
                    <a:pt x="571" y="1208"/>
                  </a:lnTo>
                  <a:lnTo>
                    <a:pt x="633" y="1081"/>
                  </a:lnTo>
                  <a:lnTo>
                    <a:pt x="643" y="1068"/>
                  </a:lnTo>
                  <a:lnTo>
                    <a:pt x="658" y="1061"/>
                  </a:lnTo>
                  <a:lnTo>
                    <a:pt x="661" y="1060"/>
                  </a:lnTo>
                  <a:lnTo>
                    <a:pt x="664" y="1058"/>
                  </a:lnTo>
                  <a:lnTo>
                    <a:pt x="665" y="1054"/>
                  </a:lnTo>
                  <a:lnTo>
                    <a:pt x="639" y="1003"/>
                  </a:lnTo>
                  <a:lnTo>
                    <a:pt x="620" y="947"/>
                  </a:lnTo>
                  <a:lnTo>
                    <a:pt x="605" y="938"/>
                  </a:lnTo>
                  <a:lnTo>
                    <a:pt x="591" y="925"/>
                  </a:lnTo>
                  <a:lnTo>
                    <a:pt x="577" y="906"/>
                  </a:lnTo>
                  <a:lnTo>
                    <a:pt x="566" y="887"/>
                  </a:lnTo>
                  <a:lnTo>
                    <a:pt x="547" y="838"/>
                  </a:lnTo>
                  <a:lnTo>
                    <a:pt x="542" y="823"/>
                  </a:lnTo>
                  <a:lnTo>
                    <a:pt x="532" y="790"/>
                  </a:lnTo>
                  <a:lnTo>
                    <a:pt x="520" y="760"/>
                  </a:lnTo>
                  <a:lnTo>
                    <a:pt x="509" y="730"/>
                  </a:lnTo>
                  <a:lnTo>
                    <a:pt x="505" y="699"/>
                  </a:lnTo>
                  <a:lnTo>
                    <a:pt x="505" y="671"/>
                  </a:lnTo>
                  <a:lnTo>
                    <a:pt x="508" y="645"/>
                  </a:lnTo>
                  <a:lnTo>
                    <a:pt x="512" y="624"/>
                  </a:lnTo>
                  <a:lnTo>
                    <a:pt x="521" y="605"/>
                  </a:lnTo>
                  <a:lnTo>
                    <a:pt x="534" y="591"/>
                  </a:lnTo>
                  <a:lnTo>
                    <a:pt x="521" y="533"/>
                  </a:lnTo>
                  <a:lnTo>
                    <a:pt x="514" y="477"/>
                  </a:lnTo>
                  <a:lnTo>
                    <a:pt x="512" y="423"/>
                  </a:lnTo>
                  <a:lnTo>
                    <a:pt x="516" y="373"/>
                  </a:lnTo>
                  <a:lnTo>
                    <a:pt x="524" y="322"/>
                  </a:lnTo>
                  <a:lnTo>
                    <a:pt x="521" y="306"/>
                  </a:lnTo>
                  <a:lnTo>
                    <a:pt x="523" y="286"/>
                  </a:lnTo>
                  <a:lnTo>
                    <a:pt x="527" y="266"/>
                  </a:lnTo>
                  <a:lnTo>
                    <a:pt x="535" y="244"/>
                  </a:lnTo>
                  <a:lnTo>
                    <a:pt x="521" y="231"/>
                  </a:lnTo>
                  <a:lnTo>
                    <a:pt x="560" y="183"/>
                  </a:lnTo>
                  <a:lnTo>
                    <a:pt x="565" y="178"/>
                  </a:lnTo>
                  <a:lnTo>
                    <a:pt x="569" y="174"/>
                  </a:lnTo>
                  <a:lnTo>
                    <a:pt x="575" y="170"/>
                  </a:lnTo>
                  <a:lnTo>
                    <a:pt x="606" y="146"/>
                  </a:lnTo>
                  <a:lnTo>
                    <a:pt x="640" y="127"/>
                  </a:lnTo>
                  <a:lnTo>
                    <a:pt x="676" y="115"/>
                  </a:lnTo>
                  <a:lnTo>
                    <a:pt x="694" y="91"/>
                  </a:lnTo>
                  <a:lnTo>
                    <a:pt x="718" y="69"/>
                  </a:lnTo>
                  <a:lnTo>
                    <a:pt x="737" y="56"/>
                  </a:lnTo>
                  <a:lnTo>
                    <a:pt x="758" y="44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7039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6624F2-083C-4754-BEF5-544C6DEAFA53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bject, sitting, computer, filled&#10;&#10;Description automatically generated">
            <a:extLst>
              <a:ext uri="{FF2B5EF4-FFF2-40B4-BE49-F238E27FC236}">
                <a16:creationId xmlns:a16="http://schemas.microsoft.com/office/drawing/2014/main" id="{72EAB5DC-8935-4FB6-A494-A57D648AC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-5253" r="-4131" b="14603"/>
          <a:stretch/>
        </p:blipFill>
        <p:spPr>
          <a:xfrm>
            <a:off x="0" y="-1"/>
            <a:ext cx="12191997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DE9D48-C711-4D14-AD05-E34B71AB9FE3}"/>
              </a:ext>
            </a:extLst>
          </p:cNvPr>
          <p:cNvSpPr/>
          <p:nvPr/>
        </p:nvSpPr>
        <p:spPr>
          <a:xfrm>
            <a:off x="0" y="4356100"/>
            <a:ext cx="12192000" cy="250190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1C353C-5558-4A4C-BEAA-8F56D214159D}"/>
              </a:ext>
            </a:extLst>
          </p:cNvPr>
          <p:cNvSpPr/>
          <p:nvPr/>
        </p:nvSpPr>
        <p:spPr>
          <a:xfrm>
            <a:off x="495696" y="4894071"/>
            <a:ext cx="5363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of Interest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7E55C1-4966-4977-91F2-C22781A89D6E}"/>
              </a:ext>
            </a:extLst>
          </p:cNvPr>
          <p:cNvCxnSpPr/>
          <p:nvPr/>
        </p:nvCxnSpPr>
        <p:spPr>
          <a:xfrm>
            <a:off x="0" y="4837610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Image result for alaska air logo">
            <a:extLst>
              <a:ext uri="{FF2B5EF4-FFF2-40B4-BE49-F238E27FC236}">
                <a16:creationId xmlns:a16="http://schemas.microsoft.com/office/drawing/2014/main" id="{CDCCE917-5C43-4C3D-9789-0EB324B6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33" y="5719974"/>
            <a:ext cx="2220748" cy="6783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0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 identification and classification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DDD59-BA24-48F1-AFD2-A022623EE09A}"/>
              </a:ext>
            </a:extLst>
          </p:cNvPr>
          <p:cNvSpPr/>
          <p:nvPr/>
        </p:nvSpPr>
        <p:spPr>
          <a:xfrm>
            <a:off x="4499811" y="1748900"/>
            <a:ext cx="69995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cluster and classification requires large sample sizes to build precise models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said, you can do some quantitative work with small samples, keeping in mind this limits what you can claim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trends often continue with collection of more data … except when they don’t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that in mind, here are some VERY preliminary results from the data you provided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A623CA-C19B-4CB1-B4BE-5B53485A0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3" y="1652647"/>
            <a:ext cx="3174999" cy="27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reduction of ratings – </a:t>
            </a:r>
            <a:r>
              <a:rPr lang="en-US" b="1" dirty="0"/>
              <a:t>PCA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7FE972-DA7B-4E47-BC0F-4E8B30C33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12093"/>
              </p:ext>
            </p:extLst>
          </p:nvPr>
        </p:nvGraphicFramePr>
        <p:xfrm>
          <a:off x="825021" y="1575016"/>
          <a:ext cx="4799661" cy="43648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76997">
                  <a:extLst>
                    <a:ext uri="{9D8B030D-6E8A-4147-A177-3AD203B41FA5}">
                      <a16:colId xmlns:a16="http://schemas.microsoft.com/office/drawing/2014/main" val="540068850"/>
                    </a:ext>
                  </a:extLst>
                </a:gridCol>
                <a:gridCol w="909789">
                  <a:extLst>
                    <a:ext uri="{9D8B030D-6E8A-4147-A177-3AD203B41FA5}">
                      <a16:colId xmlns:a16="http://schemas.microsoft.com/office/drawing/2014/main" val="919179525"/>
                    </a:ext>
                  </a:extLst>
                </a:gridCol>
                <a:gridCol w="909789">
                  <a:extLst>
                    <a:ext uri="{9D8B030D-6E8A-4147-A177-3AD203B41FA5}">
                      <a16:colId xmlns:a16="http://schemas.microsoft.com/office/drawing/2014/main" val="1926995309"/>
                    </a:ext>
                  </a:extLst>
                </a:gridCol>
                <a:gridCol w="851543">
                  <a:extLst>
                    <a:ext uri="{9D8B030D-6E8A-4147-A177-3AD203B41FA5}">
                      <a16:colId xmlns:a16="http://schemas.microsoft.com/office/drawing/2014/main" val="3312294044"/>
                    </a:ext>
                  </a:extLst>
                </a:gridCol>
                <a:gridCol w="851543">
                  <a:extLst>
                    <a:ext uri="{9D8B030D-6E8A-4147-A177-3AD203B41FA5}">
                      <a16:colId xmlns:a16="http://schemas.microsoft.com/office/drawing/2014/main" val="747530219"/>
                    </a:ext>
                  </a:extLst>
                </a:gridCol>
              </a:tblGrid>
              <a:tr h="23320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36" marR="85636" marT="42818" marB="42818" anchor="b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Component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36" marR="85636" marT="42818" marB="4281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146311"/>
                  </a:ext>
                </a:extLst>
              </a:tr>
              <a:tr h="229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 anchor="b"/>
                </a:tc>
                <a:extLst>
                  <a:ext uri="{0D108BD9-81ED-4DB2-BD59-A6C34878D82A}">
                    <a16:rowId xmlns:a16="http://schemas.microsoft.com/office/drawing/2014/main" val="1785356125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 Anx2Rel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-0.118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-0.538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-0.286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2304847333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 Spon2Plan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0.477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0.503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-0.411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0.481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88741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 Lux2Budg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0.892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-0.050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-0.170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3790543669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4. Comf2Barg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0.882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-0.055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3807524333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5. Money2Time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0.847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1270706210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 Discon2Con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-0.220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0.556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4006135812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7. Exp2Inexp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0.490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-0.493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0.373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244977440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8. Solo2Group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0.914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21067686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9. Thrill2Relax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-0.236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0.751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2444174189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10. Bout2Chain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0.492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0.452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-0.306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500117245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11. Flow2Control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-0.223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0.321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-0.438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1290401003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12. New2Favorite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0.717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-0.331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-0.092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3898696573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13. Mem2Photo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-0.164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0.821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016844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14. Self2CustSvc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-0.366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-0.049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0.725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-0.027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4176977238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15. Intro2Extro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-0.838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extLst>
                  <a:ext uri="{0D108BD9-81ED-4DB2-BD59-A6C34878D82A}">
                    <a16:rowId xmlns:a16="http://schemas.microsoft.com/office/drawing/2014/main" val="1846154459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16. Prep2Wing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-0.183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-0.254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-0.692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220654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17. Preplan2Imm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-0.051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-0.327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-0.437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-0.739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41" marR="7854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47443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A0DD259-C4AA-47D0-A705-C94CD04086BF}"/>
              </a:ext>
            </a:extLst>
          </p:cNvPr>
          <p:cNvSpPr/>
          <p:nvPr/>
        </p:nvSpPr>
        <p:spPr>
          <a:xfrm>
            <a:off x="6347136" y="1452728"/>
            <a:ext cx="464686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clearly aligned – 2, 7, 10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1: 3, 4, 5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2: 1, 9, 12, 15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3: 6, 8, 11, 14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4: 13, 16, 17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Spread of items across components good sign for discrimination/classification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Alignments seem reasonable? </a:t>
            </a:r>
          </a:p>
        </p:txBody>
      </p:sp>
    </p:spTree>
    <p:extLst>
      <p:ext uri="{BB962C8B-B14F-4D97-AF65-F5344CB8AC3E}">
        <p14:creationId xmlns:p14="http://schemas.microsoft.com/office/powerpoint/2010/main" val="6473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Discriminant analysis – </a:t>
            </a:r>
            <a:r>
              <a:rPr lang="en-US" b="1" dirty="0"/>
              <a:t>all rating variables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0DD259-C4AA-47D0-A705-C94CD04086BF}"/>
              </a:ext>
            </a:extLst>
          </p:cNvPr>
          <p:cNvSpPr/>
          <p:nvPr/>
        </p:nvSpPr>
        <p:spPr>
          <a:xfrm>
            <a:off x="789658" y="4749144"/>
            <a:ext cx="10630379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classification accuracy was 38.9%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great, but better than chance expectation of 25%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diagonal for accuracy within 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8E935-CE06-4089-9041-04CF8C1F40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" t="2382" r="1768" b="3217"/>
          <a:stretch/>
        </p:blipFill>
        <p:spPr>
          <a:xfrm>
            <a:off x="865496" y="1517397"/>
            <a:ext cx="5439770" cy="29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Surveys are artifacts designed for human 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1941" y="1828064"/>
            <a:ext cx="737005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human factors fundamentals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excessive length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unfamiliar terms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clearly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appropriate types of items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for all platforms respondents might use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forget usability and pilot testing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BCF5E-8CCA-45B6-83F4-CB0066800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/>
          <a:stretch/>
        </p:blipFill>
        <p:spPr>
          <a:xfrm>
            <a:off x="842210" y="1497864"/>
            <a:ext cx="3301523" cy="28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Discriminant analysis – </a:t>
            </a:r>
            <a:r>
              <a:rPr lang="en-US" b="1" dirty="0"/>
              <a:t>best stepwise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0DD259-C4AA-47D0-A705-C94CD04086BF}"/>
              </a:ext>
            </a:extLst>
          </p:cNvPr>
          <p:cNvSpPr/>
          <p:nvPr/>
        </p:nvSpPr>
        <p:spPr>
          <a:xfrm>
            <a:off x="736600" y="4742957"/>
            <a:ext cx="11612639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Stepwise process retained two predictors: 5. Money2Time and 7. Exp2Inexp 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classification accuracy was 66.7%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diagonal for accuracy within class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52700-C664-424D-B301-437ED0FA3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21" y="1516083"/>
            <a:ext cx="5616722" cy="29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analysis – </a:t>
            </a:r>
            <a:r>
              <a:rPr lang="en-US" b="1" dirty="0"/>
              <a:t>all rating variables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0DD259-C4AA-47D0-A705-C94CD04086BF}"/>
              </a:ext>
            </a:extLst>
          </p:cNvPr>
          <p:cNvSpPr/>
          <p:nvPr/>
        </p:nvSpPr>
        <p:spPr>
          <a:xfrm>
            <a:off x="6720115" y="1638135"/>
            <a:ext cx="464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discriminant analysis depends on correct assignment of participants to groups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hierarchical cluster analysis with all rating variables suggests this not the case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expect the letters to be more tightly grouped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this to discuss revising your preliminary assignments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68B05-3664-47CC-922D-5348B1173F3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75" y="1638134"/>
            <a:ext cx="5144661" cy="4401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analysis – </a:t>
            </a:r>
            <a:r>
              <a:rPr lang="en-US" b="1" dirty="0"/>
              <a:t>best two predictors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0DD259-C4AA-47D0-A705-C94CD04086BF}"/>
              </a:ext>
            </a:extLst>
          </p:cNvPr>
          <p:cNvSpPr/>
          <p:nvPr/>
        </p:nvSpPr>
        <p:spPr>
          <a:xfrm>
            <a:off x="6696051" y="1688827"/>
            <a:ext cx="46468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more consistent grouping of letters in this graph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with finding from stepwise discriminant analysis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current assignment of participant to persona is correct, only need two ratings for reasonably accurate prediction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more data!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DAD42C-FD86-421D-93FA-A56CB3B40F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" y="1635653"/>
            <a:ext cx="5028670" cy="440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4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Exploring your UX metrics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3105" y="2037434"/>
            <a:ext cx="6373874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data ready for analysis?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categorical variables drive CSAT?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UX rating variables drive CSAT?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 latent structure in the ratings?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</a:p>
        </p:txBody>
      </p:sp>
      <p:pic>
        <p:nvPicPr>
          <p:cNvPr id="5" name="Picture 4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723F9344-F406-4909-9082-E315F50B2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4" y="199853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preparation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660904" y="1990052"/>
            <a:ext cx="6817222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numeric variable for CSAT                   </a:t>
            </a:r>
          </a:p>
          <a:p>
            <a:pPr algn="l" defTabSz="1625049">
              <a:defRPr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(1: Extremely dissatisfied ‒ 5: Extremely satisfied)</a:t>
            </a:r>
          </a:p>
          <a:p>
            <a:pPr marL="342900" indent="-342900" algn="l" defTabSz="1625049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Group variable for tracking which of six groups the respondent was a member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Deleted thousands of incomplete responses</a:t>
            </a:r>
          </a:p>
          <a:p>
            <a:pPr marL="342900" indent="-342900" algn="l" defTabSz="1625049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coding of External Consistency                </a:t>
            </a:r>
          </a:p>
          <a:p>
            <a:pPr algn="l" defTabSz="1625049">
              <a:defRPr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– might be better to reverse it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006613F-C42C-44C9-B279-1D06BD59F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0" y="2095423"/>
            <a:ext cx="3082468" cy="308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categorical variables affect CSAT?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5104" y="1586659"/>
            <a:ext cx="7680084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		       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significant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completion 	       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significant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		       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significant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range 	       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significant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 	       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significant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website use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significant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New/repeat customer       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significant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 status 	       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significant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5430B0-FAC5-40F4-8C47-1C803AA4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1" y="1637041"/>
            <a:ext cx="2305899" cy="24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categorical variables affect CSAT?</a:t>
            </a:r>
          </a:p>
        </p:txBody>
      </p:sp>
      <p:sp>
        <p:nvSpPr>
          <p:cNvPr id="6" name="Rectangle 5"/>
          <p:cNvSpPr/>
          <p:nvPr/>
        </p:nvSpPr>
        <p:spPr>
          <a:xfrm>
            <a:off x="4094912" y="1637041"/>
            <a:ext cx="7157288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large samples expect statistical significance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 stability over groups surprising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 differences for age groups kind of surprising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surprising that CSAT was: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for different tasks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when task successful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for more frequent users</a:t>
            </a:r>
          </a:p>
          <a:p>
            <a:pPr marL="342900" indent="-342900" algn="l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for loyalty members	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C9028B-E41D-4425-9F07-50A0D1626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1" y="1637041"/>
            <a:ext cx="2305899" cy="24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driver analysis – </a:t>
            </a:r>
            <a:r>
              <a:rPr lang="en-US" b="1" dirty="0"/>
              <a:t>rectangle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691CB9DB-F1F8-5241-91E6-2FBCB97564F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75811304"/>
                  </p:ext>
                </p:extLst>
              </p:nvPr>
            </p:nvGraphicFramePr>
            <p:xfrm>
              <a:off x="539071" y="1196198"/>
              <a:ext cx="10943167" cy="50718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691CB9DB-F1F8-5241-91E6-2FBCB9756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071" y="1196198"/>
                <a:ext cx="10943167" cy="507181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Image result for alaska air logo">
            <a:extLst>
              <a:ext uri="{FF2B5EF4-FFF2-40B4-BE49-F238E27FC236}">
                <a16:creationId xmlns:a16="http://schemas.microsoft.com/office/drawing/2014/main" id="{12B7130B-78E8-4C0C-897D-B8925927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28" y="1280284"/>
            <a:ext cx="714968" cy="218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4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driver analysis – </a:t>
            </a:r>
            <a:r>
              <a:rPr lang="en-US" b="1" dirty="0"/>
              <a:t>2x2 matrix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564F12-88D6-4A61-BE9C-3F9BBE7CE1B7}"/>
              </a:ext>
            </a:extLst>
          </p:cNvPr>
          <p:cNvGrpSpPr/>
          <p:nvPr/>
        </p:nvGrpSpPr>
        <p:grpSpPr>
          <a:xfrm>
            <a:off x="1972468" y="1506501"/>
            <a:ext cx="7146943" cy="4651859"/>
            <a:chOff x="2105484" y="1495286"/>
            <a:chExt cx="7491598" cy="48761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F64572-5918-4DAA-B46F-DCBEA58F7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5484" y="1495286"/>
              <a:ext cx="7314285" cy="4876191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3BD1B92-ADE6-46BB-AEF9-6656E14E12D1}"/>
                </a:ext>
              </a:extLst>
            </p:cNvPr>
            <p:cNvCxnSpPr>
              <a:cxnSpLocks/>
            </p:cNvCxnSpPr>
            <p:nvPr/>
          </p:nvCxnSpPr>
          <p:spPr>
            <a:xfrm>
              <a:off x="3060445" y="3632179"/>
              <a:ext cx="6035931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1C6E12-01AF-441C-A9BB-AB5C8CB4A6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7111" y="1828802"/>
              <a:ext cx="0" cy="3855061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23DDD0-ED7C-A346-83F6-1C9F1DCA6EAA}"/>
                </a:ext>
              </a:extLst>
            </p:cNvPr>
            <p:cNvSpPr txBox="1"/>
            <p:nvPr/>
          </p:nvSpPr>
          <p:spPr>
            <a:xfrm>
              <a:off x="6144336" y="2888864"/>
              <a:ext cx="832452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F7915D-7C37-414F-BE8C-81C1080BFC69}"/>
                </a:ext>
              </a:extLst>
            </p:cNvPr>
            <p:cNvSpPr txBox="1"/>
            <p:nvPr/>
          </p:nvSpPr>
          <p:spPr>
            <a:xfrm>
              <a:off x="7121339" y="2888864"/>
              <a:ext cx="2475743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867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LEVERAGE &amp;</a:t>
              </a:r>
            </a:p>
            <a:p>
              <a:pPr algn="l"/>
              <a:r>
                <a:rPr lang="en-US" sz="1867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EXPAND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37C69-5F5C-0741-9896-69A3149F540B}"/>
                </a:ext>
              </a:extLst>
            </p:cNvPr>
            <p:cNvSpPr txBox="1"/>
            <p:nvPr/>
          </p:nvSpPr>
          <p:spPr>
            <a:xfrm>
              <a:off x="5254668" y="3709988"/>
              <a:ext cx="1722120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GAIN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C2BCC9-5325-4A43-8619-75AAE4ABECD7}"/>
                </a:ext>
              </a:extLst>
            </p:cNvPr>
            <p:cNvSpPr txBox="1"/>
            <p:nvPr/>
          </p:nvSpPr>
          <p:spPr>
            <a:xfrm>
              <a:off x="7121339" y="3709988"/>
              <a:ext cx="1631001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867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MAINTAIN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2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there any latent structure in the ratings?</a:t>
            </a:r>
          </a:p>
        </p:txBody>
      </p:sp>
      <p:sp>
        <p:nvSpPr>
          <p:cNvPr id="6" name="Rectangle 5"/>
          <p:cNvSpPr/>
          <p:nvPr/>
        </p:nvSpPr>
        <p:spPr>
          <a:xfrm>
            <a:off x="5464403" y="1575644"/>
            <a:ext cx="6332267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analysis indicated two factors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MLFA and Varimax rotation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of variance explained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ratings except External Consistency aligned with first factor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items, based on content, appear to be consistent with latent factor of perceived usability</a:t>
            </a:r>
          </a:p>
          <a:p>
            <a:pPr algn="l" defTabSz="1625049">
              <a:spcAft>
                <a:spcPts val="1600"/>
              </a:spcAft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of Factor 1 items: </a:t>
            </a:r>
            <a:r>
              <a:rPr lang="el-GR" sz="24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.75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7508CD-46DE-47C1-BCD6-4E2B21D88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40117"/>
              </p:ext>
            </p:extLst>
          </p:nvPr>
        </p:nvGraphicFramePr>
        <p:xfrm>
          <a:off x="825023" y="1575644"/>
          <a:ext cx="4141637" cy="44108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07757">
                  <a:extLst>
                    <a:ext uri="{9D8B030D-6E8A-4147-A177-3AD203B41FA5}">
                      <a16:colId xmlns:a16="http://schemas.microsoft.com/office/drawing/2014/main" val="3096141960"/>
                    </a:ext>
                  </a:extLst>
                </a:gridCol>
                <a:gridCol w="1216940">
                  <a:extLst>
                    <a:ext uri="{9D8B030D-6E8A-4147-A177-3AD203B41FA5}">
                      <a16:colId xmlns:a16="http://schemas.microsoft.com/office/drawing/2014/main" val="2676632692"/>
                    </a:ext>
                  </a:extLst>
                </a:gridCol>
                <a:gridCol w="1216940">
                  <a:extLst>
                    <a:ext uri="{9D8B030D-6E8A-4147-A177-3AD203B41FA5}">
                      <a16:colId xmlns:a16="http://schemas.microsoft.com/office/drawing/2014/main" val="1322744243"/>
                    </a:ext>
                  </a:extLst>
                </a:gridCol>
              </a:tblGrid>
              <a:tr h="320652">
                <a:tc gridSpan="3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Rotated Factor Matrix</a:t>
                      </a:r>
                      <a:r>
                        <a:rPr lang="en-US" sz="1500" baseline="30000">
                          <a:effectLst/>
                        </a:rPr>
                        <a:t>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434967"/>
                  </a:ext>
                </a:extLst>
              </a:tr>
              <a:tr h="309249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Factor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68245"/>
                  </a:ext>
                </a:extLst>
              </a:tr>
              <a:tr h="309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1866555"/>
                  </a:ext>
                </a:extLst>
              </a:tr>
              <a:tr h="30924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Simple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.862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.289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84924613"/>
                  </a:ext>
                </a:extLst>
              </a:tr>
              <a:tr h="30924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Navigation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.810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.238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8925413"/>
                  </a:ext>
                </a:extLst>
              </a:tr>
              <a:tr h="30924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intConsistent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.492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.349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82480367"/>
                  </a:ext>
                </a:extLst>
              </a:tr>
              <a:tr h="30924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extConsistent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-.100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-.753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306321"/>
                  </a:ext>
                </a:extLst>
              </a:tr>
              <a:tr h="30924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Relevant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.429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-.145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99643510"/>
                  </a:ext>
                </a:extLst>
              </a:tr>
              <a:tr h="30924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Engaging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.353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.085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7940057"/>
                  </a:ext>
                </a:extLst>
              </a:tr>
              <a:tr h="30924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visAppeal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.613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.187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47460057"/>
                  </a:ext>
                </a:extLst>
              </a:tr>
              <a:tr h="997664">
                <a:tc gridSpan="3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Extraction Method: Maximum Likelihood. </a:t>
                      </a:r>
                      <a:endParaRPr lang="en-US" sz="1500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Rotation Method: Varimax with Kaiser Normalization.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287022"/>
                  </a:ext>
                </a:extLst>
              </a:tr>
              <a:tr h="309249">
                <a:tc gridSpan="3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a. Rotation converged in 3 iterations.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223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9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Ways to get a </a:t>
            </a:r>
            <a:r>
              <a:rPr lang="en-US" b="1" dirty="0"/>
              <a:t>terrible</a:t>
            </a:r>
            <a:r>
              <a:rPr lang="en-US" dirty="0"/>
              <a:t> response rate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CDBEDB-1EC0-46CF-B885-7BB6881CF83A}"/>
              </a:ext>
            </a:extLst>
          </p:cNvPr>
          <p:cNvSpPr/>
          <p:nvPr/>
        </p:nvSpPr>
        <p:spPr>
          <a:xfrm>
            <a:off x="4819018" y="1828064"/>
            <a:ext cx="765238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it feel like a test 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lots of open-ended items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Impossible screener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 matrices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sense of progress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really personal questions first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irrelevant questions without an N/A option</a:t>
            </a:r>
          </a:p>
          <a:p>
            <a:pPr marL="457200" indent="-4572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think about respondent incentives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2EDA70-06F4-4823-9514-A7E6BBF749D0}"/>
              </a:ext>
            </a:extLst>
          </p:cNvPr>
          <p:cNvGrpSpPr/>
          <p:nvPr/>
        </p:nvGrpSpPr>
        <p:grpSpPr>
          <a:xfrm>
            <a:off x="601336" y="1599463"/>
            <a:ext cx="3896337" cy="4264699"/>
            <a:chOff x="444500" y="1551049"/>
            <a:chExt cx="4149425" cy="45417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B8B020-A519-451B-86A3-5ED1BCEF2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00" y="1551049"/>
              <a:ext cx="4149425" cy="25637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28C9C6-E127-4B79-A15A-C3BB1203A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77"/>
            <a:stretch/>
          </p:blipFill>
          <p:spPr>
            <a:xfrm>
              <a:off x="444500" y="4105275"/>
              <a:ext cx="4149425" cy="1987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9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UX metrics - recommendations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6728" y="1419122"/>
            <a:ext cx="7183869" cy="479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conversion of CSAT verbal responses to numeric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 worst; 5 : best)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track of survey waves with a variable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reverse coding of External Consistency</a:t>
            </a:r>
          </a:p>
          <a:p>
            <a:pPr marL="342900" indent="-342900" algn="l" defTabSz="1625049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collection of 11-point LTR rating </a:t>
            </a:r>
          </a:p>
          <a:p>
            <a:pPr algn="l" defTabSz="1625049">
              <a:defRPr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– can’t identify extreme ratings with five-point scale </a:t>
            </a:r>
          </a:p>
          <a:p>
            <a:pPr algn="l" defTabSz="1625049">
              <a:defRPr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(&gt; 10,000 respondents rated CSAT = 5)</a:t>
            </a:r>
          </a:p>
          <a:p>
            <a:pPr marL="342900" indent="-342900" algn="l" defTabSz="1625049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adding UMUX-LITE to rating battery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temporary collection of SUS to check correspondence with custom global score</a:t>
            </a:r>
          </a:p>
        </p:txBody>
      </p:sp>
      <p:pic>
        <p:nvPicPr>
          <p:cNvPr id="5" name="Picture 4" descr="A desktop computer sitting on top of a stack of flyers on a table&#10;&#10;Description automatically generated">
            <a:extLst>
              <a:ext uri="{FF2B5EF4-FFF2-40B4-BE49-F238E27FC236}">
                <a16:creationId xmlns:a16="http://schemas.microsoft.com/office/drawing/2014/main" id="{EF013A41-32D6-490B-A849-9FD418029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" y="1508701"/>
            <a:ext cx="299737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8">
            <a:extLst>
              <a:ext uri="{FF2B5EF4-FFF2-40B4-BE49-F238E27FC236}">
                <a16:creationId xmlns:a16="http://schemas.microsoft.com/office/drawing/2014/main" id="{302C80BC-CA06-4004-B195-BD6B3592DC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388" b="15268"/>
          <a:stretch/>
        </p:blipFill>
        <p:spPr>
          <a:xfrm>
            <a:off x="2" y="3"/>
            <a:ext cx="12184388" cy="68504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89">
            <a:extLst>
              <a:ext uri="{FF2B5EF4-FFF2-40B4-BE49-F238E27FC236}">
                <a16:creationId xmlns:a16="http://schemas.microsoft.com/office/drawing/2014/main" id="{E2441D46-D5AE-43EC-9F30-5E82CAD844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rtl="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689">
            <a:extLst>
              <a:ext uri="{FF2B5EF4-FFF2-40B4-BE49-F238E27FC236}">
                <a16:creationId xmlns:a16="http://schemas.microsoft.com/office/drawing/2014/main" id="{0501BBD3-2693-4F0D-ADB7-6C3FC44E2E63}"/>
              </a:ext>
            </a:extLst>
          </p:cNvPr>
          <p:cNvSpPr/>
          <p:nvPr/>
        </p:nvSpPr>
        <p:spPr>
          <a:xfrm>
            <a:off x="0" y="1336048"/>
            <a:ext cx="12192000" cy="2732051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rtl="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438307-10C4-4557-81DD-E5ECDE138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4" y="3435180"/>
            <a:ext cx="11363325" cy="307777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chemeClr val="bg1">
                    <a:lumMod val="9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MeasuringU is a research firm based in Denver, Colorado focusing on quantifying the user experience.</a:t>
            </a:r>
          </a:p>
        </p:txBody>
      </p:sp>
      <p:sp>
        <p:nvSpPr>
          <p:cNvPr id="9" name="Shape 692">
            <a:extLst>
              <a:ext uri="{FF2B5EF4-FFF2-40B4-BE49-F238E27FC236}">
                <a16:creationId xmlns:a16="http://schemas.microsoft.com/office/drawing/2014/main" id="{1B8198AB-CFCD-486F-A3C2-1743EA1BC237}"/>
              </a:ext>
            </a:extLst>
          </p:cNvPr>
          <p:cNvSpPr/>
          <p:nvPr/>
        </p:nvSpPr>
        <p:spPr>
          <a:xfrm>
            <a:off x="346771" y="2411332"/>
            <a:ext cx="34290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rtl="0">
              <a:buSzPct val="25000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Remote UX Testing Platform </a:t>
            </a:r>
          </a:p>
          <a:p>
            <a:pPr rtl="0">
              <a:buSzPct val="25000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(Desktop &amp; Mobile) </a:t>
            </a:r>
          </a:p>
        </p:txBody>
      </p:sp>
      <p:sp>
        <p:nvSpPr>
          <p:cNvPr id="10" name="Shape 693">
            <a:extLst>
              <a:ext uri="{FF2B5EF4-FFF2-40B4-BE49-F238E27FC236}">
                <a16:creationId xmlns:a16="http://schemas.microsoft.com/office/drawing/2014/main" id="{D6B6D412-30A5-4B67-8BDA-6315C7D70174}"/>
              </a:ext>
            </a:extLst>
          </p:cNvPr>
          <p:cNvSpPr/>
          <p:nvPr/>
        </p:nvSpPr>
        <p:spPr>
          <a:xfrm>
            <a:off x="3565765" y="2411332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rtl="0">
              <a:buSzPct val="25000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UX Research</a:t>
            </a:r>
          </a:p>
        </p:txBody>
      </p:sp>
      <p:sp>
        <p:nvSpPr>
          <p:cNvPr id="11" name="Shape 694">
            <a:extLst>
              <a:ext uri="{FF2B5EF4-FFF2-40B4-BE49-F238E27FC236}">
                <a16:creationId xmlns:a16="http://schemas.microsoft.com/office/drawing/2014/main" id="{ECC58FF7-1830-4AF0-A70A-C5E6365411FB}"/>
              </a:ext>
            </a:extLst>
          </p:cNvPr>
          <p:cNvSpPr/>
          <p:nvPr/>
        </p:nvSpPr>
        <p:spPr>
          <a:xfrm>
            <a:off x="6117543" y="2411332"/>
            <a:ext cx="26307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rtl="0">
              <a:buSzPct val="25000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Measurement </a:t>
            </a:r>
          </a:p>
          <a:p>
            <a:pPr rtl="0">
              <a:buSzPct val="25000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&amp; Statistical Analysis</a:t>
            </a:r>
          </a:p>
        </p:txBody>
      </p:sp>
      <p:sp>
        <p:nvSpPr>
          <p:cNvPr id="12" name="Shape 695">
            <a:extLst>
              <a:ext uri="{FF2B5EF4-FFF2-40B4-BE49-F238E27FC236}">
                <a16:creationId xmlns:a16="http://schemas.microsoft.com/office/drawing/2014/main" id="{BCA8866B-0C4A-4BF6-9E2C-771D65CDAF22}"/>
              </a:ext>
            </a:extLst>
          </p:cNvPr>
          <p:cNvSpPr/>
          <p:nvPr/>
        </p:nvSpPr>
        <p:spPr>
          <a:xfrm>
            <a:off x="8975441" y="2411332"/>
            <a:ext cx="26196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rtl="0">
              <a:buSzPct val="25000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Eye Tracking &amp; </a:t>
            </a:r>
          </a:p>
          <a:p>
            <a:pPr rtl="0">
              <a:buSzPct val="25000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Calibri"/>
              </a:rPr>
              <a:t>Lab Based Testing</a:t>
            </a:r>
          </a:p>
        </p:txBody>
      </p:sp>
      <p:grpSp>
        <p:nvGrpSpPr>
          <p:cNvPr id="13" name="Shape 696">
            <a:extLst>
              <a:ext uri="{FF2B5EF4-FFF2-40B4-BE49-F238E27FC236}">
                <a16:creationId xmlns:a16="http://schemas.microsoft.com/office/drawing/2014/main" id="{9DA7BCD3-9BF4-4AA8-BB0D-C9533B397579}"/>
              </a:ext>
            </a:extLst>
          </p:cNvPr>
          <p:cNvGrpSpPr/>
          <p:nvPr/>
        </p:nvGrpSpPr>
        <p:grpSpPr>
          <a:xfrm>
            <a:off x="4413509" y="1756007"/>
            <a:ext cx="716055" cy="580877"/>
            <a:chOff x="4357749" y="1869636"/>
            <a:chExt cx="802500" cy="671100"/>
          </a:xfrm>
        </p:grpSpPr>
        <p:sp>
          <p:nvSpPr>
            <p:cNvPr id="14" name="Shape 697">
              <a:extLst>
                <a:ext uri="{FF2B5EF4-FFF2-40B4-BE49-F238E27FC236}">
                  <a16:creationId xmlns:a16="http://schemas.microsoft.com/office/drawing/2014/main" id="{1E37C6D8-E6A8-443E-B1C9-399A47E30C54}"/>
                </a:ext>
              </a:extLst>
            </p:cNvPr>
            <p:cNvSpPr/>
            <p:nvPr/>
          </p:nvSpPr>
          <p:spPr>
            <a:xfrm>
              <a:off x="4357749" y="1869636"/>
              <a:ext cx="802500" cy="671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929"/>
                    <a:pt x="0" y="40000"/>
                    <a:pt x="0" y="0"/>
                  </a:cubicBezTo>
                  <a:cubicBezTo>
                    <a:pt x="40019" y="0"/>
                    <a:pt x="79980" y="0"/>
                    <a:pt x="120000" y="0"/>
                  </a:cubicBezTo>
                  <a:cubicBezTo>
                    <a:pt x="120000" y="39929"/>
                    <a:pt x="120000" y="79929"/>
                    <a:pt x="120000" y="120000"/>
                  </a:cubicBezTo>
                  <a:cubicBezTo>
                    <a:pt x="80039" y="120000"/>
                    <a:pt x="40078" y="120000"/>
                    <a:pt x="0" y="120000"/>
                  </a:cubicBezTo>
                  <a:close/>
                  <a:moveTo>
                    <a:pt x="115716" y="114877"/>
                  </a:moveTo>
                  <a:cubicBezTo>
                    <a:pt x="115716" y="84070"/>
                    <a:pt x="115716" y="53263"/>
                    <a:pt x="115716" y="22456"/>
                  </a:cubicBezTo>
                  <a:cubicBezTo>
                    <a:pt x="78572" y="22456"/>
                    <a:pt x="41486" y="22456"/>
                    <a:pt x="4342" y="22456"/>
                  </a:cubicBezTo>
                  <a:cubicBezTo>
                    <a:pt x="4342" y="53263"/>
                    <a:pt x="4342" y="84070"/>
                    <a:pt x="4342" y="114877"/>
                  </a:cubicBezTo>
                  <a:cubicBezTo>
                    <a:pt x="41486" y="114877"/>
                    <a:pt x="78572" y="114877"/>
                    <a:pt x="115716" y="114877"/>
                  </a:cubicBezTo>
                  <a:close/>
                  <a:moveTo>
                    <a:pt x="115775" y="5122"/>
                  </a:moveTo>
                  <a:cubicBezTo>
                    <a:pt x="78513" y="5122"/>
                    <a:pt x="41427" y="5122"/>
                    <a:pt x="4224" y="5122"/>
                  </a:cubicBezTo>
                  <a:cubicBezTo>
                    <a:pt x="4224" y="8631"/>
                    <a:pt x="4224" y="12000"/>
                    <a:pt x="4224" y="15298"/>
                  </a:cubicBezTo>
                  <a:cubicBezTo>
                    <a:pt x="4224" y="17263"/>
                    <a:pt x="4224" y="17263"/>
                    <a:pt x="5809" y="17263"/>
                  </a:cubicBezTo>
                  <a:cubicBezTo>
                    <a:pt x="41779" y="17263"/>
                    <a:pt x="77809" y="17263"/>
                    <a:pt x="113779" y="17263"/>
                  </a:cubicBezTo>
                  <a:cubicBezTo>
                    <a:pt x="114249" y="17263"/>
                    <a:pt x="114718" y="17333"/>
                    <a:pt x="115188" y="17192"/>
                  </a:cubicBezTo>
                  <a:cubicBezTo>
                    <a:pt x="115422" y="17122"/>
                    <a:pt x="115775" y="16701"/>
                    <a:pt x="115775" y="16421"/>
                  </a:cubicBezTo>
                  <a:cubicBezTo>
                    <a:pt x="115833" y="12701"/>
                    <a:pt x="115775" y="8982"/>
                    <a:pt x="115775" y="5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Shape 698">
              <a:extLst>
                <a:ext uri="{FF2B5EF4-FFF2-40B4-BE49-F238E27FC236}">
                  <a16:creationId xmlns:a16="http://schemas.microsoft.com/office/drawing/2014/main" id="{C8358B20-3215-4A00-9324-753CCFE986E6}"/>
                </a:ext>
              </a:extLst>
            </p:cNvPr>
            <p:cNvSpPr/>
            <p:nvPr/>
          </p:nvSpPr>
          <p:spPr>
            <a:xfrm>
              <a:off x="4889846" y="2270285"/>
              <a:ext cx="194700" cy="19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838"/>
                    <a:pt x="0" y="40161"/>
                    <a:pt x="0" y="0"/>
                  </a:cubicBezTo>
                  <a:cubicBezTo>
                    <a:pt x="39919" y="0"/>
                    <a:pt x="79838" y="0"/>
                    <a:pt x="120000" y="0"/>
                  </a:cubicBezTo>
                  <a:cubicBezTo>
                    <a:pt x="120000" y="39919"/>
                    <a:pt x="120000" y="79838"/>
                    <a:pt x="120000" y="120000"/>
                  </a:cubicBezTo>
                  <a:cubicBezTo>
                    <a:pt x="80080" y="120000"/>
                    <a:pt x="40161" y="120000"/>
                    <a:pt x="0" y="120000"/>
                  </a:cubicBezTo>
                  <a:close/>
                  <a:moveTo>
                    <a:pt x="102338" y="17903"/>
                  </a:moveTo>
                  <a:cubicBezTo>
                    <a:pt x="100887" y="17661"/>
                    <a:pt x="100161" y="17419"/>
                    <a:pt x="99435" y="17419"/>
                  </a:cubicBezTo>
                  <a:cubicBezTo>
                    <a:pt x="73548" y="17419"/>
                    <a:pt x="47419" y="17661"/>
                    <a:pt x="21532" y="17419"/>
                  </a:cubicBezTo>
                  <a:cubicBezTo>
                    <a:pt x="17903" y="17419"/>
                    <a:pt x="17419" y="18870"/>
                    <a:pt x="17419" y="22016"/>
                  </a:cubicBezTo>
                  <a:cubicBezTo>
                    <a:pt x="17419" y="47177"/>
                    <a:pt x="17419" y="72338"/>
                    <a:pt x="17419" y="97500"/>
                  </a:cubicBezTo>
                  <a:cubicBezTo>
                    <a:pt x="17419" y="101612"/>
                    <a:pt x="18629" y="102580"/>
                    <a:pt x="22500" y="102580"/>
                  </a:cubicBezTo>
                  <a:cubicBezTo>
                    <a:pt x="47661" y="102338"/>
                    <a:pt x="72580" y="102580"/>
                    <a:pt x="97500" y="102580"/>
                  </a:cubicBezTo>
                  <a:cubicBezTo>
                    <a:pt x="98951" y="102580"/>
                    <a:pt x="100645" y="102338"/>
                    <a:pt x="102338" y="102096"/>
                  </a:cubicBezTo>
                  <a:cubicBezTo>
                    <a:pt x="102338" y="73790"/>
                    <a:pt x="102338" y="45967"/>
                    <a:pt x="102338" y="179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699">
              <a:extLst>
                <a:ext uri="{FF2B5EF4-FFF2-40B4-BE49-F238E27FC236}">
                  <a16:creationId xmlns:a16="http://schemas.microsoft.com/office/drawing/2014/main" id="{7AD8A38B-4D1D-4E06-9996-55ABCB7D912B}"/>
                </a:ext>
              </a:extLst>
            </p:cNvPr>
            <p:cNvSpPr/>
            <p:nvPr/>
          </p:nvSpPr>
          <p:spPr>
            <a:xfrm>
              <a:off x="4433408" y="2270285"/>
              <a:ext cx="195000" cy="19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838"/>
                    <a:pt x="0" y="40161"/>
                    <a:pt x="0" y="0"/>
                  </a:cubicBezTo>
                  <a:cubicBezTo>
                    <a:pt x="40080" y="0"/>
                    <a:pt x="79678" y="0"/>
                    <a:pt x="120000" y="0"/>
                  </a:cubicBezTo>
                  <a:cubicBezTo>
                    <a:pt x="120000" y="39919"/>
                    <a:pt x="120000" y="79838"/>
                    <a:pt x="120000" y="120000"/>
                  </a:cubicBezTo>
                  <a:cubicBezTo>
                    <a:pt x="80160" y="120000"/>
                    <a:pt x="40321" y="120000"/>
                    <a:pt x="0" y="120000"/>
                  </a:cubicBezTo>
                  <a:close/>
                  <a:moveTo>
                    <a:pt x="17867" y="102096"/>
                  </a:moveTo>
                  <a:cubicBezTo>
                    <a:pt x="19315" y="102338"/>
                    <a:pt x="20040" y="102580"/>
                    <a:pt x="20764" y="102580"/>
                  </a:cubicBezTo>
                  <a:cubicBezTo>
                    <a:pt x="46599" y="102580"/>
                    <a:pt x="72676" y="102338"/>
                    <a:pt x="98511" y="102580"/>
                  </a:cubicBezTo>
                  <a:cubicBezTo>
                    <a:pt x="102132" y="102580"/>
                    <a:pt x="102615" y="101129"/>
                    <a:pt x="102615" y="97983"/>
                  </a:cubicBezTo>
                  <a:cubicBezTo>
                    <a:pt x="102615" y="72580"/>
                    <a:pt x="102615" y="47419"/>
                    <a:pt x="102615" y="22016"/>
                  </a:cubicBezTo>
                  <a:cubicBezTo>
                    <a:pt x="102615" y="20564"/>
                    <a:pt x="102374" y="19354"/>
                    <a:pt x="102132" y="17903"/>
                  </a:cubicBezTo>
                  <a:cubicBezTo>
                    <a:pt x="73883" y="17903"/>
                    <a:pt x="45875" y="17903"/>
                    <a:pt x="17867" y="17903"/>
                  </a:cubicBezTo>
                  <a:cubicBezTo>
                    <a:pt x="17867" y="46209"/>
                    <a:pt x="17867" y="74032"/>
                    <a:pt x="17867" y="1020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Shape 700">
              <a:extLst>
                <a:ext uri="{FF2B5EF4-FFF2-40B4-BE49-F238E27FC236}">
                  <a16:creationId xmlns:a16="http://schemas.microsoft.com/office/drawing/2014/main" id="{48F7C705-1B25-40AB-AEC1-924A4E200627}"/>
                </a:ext>
              </a:extLst>
            </p:cNvPr>
            <p:cNvSpPr/>
            <p:nvPr/>
          </p:nvSpPr>
          <p:spPr>
            <a:xfrm>
              <a:off x="4661913" y="2270285"/>
              <a:ext cx="194100" cy="19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080"/>
                    <a:pt x="0" y="40161"/>
                    <a:pt x="0" y="0"/>
                  </a:cubicBezTo>
                  <a:cubicBezTo>
                    <a:pt x="40000" y="0"/>
                    <a:pt x="79757" y="0"/>
                    <a:pt x="120000" y="0"/>
                  </a:cubicBezTo>
                  <a:cubicBezTo>
                    <a:pt x="120000" y="39919"/>
                    <a:pt x="120000" y="79838"/>
                    <a:pt x="120000" y="120000"/>
                  </a:cubicBezTo>
                  <a:cubicBezTo>
                    <a:pt x="80242" y="120000"/>
                    <a:pt x="40242" y="120000"/>
                    <a:pt x="0" y="120000"/>
                  </a:cubicBezTo>
                  <a:close/>
                  <a:moveTo>
                    <a:pt x="102545" y="17903"/>
                  </a:moveTo>
                  <a:cubicBezTo>
                    <a:pt x="73939" y="17903"/>
                    <a:pt x="45818" y="17903"/>
                    <a:pt x="17939" y="17903"/>
                  </a:cubicBezTo>
                  <a:cubicBezTo>
                    <a:pt x="17939" y="46209"/>
                    <a:pt x="17939" y="74274"/>
                    <a:pt x="17939" y="102096"/>
                  </a:cubicBezTo>
                  <a:cubicBezTo>
                    <a:pt x="46303" y="102096"/>
                    <a:pt x="74181" y="102096"/>
                    <a:pt x="102545" y="102096"/>
                  </a:cubicBezTo>
                  <a:cubicBezTo>
                    <a:pt x="102545" y="74032"/>
                    <a:pt x="102545" y="46209"/>
                    <a:pt x="102545" y="179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 701">
              <a:extLst>
                <a:ext uri="{FF2B5EF4-FFF2-40B4-BE49-F238E27FC236}">
                  <a16:creationId xmlns:a16="http://schemas.microsoft.com/office/drawing/2014/main" id="{CD92CFE0-863F-4BE2-A345-2C07CC143641}"/>
                </a:ext>
              </a:extLst>
            </p:cNvPr>
            <p:cNvSpPr/>
            <p:nvPr/>
          </p:nvSpPr>
          <p:spPr>
            <a:xfrm>
              <a:off x="4433981" y="2043881"/>
              <a:ext cx="276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2253"/>
                    <a:pt x="120000" y="79436"/>
                    <a:pt x="120000" y="120000"/>
                  </a:cubicBez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ubicBezTo>
                    <a:pt x="38873" y="0"/>
                    <a:pt x="79436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702">
              <a:extLst>
                <a:ext uri="{FF2B5EF4-FFF2-40B4-BE49-F238E27FC236}">
                  <a16:creationId xmlns:a16="http://schemas.microsoft.com/office/drawing/2014/main" id="{96EB5308-7833-4C2C-A798-A70341B214AC}"/>
                </a:ext>
              </a:extLst>
            </p:cNvPr>
            <p:cNvSpPr/>
            <p:nvPr/>
          </p:nvSpPr>
          <p:spPr>
            <a:xfrm>
              <a:off x="4434363" y="2207045"/>
              <a:ext cx="273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9428" y="0"/>
                    <a:pt x="78857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0571" y="120000"/>
                    <a:pt x="42857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703">
              <a:extLst>
                <a:ext uri="{FF2B5EF4-FFF2-40B4-BE49-F238E27FC236}">
                  <a16:creationId xmlns:a16="http://schemas.microsoft.com/office/drawing/2014/main" id="{718FD5EC-EB76-4A9A-A425-67342D82CC32}"/>
                </a:ext>
              </a:extLst>
            </p:cNvPr>
            <p:cNvSpPr/>
            <p:nvPr/>
          </p:nvSpPr>
          <p:spPr>
            <a:xfrm>
              <a:off x="5056640" y="2207045"/>
              <a:ext cx="282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0563"/>
                    <a:pt x="120000" y="79436"/>
                    <a:pt x="120000" y="120000"/>
                  </a:cubicBezTo>
                  <a:cubicBezTo>
                    <a:pt x="80000" y="120000"/>
                    <a:pt x="40000" y="120000"/>
                    <a:pt x="0" y="120000"/>
                  </a:cubicBezTo>
                  <a:cubicBezTo>
                    <a:pt x="0" y="79436"/>
                    <a:pt x="0" y="40563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Shape 704">
              <a:extLst>
                <a:ext uri="{FF2B5EF4-FFF2-40B4-BE49-F238E27FC236}">
                  <a16:creationId xmlns:a16="http://schemas.microsoft.com/office/drawing/2014/main" id="{263C6464-7862-4132-BE89-F39BA1C16297}"/>
                </a:ext>
              </a:extLst>
            </p:cNvPr>
            <p:cNvSpPr/>
            <p:nvPr/>
          </p:nvSpPr>
          <p:spPr>
            <a:xfrm>
              <a:off x="5056640" y="2043881"/>
              <a:ext cx="282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333" y="120000"/>
                    <a:pt x="40000" y="120000"/>
                    <a:pt x="0" y="120000"/>
                  </a:cubicBezTo>
                  <a:cubicBezTo>
                    <a:pt x="0" y="79436"/>
                    <a:pt x="0" y="40563"/>
                    <a:pt x="0" y="0"/>
                  </a:cubicBezTo>
                  <a:cubicBezTo>
                    <a:pt x="38333" y="0"/>
                    <a:pt x="78333" y="0"/>
                    <a:pt x="120000" y="0"/>
                  </a:cubicBezTo>
                  <a:cubicBezTo>
                    <a:pt x="120000" y="40563"/>
                    <a:pt x="120000" y="7943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Shape 705">
              <a:extLst>
                <a:ext uri="{FF2B5EF4-FFF2-40B4-BE49-F238E27FC236}">
                  <a16:creationId xmlns:a16="http://schemas.microsoft.com/office/drawing/2014/main" id="{6007BECA-5D84-46F1-90D2-C8D76D6EADA0}"/>
                </a:ext>
              </a:extLst>
            </p:cNvPr>
            <p:cNvSpPr/>
            <p:nvPr/>
          </p:nvSpPr>
          <p:spPr>
            <a:xfrm>
              <a:off x="4491108" y="2043881"/>
              <a:ext cx="270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857"/>
                    <a:pt x="0" y="41142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39428"/>
                    <a:pt x="120000" y="77142"/>
                    <a:pt x="120000" y="120000"/>
                  </a:cubicBezTo>
                  <a:cubicBezTo>
                    <a:pt x="81739" y="120000"/>
                    <a:pt x="41739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706">
              <a:extLst>
                <a:ext uri="{FF2B5EF4-FFF2-40B4-BE49-F238E27FC236}">
                  <a16:creationId xmlns:a16="http://schemas.microsoft.com/office/drawing/2014/main" id="{8B242587-6A1E-42E1-BBDA-421235120194}"/>
                </a:ext>
              </a:extLst>
            </p:cNvPr>
            <p:cNvSpPr/>
            <p:nvPr/>
          </p:nvSpPr>
          <p:spPr>
            <a:xfrm>
              <a:off x="4547661" y="2043499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739" y="0"/>
                    <a:pt x="80000" y="0"/>
                    <a:pt x="120000" y="0"/>
                  </a:cubicBezTo>
                  <a:cubicBezTo>
                    <a:pt x="120000" y="40563"/>
                    <a:pt x="120000" y="77746"/>
                    <a:pt x="120000" y="120000"/>
                  </a:cubicBezTo>
                  <a:cubicBezTo>
                    <a:pt x="81739" y="120000"/>
                    <a:pt x="41739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 707">
              <a:extLst>
                <a:ext uri="{FF2B5EF4-FFF2-40B4-BE49-F238E27FC236}">
                  <a16:creationId xmlns:a16="http://schemas.microsoft.com/office/drawing/2014/main" id="{97F15671-48A3-4257-A25E-A9956C33306C}"/>
                </a:ext>
              </a:extLst>
            </p:cNvPr>
            <p:cNvSpPr/>
            <p:nvPr/>
          </p:nvSpPr>
          <p:spPr>
            <a:xfrm>
              <a:off x="4604214" y="2043881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436"/>
                    <a:pt x="0" y="4056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1739" y="120000"/>
                    <a:pt x="41739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 708">
              <a:extLst>
                <a:ext uri="{FF2B5EF4-FFF2-40B4-BE49-F238E27FC236}">
                  <a16:creationId xmlns:a16="http://schemas.microsoft.com/office/drawing/2014/main" id="{CAD8A308-2367-473C-8EFC-11695F60A64B}"/>
                </a:ext>
              </a:extLst>
            </p:cNvPr>
            <p:cNvSpPr/>
            <p:nvPr/>
          </p:nvSpPr>
          <p:spPr>
            <a:xfrm>
              <a:off x="4660767" y="2043881"/>
              <a:ext cx="273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142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ubicBezTo>
                    <a:pt x="0" y="80571"/>
                    <a:pt x="0" y="4114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Shape 709">
              <a:extLst>
                <a:ext uri="{FF2B5EF4-FFF2-40B4-BE49-F238E27FC236}">
                  <a16:creationId xmlns:a16="http://schemas.microsoft.com/office/drawing/2014/main" id="{7F10F969-BDCF-4C12-8C6F-9AE6CEA33E60}"/>
                </a:ext>
              </a:extLst>
            </p:cNvPr>
            <p:cNvSpPr/>
            <p:nvPr/>
          </p:nvSpPr>
          <p:spPr>
            <a:xfrm>
              <a:off x="4717129" y="2043881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142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2857" y="120000"/>
                    <a:pt x="0" y="120000"/>
                  </a:cubicBezTo>
                  <a:cubicBezTo>
                    <a:pt x="0" y="82285"/>
                    <a:pt x="0" y="4285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 710">
              <a:extLst>
                <a:ext uri="{FF2B5EF4-FFF2-40B4-BE49-F238E27FC236}">
                  <a16:creationId xmlns:a16="http://schemas.microsoft.com/office/drawing/2014/main" id="{26B59B6B-50D7-416E-956B-D5A0EB64DF0C}"/>
                </a:ext>
              </a:extLst>
            </p:cNvPr>
            <p:cNvSpPr/>
            <p:nvPr/>
          </p:nvSpPr>
          <p:spPr>
            <a:xfrm>
              <a:off x="4773683" y="2043881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142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2857" y="120000"/>
                    <a:pt x="0" y="120000"/>
                  </a:cubicBezTo>
                  <a:cubicBezTo>
                    <a:pt x="0" y="82285"/>
                    <a:pt x="0" y="4285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Shape 711">
              <a:extLst>
                <a:ext uri="{FF2B5EF4-FFF2-40B4-BE49-F238E27FC236}">
                  <a16:creationId xmlns:a16="http://schemas.microsoft.com/office/drawing/2014/main" id="{35F06AFF-1357-47B4-A184-EFF083D7511B}"/>
                </a:ext>
              </a:extLst>
            </p:cNvPr>
            <p:cNvSpPr/>
            <p:nvPr/>
          </p:nvSpPr>
          <p:spPr>
            <a:xfrm>
              <a:off x="4491108" y="2207427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80000" y="120000"/>
                    <a:pt x="40000" y="120000"/>
                    <a:pt x="0" y="120000"/>
                  </a:cubicBezTo>
                  <a:cubicBezTo>
                    <a:pt x="0" y="79436"/>
                    <a:pt x="0" y="4056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37183"/>
                    <a:pt x="120000" y="7605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Shape 712">
              <a:extLst>
                <a:ext uri="{FF2B5EF4-FFF2-40B4-BE49-F238E27FC236}">
                  <a16:creationId xmlns:a16="http://schemas.microsoft.com/office/drawing/2014/main" id="{093E4C4E-994F-4EAE-91AB-1B9C2C665197}"/>
                </a:ext>
              </a:extLst>
            </p:cNvPr>
            <p:cNvSpPr/>
            <p:nvPr/>
          </p:nvSpPr>
          <p:spPr>
            <a:xfrm>
              <a:off x="4604214" y="2207045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436"/>
                    <a:pt x="0" y="4056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38873"/>
                    <a:pt x="120000" y="79436"/>
                    <a:pt x="120000" y="120000"/>
                  </a:cubicBezTo>
                  <a:cubicBezTo>
                    <a:pt x="80000" y="120000"/>
                    <a:pt x="41739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Shape 713">
              <a:extLst>
                <a:ext uri="{FF2B5EF4-FFF2-40B4-BE49-F238E27FC236}">
                  <a16:creationId xmlns:a16="http://schemas.microsoft.com/office/drawing/2014/main" id="{42AD7506-AD7E-4294-9CAA-27744A28248B}"/>
                </a:ext>
              </a:extLst>
            </p:cNvPr>
            <p:cNvSpPr/>
            <p:nvPr/>
          </p:nvSpPr>
          <p:spPr>
            <a:xfrm>
              <a:off x="4660767" y="2207427"/>
              <a:ext cx="273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857"/>
                    <a:pt x="0" y="39428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39428"/>
                    <a:pt x="120000" y="77142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Shape 714">
              <a:extLst>
                <a:ext uri="{FF2B5EF4-FFF2-40B4-BE49-F238E27FC236}">
                  <a16:creationId xmlns:a16="http://schemas.microsoft.com/office/drawing/2014/main" id="{1CBF983C-FAAF-4B3B-AD19-1F01566A43B8}"/>
                </a:ext>
              </a:extLst>
            </p:cNvPr>
            <p:cNvSpPr/>
            <p:nvPr/>
          </p:nvSpPr>
          <p:spPr>
            <a:xfrm>
              <a:off x="4717511" y="2207045"/>
              <a:ext cx="26700" cy="28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0588" y="0"/>
                    <a:pt x="79411" y="0"/>
                    <a:pt x="120000" y="0"/>
                  </a:cubicBezTo>
                  <a:cubicBezTo>
                    <a:pt x="120000" y="38333"/>
                    <a:pt x="120000" y="78333"/>
                    <a:pt x="120000" y="120000"/>
                  </a:cubicBezTo>
                  <a:cubicBezTo>
                    <a:pt x="81176" y="120000"/>
                    <a:pt x="40588" y="120000"/>
                    <a:pt x="0" y="120000"/>
                  </a:cubicBezTo>
                  <a:cubicBezTo>
                    <a:pt x="0" y="80000"/>
                    <a:pt x="0" y="4166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715">
              <a:extLst>
                <a:ext uri="{FF2B5EF4-FFF2-40B4-BE49-F238E27FC236}">
                  <a16:creationId xmlns:a16="http://schemas.microsoft.com/office/drawing/2014/main" id="{5A9892A5-7AC1-4B66-92FE-1084BC57CABE}"/>
                </a:ext>
              </a:extLst>
            </p:cNvPr>
            <p:cNvSpPr/>
            <p:nvPr/>
          </p:nvSpPr>
          <p:spPr>
            <a:xfrm>
              <a:off x="4773683" y="2207427"/>
              <a:ext cx="276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7746"/>
                    <a:pt x="0" y="40563"/>
                    <a:pt x="0" y="0"/>
                  </a:cubicBezTo>
                  <a:cubicBezTo>
                    <a:pt x="37714" y="0"/>
                    <a:pt x="77142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716">
              <a:extLst>
                <a:ext uri="{FF2B5EF4-FFF2-40B4-BE49-F238E27FC236}">
                  <a16:creationId xmlns:a16="http://schemas.microsoft.com/office/drawing/2014/main" id="{7C9C8E22-DF09-4F7D-8BCF-33CE66894681}"/>
                </a:ext>
              </a:extLst>
            </p:cNvPr>
            <p:cNvSpPr/>
            <p:nvPr/>
          </p:nvSpPr>
          <p:spPr>
            <a:xfrm>
              <a:off x="4886789" y="2207045"/>
              <a:ext cx="27300" cy="28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857" y="120000"/>
                    <a:pt x="41142" y="120000"/>
                    <a:pt x="0" y="120000"/>
                  </a:cubicBezTo>
                  <a:cubicBezTo>
                    <a:pt x="0" y="80000"/>
                    <a:pt x="0" y="41666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40000"/>
                    <a:pt x="120000" y="7666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717">
              <a:extLst>
                <a:ext uri="{FF2B5EF4-FFF2-40B4-BE49-F238E27FC236}">
                  <a16:creationId xmlns:a16="http://schemas.microsoft.com/office/drawing/2014/main" id="{E9D44E82-FC3B-468F-A487-5EE3E8DEE9F8}"/>
                </a:ext>
              </a:extLst>
            </p:cNvPr>
            <p:cNvSpPr/>
            <p:nvPr/>
          </p:nvSpPr>
          <p:spPr>
            <a:xfrm>
              <a:off x="4943151" y="2207427"/>
              <a:ext cx="276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7746"/>
                    <a:pt x="0" y="40563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718">
              <a:extLst>
                <a:ext uri="{FF2B5EF4-FFF2-40B4-BE49-F238E27FC236}">
                  <a16:creationId xmlns:a16="http://schemas.microsoft.com/office/drawing/2014/main" id="{1AED72FD-BC53-4BE3-925A-4D910D9E4DB8}"/>
                </a:ext>
              </a:extLst>
            </p:cNvPr>
            <p:cNvSpPr/>
            <p:nvPr/>
          </p:nvSpPr>
          <p:spPr>
            <a:xfrm>
              <a:off x="5000086" y="2207045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0563"/>
                    <a:pt x="120000" y="79436"/>
                    <a:pt x="120000" y="120000"/>
                  </a:cubicBezTo>
                  <a:cubicBezTo>
                    <a:pt x="80000" y="120000"/>
                    <a:pt x="41739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 719">
              <a:extLst>
                <a:ext uri="{FF2B5EF4-FFF2-40B4-BE49-F238E27FC236}">
                  <a16:creationId xmlns:a16="http://schemas.microsoft.com/office/drawing/2014/main" id="{3BC99DE9-EE37-48CF-94E0-A264CC695FB8}"/>
                </a:ext>
              </a:extLst>
            </p:cNvPr>
            <p:cNvSpPr/>
            <p:nvPr/>
          </p:nvSpPr>
          <p:spPr>
            <a:xfrm>
              <a:off x="4547661" y="2207045"/>
              <a:ext cx="276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857" y="120000"/>
                    <a:pt x="39428" y="120000"/>
                    <a:pt x="0" y="120000"/>
                  </a:cubicBezTo>
                  <a:cubicBezTo>
                    <a:pt x="0" y="79436"/>
                    <a:pt x="0" y="42253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40563"/>
                    <a:pt x="120000" y="7943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720">
              <a:extLst>
                <a:ext uri="{FF2B5EF4-FFF2-40B4-BE49-F238E27FC236}">
                  <a16:creationId xmlns:a16="http://schemas.microsoft.com/office/drawing/2014/main" id="{1F3170BF-0C59-4C35-AEF6-BD80DEC33BC3}"/>
                </a:ext>
              </a:extLst>
            </p:cNvPr>
            <p:cNvSpPr/>
            <p:nvPr/>
          </p:nvSpPr>
          <p:spPr>
            <a:xfrm>
              <a:off x="5000086" y="2043881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260" y="120000"/>
                    <a:pt x="40000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ubicBezTo>
                    <a:pt x="40000" y="0"/>
                    <a:pt x="78260" y="0"/>
                    <a:pt x="120000" y="0"/>
                  </a:cubicBezTo>
                  <a:cubicBezTo>
                    <a:pt x="120000" y="40563"/>
                    <a:pt x="120000" y="8112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Shape 721">
              <a:extLst>
                <a:ext uri="{FF2B5EF4-FFF2-40B4-BE49-F238E27FC236}">
                  <a16:creationId xmlns:a16="http://schemas.microsoft.com/office/drawing/2014/main" id="{A9AE598A-9701-4A29-8954-C955C6143900}"/>
                </a:ext>
              </a:extLst>
            </p:cNvPr>
            <p:cNvSpPr/>
            <p:nvPr/>
          </p:nvSpPr>
          <p:spPr>
            <a:xfrm>
              <a:off x="4943533" y="2043881"/>
              <a:ext cx="27000" cy="27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260" y="120000"/>
                    <a:pt x="40000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ubicBezTo>
                    <a:pt x="38260" y="0"/>
                    <a:pt x="78260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Shape 722">
              <a:extLst>
                <a:ext uri="{FF2B5EF4-FFF2-40B4-BE49-F238E27FC236}">
                  <a16:creationId xmlns:a16="http://schemas.microsoft.com/office/drawing/2014/main" id="{A3379D85-D140-4388-B7FB-813508187B2E}"/>
                </a:ext>
              </a:extLst>
            </p:cNvPr>
            <p:cNvSpPr/>
            <p:nvPr/>
          </p:nvSpPr>
          <p:spPr>
            <a:xfrm>
              <a:off x="4886789" y="2043881"/>
              <a:ext cx="273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571"/>
                    <a:pt x="0" y="41142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2857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Shape 723">
              <a:extLst>
                <a:ext uri="{FF2B5EF4-FFF2-40B4-BE49-F238E27FC236}">
                  <a16:creationId xmlns:a16="http://schemas.microsoft.com/office/drawing/2014/main" id="{B5F220D1-269A-48A6-946C-D4023F7C003A}"/>
                </a:ext>
              </a:extLst>
            </p:cNvPr>
            <p:cNvSpPr/>
            <p:nvPr/>
          </p:nvSpPr>
          <p:spPr>
            <a:xfrm>
              <a:off x="4830236" y="2043881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857"/>
                    <a:pt x="0" y="41142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Shape 724">
              <a:extLst>
                <a:ext uri="{FF2B5EF4-FFF2-40B4-BE49-F238E27FC236}">
                  <a16:creationId xmlns:a16="http://schemas.microsoft.com/office/drawing/2014/main" id="{BAAD9D5C-18D1-46BB-BDBB-FC8A674F83BF}"/>
                </a:ext>
              </a:extLst>
            </p:cNvPr>
            <p:cNvSpPr/>
            <p:nvPr/>
          </p:nvSpPr>
          <p:spPr>
            <a:xfrm>
              <a:off x="4830236" y="2207427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39428"/>
                    <a:pt x="120000" y="78857"/>
                    <a:pt x="120000" y="120000"/>
                  </a:cubicBezTo>
                  <a:cubicBezTo>
                    <a:pt x="80571" y="120000"/>
                    <a:pt x="41142" y="120000"/>
                    <a:pt x="0" y="120000"/>
                  </a:cubicBezTo>
                  <a:cubicBezTo>
                    <a:pt x="0" y="80571"/>
                    <a:pt x="0" y="41142"/>
                    <a:pt x="0" y="0"/>
                  </a:cubicBezTo>
                  <a:cubicBezTo>
                    <a:pt x="39428" y="0"/>
                    <a:pt x="78857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Shape 725">
              <a:extLst>
                <a:ext uri="{FF2B5EF4-FFF2-40B4-BE49-F238E27FC236}">
                  <a16:creationId xmlns:a16="http://schemas.microsoft.com/office/drawing/2014/main" id="{0582DD5A-959B-4EF5-8FAC-4B140AFD8958}"/>
                </a:ext>
              </a:extLst>
            </p:cNvPr>
            <p:cNvSpPr/>
            <p:nvPr/>
          </p:nvSpPr>
          <p:spPr>
            <a:xfrm>
              <a:off x="4433408" y="2153739"/>
              <a:ext cx="28200" cy="2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384"/>
                    <a:pt x="0" y="40615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8769"/>
                    <a:pt x="120000" y="79384"/>
                    <a:pt x="120000" y="120000"/>
                  </a:cubicBezTo>
                  <a:cubicBezTo>
                    <a:pt x="80000" y="120000"/>
                    <a:pt x="43333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 726">
              <a:extLst>
                <a:ext uri="{FF2B5EF4-FFF2-40B4-BE49-F238E27FC236}">
                  <a16:creationId xmlns:a16="http://schemas.microsoft.com/office/drawing/2014/main" id="{D42C1587-FB2A-4C04-A0FE-5F504DB45C1A}"/>
                </a:ext>
              </a:extLst>
            </p:cNvPr>
            <p:cNvSpPr/>
            <p:nvPr/>
          </p:nvSpPr>
          <p:spPr>
            <a:xfrm>
              <a:off x="5056640" y="2153739"/>
              <a:ext cx="27900" cy="26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80000"/>
                    <a:pt x="0" y="41818"/>
                    <a:pt x="0" y="0"/>
                  </a:cubicBezTo>
                  <a:cubicBezTo>
                    <a:pt x="38873" y="0"/>
                    <a:pt x="77746" y="0"/>
                    <a:pt x="120000" y="0"/>
                  </a:cubicBezTo>
                  <a:cubicBezTo>
                    <a:pt x="120000" y="38181"/>
                    <a:pt x="120000" y="78181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Shape 727">
              <a:extLst>
                <a:ext uri="{FF2B5EF4-FFF2-40B4-BE49-F238E27FC236}">
                  <a16:creationId xmlns:a16="http://schemas.microsoft.com/office/drawing/2014/main" id="{9E6F4F72-114C-4EBB-9ABA-05882114CD2F}"/>
                </a:ext>
              </a:extLst>
            </p:cNvPr>
            <p:cNvSpPr/>
            <p:nvPr/>
          </p:nvSpPr>
          <p:spPr>
            <a:xfrm>
              <a:off x="5056640" y="2100052"/>
              <a:ext cx="282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666" y="0"/>
                    <a:pt x="80000" y="0"/>
                    <a:pt x="120000" y="0"/>
                  </a:cubicBezTo>
                  <a:cubicBezTo>
                    <a:pt x="120000" y="41250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ubicBezTo>
                    <a:pt x="0" y="80625"/>
                    <a:pt x="0" y="431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Shape 728">
              <a:extLst>
                <a:ext uri="{FF2B5EF4-FFF2-40B4-BE49-F238E27FC236}">
                  <a16:creationId xmlns:a16="http://schemas.microsoft.com/office/drawing/2014/main" id="{E3E4D7B0-5C9C-41E6-AE65-2323806CDCF8}"/>
                </a:ext>
              </a:extLst>
            </p:cNvPr>
            <p:cNvSpPr/>
            <p:nvPr/>
          </p:nvSpPr>
          <p:spPr>
            <a:xfrm>
              <a:off x="4433408" y="2100052"/>
              <a:ext cx="28200" cy="2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384"/>
                    <a:pt x="0" y="40615"/>
                    <a:pt x="0" y="0"/>
                  </a:cubicBezTo>
                  <a:cubicBezTo>
                    <a:pt x="41666" y="0"/>
                    <a:pt x="80000" y="0"/>
                    <a:pt x="120000" y="0"/>
                  </a:cubicBezTo>
                  <a:cubicBezTo>
                    <a:pt x="120000" y="38769"/>
                    <a:pt x="120000" y="77538"/>
                    <a:pt x="120000" y="120000"/>
                  </a:cubicBezTo>
                  <a:cubicBezTo>
                    <a:pt x="81666" y="120000"/>
                    <a:pt x="43333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729">
              <a:extLst>
                <a:ext uri="{FF2B5EF4-FFF2-40B4-BE49-F238E27FC236}">
                  <a16:creationId xmlns:a16="http://schemas.microsoft.com/office/drawing/2014/main" id="{4663510A-B9AB-4740-A37D-5E490433E6C1}"/>
                </a:ext>
              </a:extLst>
            </p:cNvPr>
            <p:cNvSpPr/>
            <p:nvPr/>
          </p:nvSpPr>
          <p:spPr>
            <a:xfrm>
              <a:off x="4433981" y="1917974"/>
              <a:ext cx="276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0563" y="0"/>
                    <a:pt x="79436" y="0"/>
                    <a:pt x="120000" y="0"/>
                  </a:cubicBezTo>
                  <a:cubicBezTo>
                    <a:pt x="120000" y="40563"/>
                    <a:pt x="120000" y="79436"/>
                    <a:pt x="120000" y="120000"/>
                  </a:cubicBez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Shape 730">
              <a:extLst>
                <a:ext uri="{FF2B5EF4-FFF2-40B4-BE49-F238E27FC236}">
                  <a16:creationId xmlns:a16="http://schemas.microsoft.com/office/drawing/2014/main" id="{375C6843-747C-48B0-AE4F-F94803B23B52}"/>
                </a:ext>
              </a:extLst>
            </p:cNvPr>
            <p:cNvSpPr/>
            <p:nvPr/>
          </p:nvSpPr>
          <p:spPr>
            <a:xfrm>
              <a:off x="4549953" y="1918356"/>
              <a:ext cx="27900" cy="2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571"/>
                    <a:pt x="0" y="41142"/>
                    <a:pt x="0" y="0"/>
                  </a:cubicBezTo>
                  <a:cubicBezTo>
                    <a:pt x="40563" y="0"/>
                    <a:pt x="79436" y="0"/>
                    <a:pt x="120000" y="0"/>
                  </a:cubicBezTo>
                  <a:cubicBezTo>
                    <a:pt x="120000" y="37714"/>
                    <a:pt x="120000" y="77142"/>
                    <a:pt x="120000" y="120000"/>
                  </a:cubicBezTo>
                  <a:cubicBezTo>
                    <a:pt x="81126" y="120000"/>
                    <a:pt x="40563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Shape 731">
              <a:extLst>
                <a:ext uri="{FF2B5EF4-FFF2-40B4-BE49-F238E27FC236}">
                  <a16:creationId xmlns:a16="http://schemas.microsoft.com/office/drawing/2014/main" id="{89DBB4E6-BF12-4903-9A45-8081D631AD03}"/>
                </a:ext>
              </a:extLst>
            </p:cNvPr>
            <p:cNvSpPr/>
            <p:nvPr/>
          </p:nvSpPr>
          <p:spPr>
            <a:xfrm>
              <a:off x="4491872" y="1917974"/>
              <a:ext cx="27900" cy="2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0563" y="0"/>
                    <a:pt x="79436" y="0"/>
                    <a:pt x="120000" y="0"/>
                  </a:cubicBezTo>
                  <a:cubicBezTo>
                    <a:pt x="120000" y="38873"/>
                    <a:pt x="120000" y="77746"/>
                    <a:pt x="120000" y="120000"/>
                  </a:cubicBezTo>
                  <a:cubicBezTo>
                    <a:pt x="81126" y="120000"/>
                    <a:pt x="40563" y="120000"/>
                    <a:pt x="0" y="120000"/>
                  </a:cubicBezTo>
                  <a:cubicBezTo>
                    <a:pt x="0" y="81126"/>
                    <a:pt x="0" y="422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Shape 732">
            <a:extLst>
              <a:ext uri="{FF2B5EF4-FFF2-40B4-BE49-F238E27FC236}">
                <a16:creationId xmlns:a16="http://schemas.microsoft.com/office/drawing/2014/main" id="{51F8FD49-F20C-43CB-9A3A-81DA721E8A22}"/>
              </a:ext>
            </a:extLst>
          </p:cNvPr>
          <p:cNvGrpSpPr>
            <a:grpSpLocks noChangeAspect="1"/>
          </p:cNvGrpSpPr>
          <p:nvPr/>
        </p:nvGrpSpPr>
        <p:grpSpPr>
          <a:xfrm>
            <a:off x="9968058" y="1740327"/>
            <a:ext cx="615721" cy="612239"/>
            <a:chOff x="9711580" y="1811886"/>
            <a:chExt cx="791100" cy="786624"/>
          </a:xfrm>
        </p:grpSpPr>
        <p:sp>
          <p:nvSpPr>
            <p:cNvPr id="50" name="Shape 733">
              <a:extLst>
                <a:ext uri="{FF2B5EF4-FFF2-40B4-BE49-F238E27FC236}">
                  <a16:creationId xmlns:a16="http://schemas.microsoft.com/office/drawing/2014/main" id="{C971AC13-86C3-4F9E-B2A4-DBCD694FAD74}"/>
                </a:ext>
              </a:extLst>
            </p:cNvPr>
            <p:cNvSpPr/>
            <p:nvPr/>
          </p:nvSpPr>
          <p:spPr>
            <a:xfrm>
              <a:off x="9711580" y="2016846"/>
              <a:ext cx="791100" cy="38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943" y="0"/>
                  </a:moveTo>
                  <a:cubicBezTo>
                    <a:pt x="74500" y="241"/>
                    <a:pt x="88121" y="7115"/>
                    <a:pt x="100626" y="22190"/>
                  </a:cubicBezTo>
                  <a:cubicBezTo>
                    <a:pt x="108023" y="31115"/>
                    <a:pt x="114363" y="42572"/>
                    <a:pt x="119471" y="56804"/>
                  </a:cubicBezTo>
                  <a:cubicBezTo>
                    <a:pt x="120000" y="58371"/>
                    <a:pt x="119941" y="59336"/>
                    <a:pt x="119412" y="60663"/>
                  </a:cubicBezTo>
                  <a:cubicBezTo>
                    <a:pt x="112720" y="79477"/>
                    <a:pt x="104031" y="92984"/>
                    <a:pt x="93816" y="102633"/>
                  </a:cubicBezTo>
                  <a:cubicBezTo>
                    <a:pt x="85831" y="110110"/>
                    <a:pt x="77495" y="114693"/>
                    <a:pt x="68806" y="116502"/>
                  </a:cubicBezTo>
                  <a:cubicBezTo>
                    <a:pt x="51135" y="120000"/>
                    <a:pt x="34461" y="113487"/>
                    <a:pt x="19080" y="94914"/>
                  </a:cubicBezTo>
                  <a:cubicBezTo>
                    <a:pt x="11741" y="85989"/>
                    <a:pt x="5518" y="74532"/>
                    <a:pt x="469" y="60422"/>
                  </a:cubicBezTo>
                  <a:cubicBezTo>
                    <a:pt x="0" y="58974"/>
                    <a:pt x="58" y="58251"/>
                    <a:pt x="528" y="56924"/>
                  </a:cubicBezTo>
                  <a:cubicBezTo>
                    <a:pt x="7221" y="37989"/>
                    <a:pt x="15968" y="24482"/>
                    <a:pt x="26183" y="14834"/>
                  </a:cubicBezTo>
                  <a:cubicBezTo>
                    <a:pt x="34109" y="7356"/>
                    <a:pt x="42504" y="2894"/>
                    <a:pt x="51193" y="964"/>
                  </a:cubicBezTo>
                  <a:cubicBezTo>
                    <a:pt x="54129" y="361"/>
                    <a:pt x="57123" y="241"/>
                    <a:pt x="58943" y="0"/>
                  </a:cubicBezTo>
                  <a:close/>
                  <a:moveTo>
                    <a:pt x="84657" y="58974"/>
                  </a:moveTo>
                  <a:cubicBezTo>
                    <a:pt x="84774" y="31356"/>
                    <a:pt x="73679" y="8321"/>
                    <a:pt x="60117" y="8080"/>
                  </a:cubicBezTo>
                  <a:cubicBezTo>
                    <a:pt x="46673" y="7839"/>
                    <a:pt x="35577" y="30391"/>
                    <a:pt x="35342" y="58251"/>
                  </a:cubicBezTo>
                  <a:cubicBezTo>
                    <a:pt x="35166" y="85869"/>
                    <a:pt x="46203" y="108904"/>
                    <a:pt x="59823" y="109266"/>
                  </a:cubicBezTo>
                  <a:cubicBezTo>
                    <a:pt x="73268" y="109628"/>
                    <a:pt x="84481" y="86954"/>
                    <a:pt x="84657" y="58974"/>
                  </a:cubicBezTo>
                  <a:close/>
                  <a:moveTo>
                    <a:pt x="42093" y="12542"/>
                  </a:moveTo>
                  <a:cubicBezTo>
                    <a:pt x="27299" y="19658"/>
                    <a:pt x="14500" y="33768"/>
                    <a:pt x="4872" y="58492"/>
                  </a:cubicBezTo>
                  <a:cubicBezTo>
                    <a:pt x="7690" y="67537"/>
                    <a:pt x="15264" y="81165"/>
                    <a:pt x="21604" y="88643"/>
                  </a:cubicBezTo>
                  <a:cubicBezTo>
                    <a:pt x="28003" y="96120"/>
                    <a:pt x="39334" y="104924"/>
                    <a:pt x="42152" y="104683"/>
                  </a:cubicBezTo>
                  <a:cubicBezTo>
                    <a:pt x="27651" y="80683"/>
                    <a:pt x="28121" y="35819"/>
                    <a:pt x="42093" y="12542"/>
                  </a:cubicBezTo>
                  <a:close/>
                  <a:moveTo>
                    <a:pt x="77788" y="104924"/>
                  </a:moveTo>
                  <a:cubicBezTo>
                    <a:pt x="92700" y="97688"/>
                    <a:pt x="105499" y="83698"/>
                    <a:pt x="115185" y="58733"/>
                  </a:cubicBezTo>
                  <a:cubicBezTo>
                    <a:pt x="105440" y="33648"/>
                    <a:pt x="92641" y="19658"/>
                    <a:pt x="77847" y="12542"/>
                  </a:cubicBezTo>
                  <a:cubicBezTo>
                    <a:pt x="84774" y="24723"/>
                    <a:pt x="88532" y="40040"/>
                    <a:pt x="88532" y="58613"/>
                  </a:cubicBezTo>
                  <a:cubicBezTo>
                    <a:pt x="88532" y="77427"/>
                    <a:pt x="84774" y="92743"/>
                    <a:pt x="77788" y="1049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Shape 734">
              <a:extLst>
                <a:ext uri="{FF2B5EF4-FFF2-40B4-BE49-F238E27FC236}">
                  <a16:creationId xmlns:a16="http://schemas.microsoft.com/office/drawing/2014/main" id="{109F59EF-527B-4711-9BB0-3A7A6B8E9732}"/>
                </a:ext>
              </a:extLst>
            </p:cNvPr>
            <p:cNvSpPr/>
            <p:nvPr/>
          </p:nvSpPr>
          <p:spPr>
            <a:xfrm>
              <a:off x="9947246" y="1812263"/>
              <a:ext cx="85200" cy="8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727" y="0"/>
                    <a:pt x="120000" y="27397"/>
                    <a:pt x="120000" y="59726"/>
                  </a:cubicBezTo>
                  <a:cubicBezTo>
                    <a:pt x="120000" y="92602"/>
                    <a:pt x="92181" y="120000"/>
                    <a:pt x="60000" y="120000"/>
                  </a:cubicBezTo>
                  <a:cubicBezTo>
                    <a:pt x="27818" y="119452"/>
                    <a:pt x="1090" y="92602"/>
                    <a:pt x="545" y="60273"/>
                  </a:cubicBezTo>
                  <a:cubicBezTo>
                    <a:pt x="0" y="27945"/>
                    <a:pt x="27818" y="0"/>
                    <a:pt x="60000" y="0"/>
                  </a:cubicBezTo>
                  <a:close/>
                  <a:moveTo>
                    <a:pt x="82909" y="59726"/>
                  </a:moveTo>
                  <a:cubicBezTo>
                    <a:pt x="83454" y="48219"/>
                    <a:pt x="73090" y="37808"/>
                    <a:pt x="61090" y="37260"/>
                  </a:cubicBezTo>
                  <a:cubicBezTo>
                    <a:pt x="48545" y="36712"/>
                    <a:pt x="37636" y="47671"/>
                    <a:pt x="37636" y="59726"/>
                  </a:cubicBezTo>
                  <a:cubicBezTo>
                    <a:pt x="37636" y="71780"/>
                    <a:pt x="48000" y="82191"/>
                    <a:pt x="60000" y="82739"/>
                  </a:cubicBezTo>
                  <a:cubicBezTo>
                    <a:pt x="72000" y="83287"/>
                    <a:pt x="82909" y="71780"/>
                    <a:pt x="82909" y="597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Shape 735">
              <a:extLst>
                <a:ext uri="{FF2B5EF4-FFF2-40B4-BE49-F238E27FC236}">
                  <a16:creationId xmlns:a16="http://schemas.microsoft.com/office/drawing/2014/main" id="{62586495-4EAE-4620-8B55-9E760D4A1193}"/>
                </a:ext>
              </a:extLst>
            </p:cNvPr>
            <p:cNvSpPr/>
            <p:nvPr/>
          </p:nvSpPr>
          <p:spPr>
            <a:xfrm>
              <a:off x="10181029" y="1811886"/>
              <a:ext cx="85500" cy="8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28" y="119454"/>
                  </a:moveTo>
                  <a:cubicBezTo>
                    <a:pt x="27149" y="119454"/>
                    <a:pt x="0" y="91636"/>
                    <a:pt x="1085" y="59454"/>
                  </a:cubicBezTo>
                  <a:cubicBezTo>
                    <a:pt x="1628" y="26727"/>
                    <a:pt x="29321" y="0"/>
                    <a:pt x="61357" y="545"/>
                  </a:cubicBezTo>
                  <a:cubicBezTo>
                    <a:pt x="93393" y="1636"/>
                    <a:pt x="120000" y="28363"/>
                    <a:pt x="120000" y="60545"/>
                  </a:cubicBezTo>
                  <a:cubicBezTo>
                    <a:pt x="119457" y="92727"/>
                    <a:pt x="91764" y="120000"/>
                    <a:pt x="59728" y="119454"/>
                  </a:cubicBezTo>
                  <a:close/>
                  <a:moveTo>
                    <a:pt x="60814" y="37636"/>
                  </a:moveTo>
                  <a:cubicBezTo>
                    <a:pt x="48325" y="37636"/>
                    <a:pt x="37466" y="48545"/>
                    <a:pt x="38009" y="60545"/>
                  </a:cubicBezTo>
                  <a:cubicBezTo>
                    <a:pt x="38009" y="72000"/>
                    <a:pt x="48325" y="82909"/>
                    <a:pt x="60271" y="82909"/>
                  </a:cubicBezTo>
                  <a:cubicBezTo>
                    <a:pt x="72217" y="82909"/>
                    <a:pt x="83076" y="72000"/>
                    <a:pt x="83076" y="60000"/>
                  </a:cubicBezTo>
                  <a:cubicBezTo>
                    <a:pt x="82533" y="48000"/>
                    <a:pt x="72217" y="37636"/>
                    <a:pt x="60814" y="37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Shape 736">
              <a:extLst>
                <a:ext uri="{FF2B5EF4-FFF2-40B4-BE49-F238E27FC236}">
                  <a16:creationId xmlns:a16="http://schemas.microsoft.com/office/drawing/2014/main" id="{4C799E6E-D995-444E-9DAB-A57E0899FD1D}"/>
                </a:ext>
              </a:extLst>
            </p:cNvPr>
            <p:cNvSpPr/>
            <p:nvPr/>
          </p:nvSpPr>
          <p:spPr>
            <a:xfrm>
              <a:off x="10415564" y="2396813"/>
              <a:ext cx="84900" cy="8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26" y="120000"/>
                  </a:moveTo>
                  <a:cubicBezTo>
                    <a:pt x="26849" y="119449"/>
                    <a:pt x="0" y="93027"/>
                    <a:pt x="0" y="60550"/>
                  </a:cubicBezTo>
                  <a:cubicBezTo>
                    <a:pt x="0" y="26972"/>
                    <a:pt x="27397" y="0"/>
                    <a:pt x="60821" y="0"/>
                  </a:cubicBezTo>
                  <a:cubicBezTo>
                    <a:pt x="93150" y="550"/>
                    <a:pt x="120000" y="28073"/>
                    <a:pt x="120000" y="60550"/>
                  </a:cubicBezTo>
                  <a:cubicBezTo>
                    <a:pt x="119452" y="93577"/>
                    <a:pt x="92602" y="120000"/>
                    <a:pt x="59726" y="120000"/>
                  </a:cubicBezTo>
                  <a:close/>
                  <a:moveTo>
                    <a:pt x="82739" y="59449"/>
                  </a:moveTo>
                  <a:cubicBezTo>
                    <a:pt x="82191" y="46788"/>
                    <a:pt x="71780" y="36880"/>
                    <a:pt x="59178" y="37431"/>
                  </a:cubicBezTo>
                  <a:cubicBezTo>
                    <a:pt x="47123" y="37981"/>
                    <a:pt x="36712" y="48440"/>
                    <a:pt x="37260" y="60550"/>
                  </a:cubicBezTo>
                  <a:cubicBezTo>
                    <a:pt x="37808" y="72660"/>
                    <a:pt x="47671" y="82568"/>
                    <a:pt x="59726" y="82568"/>
                  </a:cubicBezTo>
                  <a:cubicBezTo>
                    <a:pt x="72328" y="82568"/>
                    <a:pt x="82739" y="72110"/>
                    <a:pt x="82739" y="594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Shape 737">
              <a:extLst>
                <a:ext uri="{FF2B5EF4-FFF2-40B4-BE49-F238E27FC236}">
                  <a16:creationId xmlns:a16="http://schemas.microsoft.com/office/drawing/2014/main" id="{9814CFD7-D2AE-44E1-AECE-31181F21296E}"/>
                </a:ext>
              </a:extLst>
            </p:cNvPr>
            <p:cNvSpPr/>
            <p:nvPr/>
          </p:nvSpPr>
          <p:spPr>
            <a:xfrm>
              <a:off x="10298579" y="2513610"/>
              <a:ext cx="84300" cy="8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726"/>
                  </a:moveTo>
                  <a:cubicBezTo>
                    <a:pt x="120000" y="92602"/>
                    <a:pt x="93027" y="120000"/>
                    <a:pt x="60000" y="120000"/>
                  </a:cubicBezTo>
                  <a:cubicBezTo>
                    <a:pt x="27522" y="120000"/>
                    <a:pt x="550" y="93150"/>
                    <a:pt x="550" y="60821"/>
                  </a:cubicBezTo>
                  <a:cubicBezTo>
                    <a:pt x="0" y="27397"/>
                    <a:pt x="27522" y="0"/>
                    <a:pt x="60550" y="0"/>
                  </a:cubicBezTo>
                  <a:cubicBezTo>
                    <a:pt x="93027" y="547"/>
                    <a:pt x="120000" y="26849"/>
                    <a:pt x="120000" y="59726"/>
                  </a:cubicBezTo>
                  <a:close/>
                  <a:moveTo>
                    <a:pt x="37431" y="59726"/>
                  </a:moveTo>
                  <a:cubicBezTo>
                    <a:pt x="37431" y="72328"/>
                    <a:pt x="47889" y="82739"/>
                    <a:pt x="60550" y="82739"/>
                  </a:cubicBezTo>
                  <a:cubicBezTo>
                    <a:pt x="72660" y="82191"/>
                    <a:pt x="82568" y="72328"/>
                    <a:pt x="82568" y="60273"/>
                  </a:cubicBezTo>
                  <a:cubicBezTo>
                    <a:pt x="83119" y="47671"/>
                    <a:pt x="72660" y="37260"/>
                    <a:pt x="60000" y="37260"/>
                  </a:cubicBezTo>
                  <a:cubicBezTo>
                    <a:pt x="47889" y="37260"/>
                    <a:pt x="37981" y="47671"/>
                    <a:pt x="37431" y="597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Shape 738">
              <a:extLst>
                <a:ext uri="{FF2B5EF4-FFF2-40B4-BE49-F238E27FC236}">
                  <a16:creationId xmlns:a16="http://schemas.microsoft.com/office/drawing/2014/main" id="{A0C0F662-D3BA-4B83-9B9D-02C00EEE484F}"/>
                </a:ext>
              </a:extLst>
            </p:cNvPr>
            <p:cNvSpPr/>
            <p:nvPr/>
          </p:nvSpPr>
          <p:spPr>
            <a:xfrm>
              <a:off x="9713841" y="1929437"/>
              <a:ext cx="84900" cy="8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26" y="120000"/>
                  </a:moveTo>
                  <a:cubicBezTo>
                    <a:pt x="27397" y="120000"/>
                    <a:pt x="0" y="92350"/>
                    <a:pt x="0" y="59723"/>
                  </a:cubicBezTo>
                  <a:cubicBezTo>
                    <a:pt x="547" y="26543"/>
                    <a:pt x="26849" y="0"/>
                    <a:pt x="59726" y="0"/>
                  </a:cubicBezTo>
                  <a:cubicBezTo>
                    <a:pt x="92602" y="0"/>
                    <a:pt x="120000" y="27096"/>
                    <a:pt x="120000" y="59723"/>
                  </a:cubicBezTo>
                  <a:cubicBezTo>
                    <a:pt x="120000" y="92903"/>
                    <a:pt x="93150" y="120000"/>
                    <a:pt x="59726" y="120000"/>
                  </a:cubicBezTo>
                  <a:close/>
                  <a:moveTo>
                    <a:pt x="60273" y="82396"/>
                  </a:moveTo>
                  <a:cubicBezTo>
                    <a:pt x="72328" y="82396"/>
                    <a:pt x="83287" y="71336"/>
                    <a:pt x="82739" y="59170"/>
                  </a:cubicBezTo>
                  <a:cubicBezTo>
                    <a:pt x="82191" y="47557"/>
                    <a:pt x="71780" y="37050"/>
                    <a:pt x="59726" y="37050"/>
                  </a:cubicBezTo>
                  <a:cubicBezTo>
                    <a:pt x="47671" y="37050"/>
                    <a:pt x="37260" y="48110"/>
                    <a:pt x="37260" y="60829"/>
                  </a:cubicBezTo>
                  <a:cubicBezTo>
                    <a:pt x="37808" y="72995"/>
                    <a:pt x="47671" y="82949"/>
                    <a:pt x="60273" y="82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Shape 739">
              <a:extLst>
                <a:ext uri="{FF2B5EF4-FFF2-40B4-BE49-F238E27FC236}">
                  <a16:creationId xmlns:a16="http://schemas.microsoft.com/office/drawing/2014/main" id="{595A0327-EB8F-46B2-A087-85A79AEC2288}"/>
                </a:ext>
              </a:extLst>
            </p:cNvPr>
            <p:cNvSpPr/>
            <p:nvPr/>
          </p:nvSpPr>
          <p:spPr>
            <a:xfrm>
              <a:off x="9831203" y="2513610"/>
              <a:ext cx="84300" cy="8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449" y="59726"/>
                  </a:moveTo>
                  <a:cubicBezTo>
                    <a:pt x="119449" y="92602"/>
                    <a:pt x="92477" y="120000"/>
                    <a:pt x="59449" y="120000"/>
                  </a:cubicBezTo>
                  <a:cubicBezTo>
                    <a:pt x="26422" y="119452"/>
                    <a:pt x="0" y="92602"/>
                    <a:pt x="0" y="59178"/>
                  </a:cubicBezTo>
                  <a:cubicBezTo>
                    <a:pt x="0" y="26849"/>
                    <a:pt x="26972" y="547"/>
                    <a:pt x="59449" y="0"/>
                  </a:cubicBezTo>
                  <a:cubicBezTo>
                    <a:pt x="92477" y="0"/>
                    <a:pt x="120000" y="26849"/>
                    <a:pt x="119449" y="59726"/>
                  </a:cubicBezTo>
                  <a:close/>
                  <a:moveTo>
                    <a:pt x="82568" y="60273"/>
                  </a:moveTo>
                  <a:cubicBezTo>
                    <a:pt x="82568" y="47671"/>
                    <a:pt x="72110" y="36712"/>
                    <a:pt x="59449" y="37260"/>
                  </a:cubicBezTo>
                  <a:cubicBezTo>
                    <a:pt x="47339" y="37260"/>
                    <a:pt x="37431" y="47671"/>
                    <a:pt x="36880" y="59726"/>
                  </a:cubicBezTo>
                  <a:cubicBezTo>
                    <a:pt x="36880" y="72328"/>
                    <a:pt x="47339" y="82739"/>
                    <a:pt x="60000" y="82739"/>
                  </a:cubicBezTo>
                  <a:cubicBezTo>
                    <a:pt x="72110" y="82191"/>
                    <a:pt x="82018" y="72328"/>
                    <a:pt x="82568" y="602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Shape 740">
              <a:extLst>
                <a:ext uri="{FF2B5EF4-FFF2-40B4-BE49-F238E27FC236}">
                  <a16:creationId xmlns:a16="http://schemas.microsoft.com/office/drawing/2014/main" id="{7AE79CA4-E8FA-4FC2-B86A-528BBA03ACC3}"/>
                </a:ext>
              </a:extLst>
            </p:cNvPr>
            <p:cNvSpPr/>
            <p:nvPr/>
          </p:nvSpPr>
          <p:spPr>
            <a:xfrm>
              <a:off x="9742098" y="2075810"/>
              <a:ext cx="28200" cy="2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cubicBezTo>
                    <a:pt x="80547" y="120000"/>
                    <a:pt x="41095" y="120000"/>
                    <a:pt x="0" y="120000"/>
                  </a:cubicBezTo>
                  <a:cubicBezTo>
                    <a:pt x="0" y="80000"/>
                    <a:pt x="0" y="40000"/>
                    <a:pt x="0" y="0"/>
                  </a:cubicBezTo>
                  <a:cubicBezTo>
                    <a:pt x="41095" y="0"/>
                    <a:pt x="78904" y="0"/>
                    <a:pt x="119999" y="0"/>
                  </a:cubicBezTo>
                  <a:cubicBezTo>
                    <a:pt x="119999" y="38181"/>
                    <a:pt x="119999" y="76363"/>
                    <a:pt x="119999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Shape 741">
              <a:extLst>
                <a:ext uri="{FF2B5EF4-FFF2-40B4-BE49-F238E27FC236}">
                  <a16:creationId xmlns:a16="http://schemas.microsoft.com/office/drawing/2014/main" id="{D6B457DA-A508-41D3-A87A-6273879DDE20}"/>
                </a:ext>
              </a:extLst>
            </p:cNvPr>
            <p:cNvSpPr/>
            <p:nvPr/>
          </p:nvSpPr>
          <p:spPr>
            <a:xfrm>
              <a:off x="10443822" y="2075810"/>
              <a:ext cx="282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cubicBezTo>
                    <a:pt x="119999" y="40615"/>
                    <a:pt x="119999" y="79384"/>
                    <a:pt x="119999" y="120000"/>
                  </a:cubicBezTo>
                  <a:cubicBezTo>
                    <a:pt x="80547" y="120000"/>
                    <a:pt x="41095" y="120000"/>
                    <a:pt x="0" y="120000"/>
                  </a:cubicBezTo>
                  <a:cubicBezTo>
                    <a:pt x="0" y="79384"/>
                    <a:pt x="0" y="42461"/>
                    <a:pt x="0" y="0"/>
                  </a:cubicBezTo>
                  <a:cubicBezTo>
                    <a:pt x="39452" y="0"/>
                    <a:pt x="77260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Shape 742">
              <a:extLst>
                <a:ext uri="{FF2B5EF4-FFF2-40B4-BE49-F238E27FC236}">
                  <a16:creationId xmlns:a16="http://schemas.microsoft.com/office/drawing/2014/main" id="{78E93A41-15B7-4947-8BF9-D7AFB14D0AA0}"/>
                </a:ext>
              </a:extLst>
            </p:cNvPr>
            <p:cNvSpPr/>
            <p:nvPr/>
          </p:nvSpPr>
          <p:spPr>
            <a:xfrm>
              <a:off x="9742098" y="2309404"/>
              <a:ext cx="282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095" y="0"/>
                    <a:pt x="78904" y="0"/>
                    <a:pt x="119999" y="0"/>
                  </a:cubicBezTo>
                  <a:cubicBezTo>
                    <a:pt x="119999" y="40615"/>
                    <a:pt x="119999" y="79384"/>
                    <a:pt x="119999" y="120000"/>
                  </a:cubicBezTo>
                  <a:cubicBezTo>
                    <a:pt x="80547" y="120000"/>
                    <a:pt x="41095" y="120000"/>
                    <a:pt x="0" y="120000"/>
                  </a:cubicBezTo>
                  <a:cubicBezTo>
                    <a:pt x="0" y="81230"/>
                    <a:pt x="0" y="4246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Shape 743">
              <a:extLst>
                <a:ext uri="{FF2B5EF4-FFF2-40B4-BE49-F238E27FC236}">
                  <a16:creationId xmlns:a16="http://schemas.microsoft.com/office/drawing/2014/main" id="{43459358-F8B0-4C1C-AAD7-E68BD76CB783}"/>
                </a:ext>
              </a:extLst>
            </p:cNvPr>
            <p:cNvSpPr/>
            <p:nvPr/>
          </p:nvSpPr>
          <p:spPr>
            <a:xfrm>
              <a:off x="9975880" y="2542998"/>
              <a:ext cx="282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095" y="0"/>
                    <a:pt x="78904" y="0"/>
                    <a:pt x="119999" y="0"/>
                  </a:cubicBezTo>
                  <a:cubicBezTo>
                    <a:pt x="119999" y="40615"/>
                    <a:pt x="119999" y="79384"/>
                    <a:pt x="119999" y="120000"/>
                  </a:cubicBezTo>
                  <a:cubicBezTo>
                    <a:pt x="82191" y="120000"/>
                    <a:pt x="42739" y="120000"/>
                    <a:pt x="0" y="120000"/>
                  </a:cubicBezTo>
                  <a:cubicBezTo>
                    <a:pt x="0" y="81230"/>
                    <a:pt x="0" y="4246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Shape 744">
              <a:extLst>
                <a:ext uri="{FF2B5EF4-FFF2-40B4-BE49-F238E27FC236}">
                  <a16:creationId xmlns:a16="http://schemas.microsoft.com/office/drawing/2014/main" id="{31933DE5-F4D2-4C2E-8B8B-B4CA8BC0EAC5}"/>
                </a:ext>
              </a:extLst>
            </p:cNvPr>
            <p:cNvSpPr/>
            <p:nvPr/>
          </p:nvSpPr>
          <p:spPr>
            <a:xfrm>
              <a:off x="10443822" y="1959201"/>
              <a:ext cx="282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cubicBezTo>
                    <a:pt x="78904" y="120000"/>
                    <a:pt x="39452" y="120000"/>
                    <a:pt x="0" y="120000"/>
                  </a:cubicBezTo>
                  <a:cubicBezTo>
                    <a:pt x="0" y="78750"/>
                    <a:pt x="0" y="41250"/>
                    <a:pt x="0" y="0"/>
                  </a:cubicBezTo>
                  <a:cubicBezTo>
                    <a:pt x="39452" y="0"/>
                    <a:pt x="77260" y="0"/>
                    <a:pt x="119999" y="0"/>
                  </a:cubicBezTo>
                  <a:cubicBezTo>
                    <a:pt x="119999" y="37500"/>
                    <a:pt x="119999" y="76875"/>
                    <a:pt x="119999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Shape 745">
              <a:extLst>
                <a:ext uri="{FF2B5EF4-FFF2-40B4-BE49-F238E27FC236}">
                  <a16:creationId xmlns:a16="http://schemas.microsoft.com/office/drawing/2014/main" id="{870BAFE6-8F9E-4ED5-B68C-95BB6D33A3D8}"/>
                </a:ext>
              </a:extLst>
            </p:cNvPr>
            <p:cNvSpPr/>
            <p:nvPr/>
          </p:nvSpPr>
          <p:spPr>
            <a:xfrm>
              <a:off x="9742098" y="2426577"/>
              <a:ext cx="282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095" y="0"/>
                    <a:pt x="78904" y="0"/>
                    <a:pt x="119999" y="0"/>
                  </a:cubicBezTo>
                  <a:cubicBezTo>
                    <a:pt x="119999" y="39375"/>
                    <a:pt x="119999" y="78750"/>
                    <a:pt x="119999" y="120000"/>
                  </a:cubicBezTo>
                  <a:cubicBezTo>
                    <a:pt x="80547" y="120000"/>
                    <a:pt x="41095" y="120000"/>
                    <a:pt x="0" y="120000"/>
                  </a:cubicBezTo>
                  <a:cubicBezTo>
                    <a:pt x="0" y="80625"/>
                    <a:pt x="0" y="4125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Shape 746">
              <a:extLst>
                <a:ext uri="{FF2B5EF4-FFF2-40B4-BE49-F238E27FC236}">
                  <a16:creationId xmlns:a16="http://schemas.microsoft.com/office/drawing/2014/main" id="{D6FD3124-0A32-4724-9E0C-8EC58E66A7F7}"/>
                </a:ext>
              </a:extLst>
            </p:cNvPr>
            <p:cNvSpPr/>
            <p:nvPr/>
          </p:nvSpPr>
          <p:spPr>
            <a:xfrm>
              <a:off x="9975880" y="1958824"/>
              <a:ext cx="285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7538"/>
                    <a:pt x="0" y="40615"/>
                    <a:pt x="0" y="0"/>
                  </a:cubicBezTo>
                  <a:cubicBezTo>
                    <a:pt x="38918" y="0"/>
                    <a:pt x="79459" y="0"/>
                    <a:pt x="120000" y="0"/>
                  </a:cubicBez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79459" y="120000"/>
                    <a:pt x="40540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Shape 747">
              <a:extLst>
                <a:ext uri="{FF2B5EF4-FFF2-40B4-BE49-F238E27FC236}">
                  <a16:creationId xmlns:a16="http://schemas.microsoft.com/office/drawing/2014/main" id="{E0B1E587-FE75-471B-8EA1-3F75CCB7C093}"/>
                </a:ext>
              </a:extLst>
            </p:cNvPr>
            <p:cNvSpPr/>
            <p:nvPr/>
          </p:nvSpPr>
          <p:spPr>
            <a:xfrm>
              <a:off x="9975880" y="2426577"/>
              <a:ext cx="282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750"/>
                    <a:pt x="0" y="41250"/>
                    <a:pt x="0" y="0"/>
                  </a:cubicBezTo>
                  <a:cubicBezTo>
                    <a:pt x="39452" y="0"/>
                    <a:pt x="78904" y="0"/>
                    <a:pt x="119999" y="0"/>
                  </a:cubicBezTo>
                  <a:cubicBezTo>
                    <a:pt x="119999" y="39375"/>
                    <a:pt x="119999" y="78750"/>
                    <a:pt x="119999" y="120000"/>
                  </a:cubicBezTo>
                  <a:cubicBezTo>
                    <a:pt x="82191" y="120000"/>
                    <a:pt x="41095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Shape 748">
              <a:extLst>
                <a:ext uri="{FF2B5EF4-FFF2-40B4-BE49-F238E27FC236}">
                  <a16:creationId xmlns:a16="http://schemas.microsoft.com/office/drawing/2014/main" id="{9A2BA26D-2229-4393-A453-B8E07821804E}"/>
                </a:ext>
              </a:extLst>
            </p:cNvPr>
            <p:cNvSpPr/>
            <p:nvPr/>
          </p:nvSpPr>
          <p:spPr>
            <a:xfrm>
              <a:off x="10210039" y="2426201"/>
              <a:ext cx="279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1666" y="0"/>
                    <a:pt x="80000" y="0"/>
                    <a:pt x="120000" y="0"/>
                  </a:cubicBez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81666" y="120000"/>
                    <a:pt x="41666" y="120000"/>
                    <a:pt x="0" y="120000"/>
                  </a:cubicBezTo>
                  <a:cubicBezTo>
                    <a:pt x="0" y="81230"/>
                    <a:pt x="0" y="4246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749">
              <a:extLst>
                <a:ext uri="{FF2B5EF4-FFF2-40B4-BE49-F238E27FC236}">
                  <a16:creationId xmlns:a16="http://schemas.microsoft.com/office/drawing/2014/main" id="{4231D9FF-9024-4013-BAE5-C4C8C9457164}"/>
                </a:ext>
              </a:extLst>
            </p:cNvPr>
            <p:cNvSpPr/>
            <p:nvPr/>
          </p:nvSpPr>
          <p:spPr>
            <a:xfrm>
              <a:off x="10093242" y="1958824"/>
              <a:ext cx="273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81126" y="120000"/>
                    <a:pt x="42253" y="120000"/>
                    <a:pt x="0" y="120000"/>
                  </a:cubicBezTo>
                  <a:cubicBezTo>
                    <a:pt x="0" y="79384"/>
                    <a:pt x="0" y="42461"/>
                    <a:pt x="0" y="0"/>
                  </a:cubicBezTo>
                  <a:cubicBezTo>
                    <a:pt x="38873" y="0"/>
                    <a:pt x="77746" y="0"/>
                    <a:pt x="120000" y="0"/>
                  </a:cubicBezTo>
                  <a:cubicBezTo>
                    <a:pt x="120000" y="38769"/>
                    <a:pt x="120000" y="75692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750">
              <a:extLst>
                <a:ext uri="{FF2B5EF4-FFF2-40B4-BE49-F238E27FC236}">
                  <a16:creationId xmlns:a16="http://schemas.microsoft.com/office/drawing/2014/main" id="{CA2496C6-46ED-4692-843F-7D5B09549EA8}"/>
                </a:ext>
              </a:extLst>
            </p:cNvPr>
            <p:cNvSpPr/>
            <p:nvPr/>
          </p:nvSpPr>
          <p:spPr>
            <a:xfrm>
              <a:off x="9859460" y="1958824"/>
              <a:ext cx="279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1250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ubicBezTo>
                    <a:pt x="0" y="80625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751">
              <a:extLst>
                <a:ext uri="{FF2B5EF4-FFF2-40B4-BE49-F238E27FC236}">
                  <a16:creationId xmlns:a16="http://schemas.microsoft.com/office/drawing/2014/main" id="{EB0CCD42-06E3-4392-97A9-2D987389C686}"/>
                </a:ext>
              </a:extLst>
            </p:cNvPr>
            <p:cNvSpPr/>
            <p:nvPr/>
          </p:nvSpPr>
          <p:spPr>
            <a:xfrm>
              <a:off x="10093242" y="2426954"/>
              <a:ext cx="276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1250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ubicBezTo>
                    <a:pt x="0" y="78750"/>
                    <a:pt x="0" y="41250"/>
                    <a:pt x="0" y="0"/>
                  </a:cubicBezTo>
                  <a:cubicBezTo>
                    <a:pt x="40000" y="0"/>
                    <a:pt x="80000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Shape 752">
              <a:extLst>
                <a:ext uri="{FF2B5EF4-FFF2-40B4-BE49-F238E27FC236}">
                  <a16:creationId xmlns:a16="http://schemas.microsoft.com/office/drawing/2014/main" id="{560B5E3C-B288-41F8-93AB-EC57D7C207F9}"/>
                </a:ext>
              </a:extLst>
            </p:cNvPr>
            <p:cNvSpPr/>
            <p:nvPr/>
          </p:nvSpPr>
          <p:spPr>
            <a:xfrm>
              <a:off x="10327213" y="2426577"/>
              <a:ext cx="276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2461"/>
                    <a:pt x="120000" y="79384"/>
                    <a:pt x="120000" y="120000"/>
                  </a:cubicBez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79384"/>
                    <a:pt x="0" y="42461"/>
                    <a:pt x="0" y="0"/>
                  </a:cubicBezTo>
                  <a:cubicBezTo>
                    <a:pt x="38873" y="0"/>
                    <a:pt x="79436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Shape 753">
              <a:extLst>
                <a:ext uri="{FF2B5EF4-FFF2-40B4-BE49-F238E27FC236}">
                  <a16:creationId xmlns:a16="http://schemas.microsoft.com/office/drawing/2014/main" id="{1E278732-93FC-4FE7-ADE2-B45FA52D2381}"/>
                </a:ext>
              </a:extLst>
            </p:cNvPr>
            <p:cNvSpPr/>
            <p:nvPr/>
          </p:nvSpPr>
          <p:spPr>
            <a:xfrm>
              <a:off x="9859460" y="2426577"/>
              <a:ext cx="27900" cy="2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1250"/>
                    <a:pt x="120000" y="78750"/>
                    <a:pt x="120000" y="120000"/>
                  </a:cubicBezTo>
                  <a:cubicBezTo>
                    <a:pt x="80000" y="120000"/>
                    <a:pt x="40000" y="120000"/>
                    <a:pt x="0" y="120000"/>
                  </a:cubicBezTo>
                  <a:cubicBezTo>
                    <a:pt x="0" y="80625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754">
              <a:extLst>
                <a:ext uri="{FF2B5EF4-FFF2-40B4-BE49-F238E27FC236}">
                  <a16:creationId xmlns:a16="http://schemas.microsoft.com/office/drawing/2014/main" id="{6F4F5C50-4C67-4221-8703-10634A713871}"/>
                </a:ext>
              </a:extLst>
            </p:cNvPr>
            <p:cNvSpPr/>
            <p:nvPr/>
          </p:nvSpPr>
          <p:spPr>
            <a:xfrm>
              <a:off x="10327213" y="1842027"/>
              <a:ext cx="276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79436" y="120000"/>
                    <a:pt x="40563" y="120000"/>
                    <a:pt x="0" y="120000"/>
                  </a:cubicBezTo>
                  <a:cubicBezTo>
                    <a:pt x="0" y="81230"/>
                    <a:pt x="0" y="40615"/>
                    <a:pt x="0" y="0"/>
                  </a:cubicBezTo>
                  <a:cubicBezTo>
                    <a:pt x="38873" y="0"/>
                    <a:pt x="77746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Shape 755">
              <a:extLst>
                <a:ext uri="{FF2B5EF4-FFF2-40B4-BE49-F238E27FC236}">
                  <a16:creationId xmlns:a16="http://schemas.microsoft.com/office/drawing/2014/main" id="{03A7FBEC-6861-492F-A906-FB028CC38390}"/>
                </a:ext>
              </a:extLst>
            </p:cNvPr>
            <p:cNvSpPr/>
            <p:nvPr/>
          </p:nvSpPr>
          <p:spPr>
            <a:xfrm>
              <a:off x="10093242" y="1842027"/>
              <a:ext cx="276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ubicBezTo>
                    <a:pt x="0" y="79384"/>
                    <a:pt x="0" y="40615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756">
              <a:extLst>
                <a:ext uri="{FF2B5EF4-FFF2-40B4-BE49-F238E27FC236}">
                  <a16:creationId xmlns:a16="http://schemas.microsoft.com/office/drawing/2014/main" id="{CD3F9D6A-2AE9-445D-8A80-FE1D48EAF7A0}"/>
                </a:ext>
              </a:extLst>
            </p:cNvPr>
            <p:cNvSpPr/>
            <p:nvPr/>
          </p:nvSpPr>
          <p:spPr>
            <a:xfrm>
              <a:off x="9859083" y="1842027"/>
              <a:ext cx="279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9384"/>
                    <a:pt x="0" y="40615"/>
                    <a:pt x="0" y="0"/>
                  </a:cubicBezTo>
                  <a:cubicBezTo>
                    <a:pt x="40000" y="0"/>
                    <a:pt x="80000" y="0"/>
                    <a:pt x="120000" y="0"/>
                  </a:cubicBezTo>
                  <a:cubicBezTo>
                    <a:pt x="120000" y="40615"/>
                    <a:pt x="120000" y="79384"/>
                    <a:pt x="120000" y="120000"/>
                  </a:cubicBezTo>
                  <a:cubicBezTo>
                    <a:pt x="81666" y="120000"/>
                    <a:pt x="43333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757">
              <a:extLst>
                <a:ext uri="{FF2B5EF4-FFF2-40B4-BE49-F238E27FC236}">
                  <a16:creationId xmlns:a16="http://schemas.microsoft.com/office/drawing/2014/main" id="{07502BD3-6E71-427A-AD8C-FA5C328E19EE}"/>
                </a:ext>
              </a:extLst>
            </p:cNvPr>
            <p:cNvSpPr/>
            <p:nvPr/>
          </p:nvSpPr>
          <p:spPr>
            <a:xfrm>
              <a:off x="10327213" y="1958824"/>
              <a:ext cx="279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333" y="120000"/>
                    <a:pt x="40000" y="120000"/>
                    <a:pt x="0" y="120000"/>
                  </a:cubicBezTo>
                  <a:cubicBezTo>
                    <a:pt x="0" y="79384"/>
                    <a:pt x="0" y="40615"/>
                    <a:pt x="0" y="0"/>
                  </a:cubicBezTo>
                  <a:cubicBezTo>
                    <a:pt x="38333" y="0"/>
                    <a:pt x="78333" y="0"/>
                    <a:pt x="120000" y="0"/>
                  </a:cubicBezTo>
                  <a:cubicBezTo>
                    <a:pt x="120000" y="40615"/>
                    <a:pt x="120000" y="77538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758">
              <a:extLst>
                <a:ext uri="{FF2B5EF4-FFF2-40B4-BE49-F238E27FC236}">
                  <a16:creationId xmlns:a16="http://schemas.microsoft.com/office/drawing/2014/main" id="{D6313D0A-1309-4577-B9B4-3C456EB23DE0}"/>
                </a:ext>
              </a:extLst>
            </p:cNvPr>
            <p:cNvSpPr/>
            <p:nvPr/>
          </p:nvSpPr>
          <p:spPr>
            <a:xfrm>
              <a:off x="10093242" y="2543374"/>
              <a:ext cx="27600" cy="25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7538"/>
                    <a:pt x="0" y="40615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8769"/>
                    <a:pt x="120000" y="77538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759">
              <a:extLst>
                <a:ext uri="{FF2B5EF4-FFF2-40B4-BE49-F238E27FC236}">
                  <a16:creationId xmlns:a16="http://schemas.microsoft.com/office/drawing/2014/main" id="{2BD587C3-0B23-4860-872A-F12887FE8D88}"/>
                </a:ext>
              </a:extLst>
            </p:cNvPr>
            <p:cNvSpPr/>
            <p:nvPr/>
          </p:nvSpPr>
          <p:spPr>
            <a:xfrm>
              <a:off x="10035409" y="2133831"/>
              <a:ext cx="143400" cy="142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756" y="0"/>
                    <a:pt x="119675" y="26991"/>
                    <a:pt x="119675" y="59837"/>
                  </a:cubicBezTo>
                  <a:cubicBezTo>
                    <a:pt x="120000" y="92682"/>
                    <a:pt x="93081" y="120000"/>
                    <a:pt x="60000" y="120000"/>
                  </a:cubicBezTo>
                  <a:cubicBezTo>
                    <a:pt x="27243" y="120000"/>
                    <a:pt x="324" y="93008"/>
                    <a:pt x="324" y="60162"/>
                  </a:cubicBezTo>
                  <a:cubicBezTo>
                    <a:pt x="0" y="27317"/>
                    <a:pt x="26918" y="325"/>
                    <a:pt x="60000" y="0"/>
                  </a:cubicBezTo>
                  <a:close/>
                  <a:moveTo>
                    <a:pt x="60000" y="98211"/>
                  </a:moveTo>
                  <a:cubicBezTo>
                    <a:pt x="81081" y="97886"/>
                    <a:pt x="97945" y="80975"/>
                    <a:pt x="97945" y="60162"/>
                  </a:cubicBezTo>
                  <a:cubicBezTo>
                    <a:pt x="97945" y="39024"/>
                    <a:pt x="80756" y="22113"/>
                    <a:pt x="60000" y="22113"/>
                  </a:cubicBezTo>
                  <a:cubicBezTo>
                    <a:pt x="38918" y="22113"/>
                    <a:pt x="22054" y="39024"/>
                    <a:pt x="22054" y="60162"/>
                  </a:cubicBezTo>
                  <a:cubicBezTo>
                    <a:pt x="22054" y="81300"/>
                    <a:pt x="39243" y="98211"/>
                    <a:pt x="60000" y="982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Shape 760">
              <a:extLst>
                <a:ext uri="{FF2B5EF4-FFF2-40B4-BE49-F238E27FC236}">
                  <a16:creationId xmlns:a16="http://schemas.microsoft.com/office/drawing/2014/main" id="{358FCD54-DF99-4689-A96B-7BCF32463191}"/>
                </a:ext>
              </a:extLst>
            </p:cNvPr>
            <p:cNvSpPr/>
            <p:nvPr/>
          </p:nvSpPr>
          <p:spPr>
            <a:xfrm>
              <a:off x="9800873" y="2192983"/>
              <a:ext cx="27900" cy="2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8333" y="120000"/>
                    <a:pt x="40000" y="120000"/>
                    <a:pt x="0" y="120000"/>
                  </a:cubicBezTo>
                  <a:cubicBezTo>
                    <a:pt x="0" y="80625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9375"/>
                    <a:pt x="120000" y="76875"/>
                    <a:pt x="12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Shape 761">
              <a:extLst>
                <a:ext uri="{FF2B5EF4-FFF2-40B4-BE49-F238E27FC236}">
                  <a16:creationId xmlns:a16="http://schemas.microsoft.com/office/drawing/2014/main" id="{EE22B74A-84A3-49DB-8F05-5591FA6EEAE5}"/>
                </a:ext>
              </a:extLst>
            </p:cNvPr>
            <p:cNvSpPr/>
            <p:nvPr/>
          </p:nvSpPr>
          <p:spPr>
            <a:xfrm>
              <a:off x="9859083" y="2192983"/>
              <a:ext cx="27900" cy="2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000"/>
                    <a:pt x="0" y="41904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40000"/>
                    <a:pt x="120000" y="80000"/>
                    <a:pt x="120000" y="120000"/>
                  </a:cubicBezTo>
                  <a:cubicBezTo>
                    <a:pt x="80000" y="120000"/>
                    <a:pt x="40000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Shape 762">
              <a:extLst>
                <a:ext uri="{FF2B5EF4-FFF2-40B4-BE49-F238E27FC236}">
                  <a16:creationId xmlns:a16="http://schemas.microsoft.com/office/drawing/2014/main" id="{434166BA-6B1E-446B-8335-47310B938DF0}"/>
                </a:ext>
              </a:extLst>
            </p:cNvPr>
            <p:cNvSpPr/>
            <p:nvPr/>
          </p:nvSpPr>
          <p:spPr>
            <a:xfrm>
              <a:off x="10385423" y="2192983"/>
              <a:ext cx="27900" cy="2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80625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9375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Shape 763">
              <a:extLst>
                <a:ext uri="{FF2B5EF4-FFF2-40B4-BE49-F238E27FC236}">
                  <a16:creationId xmlns:a16="http://schemas.microsoft.com/office/drawing/2014/main" id="{788D596D-436E-4823-A0AC-9EE39F792D08}"/>
                </a:ext>
              </a:extLst>
            </p:cNvPr>
            <p:cNvSpPr/>
            <p:nvPr/>
          </p:nvSpPr>
          <p:spPr>
            <a:xfrm>
              <a:off x="10326836" y="2192983"/>
              <a:ext cx="27900" cy="2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0" y="78750"/>
                    <a:pt x="0" y="41250"/>
                    <a:pt x="0" y="0"/>
                  </a:cubicBezTo>
                  <a:cubicBezTo>
                    <a:pt x="40000" y="0"/>
                    <a:pt x="78333" y="0"/>
                    <a:pt x="120000" y="0"/>
                  </a:cubicBezTo>
                  <a:cubicBezTo>
                    <a:pt x="120000" y="39375"/>
                    <a:pt x="120000" y="78750"/>
                    <a:pt x="120000" y="120000"/>
                  </a:cubicBezTo>
                  <a:cubicBezTo>
                    <a:pt x="80000" y="120000"/>
                    <a:pt x="41666" y="120000"/>
                    <a:pt x="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l" rtl="0"/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" name="Shape 765">
            <a:extLst>
              <a:ext uri="{FF2B5EF4-FFF2-40B4-BE49-F238E27FC236}">
                <a16:creationId xmlns:a16="http://schemas.microsoft.com/office/drawing/2014/main" id="{865918E5-993A-4EEB-8245-F5D8866BA6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969" y="1771562"/>
            <a:ext cx="1691291" cy="52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766">
            <a:extLst>
              <a:ext uri="{FF2B5EF4-FFF2-40B4-BE49-F238E27FC236}">
                <a16:creationId xmlns:a16="http://schemas.microsoft.com/office/drawing/2014/main" id="{526F81B2-3EF8-4893-B7DA-B1D24890704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713946" y="1688199"/>
            <a:ext cx="1553756" cy="71649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E81D449-B7E7-42BC-8346-99E9945FE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6665" y="5452617"/>
            <a:ext cx="3545297" cy="830997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bg1">
                    <a:lumMod val="9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measuringu.com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bg1">
                    <a:lumMod val="9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@MeasuringU </a:t>
            </a:r>
          </a:p>
        </p:txBody>
      </p:sp>
      <p:pic>
        <p:nvPicPr>
          <p:cNvPr id="87" name="Picture 8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A7AA505-414B-4E7E-BCDC-24A7B4FE8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2" y="5143384"/>
            <a:ext cx="4399182" cy="1211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DE83AD-E050-4604-8C4C-38AABEA94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2029" y="3430468"/>
            <a:ext cx="1855340" cy="28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318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E5E5-1DF5-4389-86D4-A0EB2220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 using “Subset for Exercises”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4231-6D26-4AB6-B7FD-8003284D0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Confidence Interval Estimation</a:t>
            </a:r>
          </a:p>
          <a:p>
            <a:pPr>
              <a:spcBef>
                <a:spcPts val="2400"/>
              </a:spcBef>
            </a:pPr>
            <a:r>
              <a:rPr lang="en-US" dirty="0"/>
              <a:t>Between-Subjects t-Test</a:t>
            </a:r>
          </a:p>
          <a:p>
            <a:pPr>
              <a:spcBef>
                <a:spcPts val="2400"/>
              </a:spcBef>
            </a:pPr>
            <a:r>
              <a:rPr lang="en-US" dirty="0"/>
              <a:t>Within-Subjects t-Test</a:t>
            </a:r>
          </a:p>
          <a:p>
            <a:pPr>
              <a:spcBef>
                <a:spcPts val="2400"/>
              </a:spcBef>
            </a:pPr>
            <a:r>
              <a:rPr lang="en-US" dirty="0"/>
              <a:t>Correlation</a:t>
            </a:r>
          </a:p>
          <a:p>
            <a:pPr>
              <a:spcBef>
                <a:spcPts val="2400"/>
              </a:spcBef>
            </a:pPr>
            <a:r>
              <a:rPr lang="en-US" dirty="0"/>
              <a:t>2 Proportion Test</a:t>
            </a:r>
          </a:p>
          <a:p>
            <a:pPr>
              <a:spcBef>
                <a:spcPts val="2400"/>
              </a:spcBef>
            </a:pPr>
            <a:r>
              <a:rPr lang="en-US" dirty="0"/>
              <a:t>Between-Subjects ANOVA</a:t>
            </a:r>
          </a:p>
          <a:p>
            <a:pPr>
              <a:spcBef>
                <a:spcPts val="2400"/>
              </a:spcBef>
            </a:pPr>
            <a:r>
              <a:rPr lang="en-US" dirty="0"/>
              <a:t>Within-Subjects ANOVA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5882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1144" y="1338549"/>
            <a:ext cx="108157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CONFIDENCE INTERVAL ESTIMATION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73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Confidence Interval Estimation: CSAT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74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296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You want to know your overall mean CSAT with 90% confidence.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Copy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data and paste into statsUsabilityPak - 1 sample t.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plausible range?  Is it significantly greater than 4?</a:t>
            </a:r>
          </a:p>
        </p:txBody>
      </p:sp>
    </p:spTree>
    <p:extLst>
      <p:ext uri="{BB962C8B-B14F-4D97-AF65-F5344CB8AC3E}">
        <p14:creationId xmlns:p14="http://schemas.microsoft.com/office/powerpoint/2010/main" val="32795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5736" y="1338549"/>
            <a:ext cx="2486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T-TESTS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75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Between-subjects t-test: Task completion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76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378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Is CSAT different for those who complete or fail to complete tasks?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Sort on “Task accomplished?” and paste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into statsUsabilityPak - 2 sample t.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mean difference?  Is it statistically significant?  Practically significant?</a:t>
            </a:r>
          </a:p>
        </p:txBody>
      </p:sp>
    </p:spTree>
    <p:extLst>
      <p:ext uri="{BB962C8B-B14F-4D97-AF65-F5344CB8AC3E}">
        <p14:creationId xmlns:p14="http://schemas.microsoft.com/office/powerpoint/2010/main" val="30301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Between-subjects t-test: New vs repeat visit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77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337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Is CSAT different for those who are new versus repeat visitors?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Sort on “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NewVSRepeatVisit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” and paste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into statsUsabilityPak - 2 sample t.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mean difference?  Is it statistically significant?  Practically?</a:t>
            </a:r>
          </a:p>
        </p:txBody>
      </p:sp>
    </p:spTree>
    <p:extLst>
      <p:ext uri="{BB962C8B-B14F-4D97-AF65-F5344CB8AC3E}">
        <p14:creationId xmlns:p14="http://schemas.microsoft.com/office/powerpoint/2010/main" val="22336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Within-subjects t-test: </a:t>
            </a:r>
            <a:r>
              <a:rPr lang="en-US" dirty="0" err="1"/>
              <a:t>CSATper</a:t>
            </a:r>
            <a:r>
              <a:rPr lang="en-US" dirty="0"/>
              <a:t> vs </a:t>
            </a:r>
            <a:r>
              <a:rPr lang="en-US" dirty="0" err="1"/>
              <a:t>UXnum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78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4196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Is there a difference in magnitude between CSAT expressed as a percentage and a custom UX metric based on the previously described factor analysis of the ratings, manipulated like the SUS to produce a 0-100-point measure?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Paste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CSATper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and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UXnum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into statsUsabilityPak - Paired t test.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mean difference?  Is it statistically significant?  Practically?</a:t>
            </a:r>
          </a:p>
        </p:txBody>
      </p:sp>
    </p:spTree>
    <p:extLst>
      <p:ext uri="{BB962C8B-B14F-4D97-AF65-F5344CB8AC3E}">
        <p14:creationId xmlns:p14="http://schemas.microsoft.com/office/powerpoint/2010/main" val="3218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6459" y="1338549"/>
            <a:ext cx="4285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CORRELATION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79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4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CDABFF13-927A-4942-B09F-05F040351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19A6EF6-1EF5-4D0C-8592-D99CE9E58F03}"/>
              </a:ext>
            </a:extLst>
          </p:cNvPr>
          <p:cNvSpPr/>
          <p:nvPr/>
        </p:nvSpPr>
        <p:spPr>
          <a:xfrm>
            <a:off x="0" y="4356100"/>
            <a:ext cx="12192000" cy="250190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F3A2BA-A0DB-4DD7-95A3-D9CAAC8A8A4F}"/>
              </a:ext>
            </a:extLst>
          </p:cNvPr>
          <p:cNvSpPr/>
          <p:nvPr/>
        </p:nvSpPr>
        <p:spPr>
          <a:xfrm>
            <a:off x="495696" y="4894071"/>
            <a:ext cx="6333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survey questions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C3D1F4-E3AD-4AA9-936A-7BA423F5C560}"/>
              </a:ext>
            </a:extLst>
          </p:cNvPr>
          <p:cNvCxnSpPr/>
          <p:nvPr/>
        </p:nvCxnSpPr>
        <p:spPr>
          <a:xfrm>
            <a:off x="0" y="4837610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6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Correlation: </a:t>
            </a:r>
            <a:r>
              <a:rPr lang="en-US" dirty="0" err="1"/>
              <a:t>CSATper</a:t>
            </a:r>
            <a:r>
              <a:rPr lang="en-US" dirty="0"/>
              <a:t> with </a:t>
            </a:r>
            <a:r>
              <a:rPr lang="en-US" dirty="0" err="1"/>
              <a:t>UXnum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80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337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Is there a significant correlation between CSAT expressed as a percentage and the custom UX metric?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Paste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CSATper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and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UXnum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into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statsUsabilityPak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- Regression.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correlation?  Is it statistically significant?  Practically?</a:t>
            </a:r>
          </a:p>
        </p:txBody>
      </p:sp>
    </p:spTree>
    <p:extLst>
      <p:ext uri="{BB962C8B-B14F-4D97-AF65-F5344CB8AC3E}">
        <p14:creationId xmlns:p14="http://schemas.microsoft.com/office/powerpoint/2010/main" val="42523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2702" y="1338549"/>
            <a:ext cx="6152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2 PROPORTION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81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4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 Proportion Test: Booking vs Find Info successes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82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378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Is there a difference in reported success completing booking versus looking for information?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Sort on Reason for Visit and Task Accomplished.  Determine # successes and totals for both and enter into statsUsabilityPak - 2 comp rates.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difference?  Is it statistically significant?  Practically?</a:t>
            </a:r>
          </a:p>
        </p:txBody>
      </p:sp>
    </p:spTree>
    <p:extLst>
      <p:ext uri="{BB962C8B-B14F-4D97-AF65-F5344CB8AC3E}">
        <p14:creationId xmlns:p14="http://schemas.microsoft.com/office/powerpoint/2010/main" val="7143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3064" y="1338549"/>
            <a:ext cx="70519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VARIANCE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83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8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ANOVA: Effect of fare on CSAT (between subjects)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84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378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Are there differences in CSAT for different fares in which customers are interested?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Sort by fares of interest and copy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values into statsUsabilityPak - ANOVA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are the differences?  Statistically significant?  Practically?</a:t>
            </a:r>
          </a:p>
        </p:txBody>
      </p:sp>
    </p:spTree>
    <p:extLst>
      <p:ext uri="{BB962C8B-B14F-4D97-AF65-F5344CB8AC3E}">
        <p14:creationId xmlns:p14="http://schemas.microsoft.com/office/powerpoint/2010/main" val="30977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ANOVA: Compare three ratings (within subjects)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85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337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Are there differences in the magnitudes of ratings for Simple, Engaging, and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VisAppeal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?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Copy Simple, Engaging, and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VisAppeal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into statsUsabilityPak – RM-ANOVA</a:t>
            </a:r>
          </a:p>
          <a:p>
            <a:pPr algn="l">
              <a:spcAft>
                <a:spcPts val="1600"/>
              </a:spcAft>
              <a:defRPr/>
            </a:pPr>
            <a:endParaRPr lang="en-US" sz="2667" dirty="0">
              <a:solidFill>
                <a:srgbClr val="333333"/>
              </a:solidFill>
              <a:latin typeface="Calibri"/>
            </a:endParaRP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are the differences?  Statistically significant?  Practically?</a:t>
            </a:r>
          </a:p>
        </p:txBody>
      </p:sp>
    </p:spTree>
    <p:extLst>
      <p:ext uri="{BB962C8B-B14F-4D97-AF65-F5344CB8AC3E}">
        <p14:creationId xmlns:p14="http://schemas.microsoft.com/office/powerpoint/2010/main" val="34483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E288-B2CB-43E0-A89C-2B1A1DBC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D9FD3-1F19-4ED1-AE46-FAB0BFB6B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66412"/>
            <a:ext cx="4660900" cy="49743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1400" b="1" dirty="0"/>
              <a:t>10 Ways to Get a Horrible Survey Response Rate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https://measuringu.com/horrible-responserate/</a:t>
            </a:r>
            <a:r>
              <a:rPr lang="en-US" sz="1333" dirty="0">
                <a:solidFill>
                  <a:srgbClr val="4A7AB7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400" b="1" dirty="0"/>
              <a:t>Using Surveys to Measure the User Experience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https://measuringu.com/survey-ux/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10 Tips For Your Next Survey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https://measuringu.com/survey-tips/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What is a Representative Sample Size for a Survey?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https://measuringu.com/survey-sample-size/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How To Make Personas More Scientific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https://measuringu.com/scientific-personas/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9 Biases That Affect Survey Responses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https://measuringu.com/survey-biases/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How to Assess the Quality of a Measure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https://measuringu.com/measure-quality/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Do Survey Grids Affect Responses?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https://measuringu.com/grids-responses/</a:t>
            </a:r>
            <a:r>
              <a:rPr lang="en-US" sz="1333" dirty="0">
                <a:solidFill>
                  <a:srgbClr val="4A7AB7"/>
                </a:solidFill>
              </a:rPr>
              <a:t> </a:t>
            </a:r>
            <a:br>
              <a:rPr lang="en-US" sz="1333" dirty="0">
                <a:solidFill>
                  <a:srgbClr val="4A7AB7"/>
                </a:solidFill>
              </a:rPr>
            </a:br>
            <a:br>
              <a:rPr lang="en-US" sz="1333" dirty="0">
                <a:solidFill>
                  <a:srgbClr val="4A7AB7"/>
                </a:solidFill>
              </a:rPr>
            </a:br>
            <a:r>
              <a:rPr lang="en-US" sz="1400" b="1" dirty="0"/>
              <a:t>Very vs. Extremely Satisfied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https://measuringu.com/very-vs-extremely/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Is a Three-Point Scale Good Enough?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https://measuringu.com/three-points/</a:t>
            </a:r>
            <a:r>
              <a:rPr lang="en-US" sz="1333" dirty="0">
                <a:solidFill>
                  <a:srgbClr val="4A7AB7"/>
                </a:solidFill>
              </a:rPr>
              <a:t> </a:t>
            </a:r>
            <a:br>
              <a:rPr lang="en-US" sz="1333" dirty="0">
                <a:solidFill>
                  <a:srgbClr val="4A7AB7"/>
                </a:solidFill>
              </a:rPr>
            </a:b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Does Coloring Response Categories Affect Responses?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https://measuringu.com/coloring-responses/</a:t>
            </a:r>
            <a:r>
              <a:rPr lang="en-US" sz="1333" dirty="0">
                <a:solidFill>
                  <a:srgbClr val="4A7AB7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400" b="1" dirty="0"/>
              <a:t>Can You Use a 3-Point Instead of an 11-Point Scale for the NPS? </a:t>
            </a:r>
            <a:r>
              <a:rPr lang="en-US" sz="1333" dirty="0">
                <a:solidFill>
                  <a:srgbClr val="4A7AB7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https://measuringu.com/3-point-nps/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Effects of Labeling the Neutral Response in the NPS</a:t>
            </a:r>
            <a:br>
              <a:rPr lang="en-US" sz="1400" b="1" dirty="0"/>
            </a:br>
            <a:r>
              <a:rPr lang="en-US" sz="1400" b="1" dirty="0"/>
              <a:t> </a:t>
            </a:r>
            <a:r>
              <a:rPr lang="en-US" sz="1333" dirty="0">
                <a:solidFill>
                  <a:srgbClr val="4A7AB7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https://measuringu.com/labeling-nps-effects/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What Motivates People to Take Free Surveys?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https://measuringu.com/free-surveys/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Does Changing the Order of the NPS Item Affect Results?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https://measuringu.com/nps-order/</a:t>
            </a:r>
            <a:r>
              <a:rPr lang="en-US" sz="1333" dirty="0">
                <a:solidFill>
                  <a:srgbClr val="4A7AB7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400" b="1" dirty="0"/>
              <a:t>4 Classes of Survey Questions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https://measuringu.com/survey-question-classes/</a:t>
            </a:r>
            <a:endParaRPr lang="en-US" sz="1333" dirty="0">
              <a:solidFill>
                <a:srgbClr val="4A7AB7"/>
              </a:solidFill>
            </a:endParaRPr>
          </a:p>
          <a:p>
            <a:pPr marL="0" indent="0">
              <a:buNone/>
            </a:pPr>
            <a:endParaRPr lang="en-US" sz="1333" dirty="0">
              <a:solidFill>
                <a:srgbClr val="4A7AB7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EBB1EB-C88A-4813-87EC-CA2680B58A1E}"/>
              </a:ext>
            </a:extLst>
          </p:cNvPr>
          <p:cNvSpPr txBox="1">
            <a:spLocks/>
          </p:cNvSpPr>
          <p:nvPr/>
        </p:nvSpPr>
        <p:spPr>
          <a:xfrm>
            <a:off x="6135921" y="1366406"/>
            <a:ext cx="4918765" cy="497433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6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>
                  <a:lumMod val="60000"/>
                  <a:lumOff val="40000"/>
                </a:schemeClr>
              </a:buClr>
              <a:buSzPct val="125000"/>
              <a:buFont typeface="Arial"/>
              <a:buChar char="•"/>
              <a:defRPr sz="2100" b="0" i="0" kern="12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>
                  <a:lumMod val="60000"/>
                  <a:lumOff val="40000"/>
                </a:schemeClr>
              </a:buClr>
              <a:buSzPct val="125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>
                  <a:lumMod val="60000"/>
                  <a:lumOff val="40000"/>
                </a:schemeClr>
              </a:buClr>
              <a:buSzPct val="125000"/>
              <a:buFont typeface="Arial"/>
              <a:buChar char="•"/>
              <a:defRPr sz="1500" b="0" i="0" kern="12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>
                  <a:lumMod val="60000"/>
                  <a:lumOff val="40000"/>
                </a:schemeClr>
              </a:buClr>
              <a:buSzPct val="125000"/>
              <a:buFont typeface="Arial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>
                  <a:lumMod val="60000"/>
                  <a:lumOff val="40000"/>
                </a:schemeClr>
              </a:buClr>
              <a:buSzPct val="125000"/>
              <a:buFont typeface="Arial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15 Common Rating Scales Explained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https://measuringu.com/rating-scales/</a:t>
            </a:r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15 Metrics for UX Benchmarking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https://measuringu.com/ux-benchmark-metrics/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Changing the Net Promoter Scale: How Much Does It Matter?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https://measuringu.com/nps-scale-change/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How to Know Which Items to Remove in a Questionnaire </a:t>
            </a: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https://measuringu.com/remove-items/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Cleaning Data From Surveys &amp; Online Research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https://measuringu.com/cleaning-data/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5 Techniques to Identify Clusters In Your Data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https://measuringu.com/identify-clusters/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A Better Way To Segment Your Customers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https://measuringu.com/better-segmentation/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How Long Is the Typical Online Study?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https://measuringu.com/online-study-time/</a:t>
            </a:r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5 Ways to Increase Study Participation Rates </a:t>
            </a: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https://measuringu.com/study-participate/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10 Things to Know about a Key Driver Analysis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https://measuringu.com/key-drivers/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Picking the Right Data Collection Method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https://measuringu.com/data-collection/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12 Tips For Writing Better Survey Questions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https://measuringu.com/survey-questions/</a:t>
            </a:r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Pros and Cons of Requiring Survey Responses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https://measuringu.com/requiring-responses/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13 Things to Consider When Offering Survey Incentives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https://measuringu.com/offering-incentives/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5 Steps for Better Customer Sampling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https://measuringu.com/sampling-customers/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7 Survey Types to Measure the Customer Experience 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https://measuringu.com/cux-surveys/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/>
              <a:t>Are Top Box Scores a Better Predictor of Behavior?</a:t>
            </a:r>
            <a:br>
              <a:rPr lang="en-US" sz="1400" b="1" dirty="0"/>
            </a:br>
            <a:r>
              <a:rPr lang="en-US" sz="1333" dirty="0">
                <a:solidFill>
                  <a:srgbClr val="4A7AB7"/>
                </a:solidFill>
                <a:latin typeface="Arial" panose="020B0604020202020204" pitchFamily="34" charset="0"/>
                <a:cs typeface="Arial" panose="020B0604020202020204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https://measuringu.com/top-box-behavior/</a:t>
            </a: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333" dirty="0">
              <a:solidFill>
                <a:srgbClr val="4A7A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484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E5E5-1DF5-4389-86D4-A0EB2220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 to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4231-6D26-4AB6-B7FD-8003284D0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Confidence Interval Estimation</a:t>
            </a:r>
          </a:p>
          <a:p>
            <a:pPr>
              <a:spcBef>
                <a:spcPts val="2400"/>
              </a:spcBef>
            </a:pPr>
            <a:r>
              <a:rPr lang="en-US" dirty="0"/>
              <a:t>Between-Subjects t-Test</a:t>
            </a:r>
          </a:p>
          <a:p>
            <a:pPr>
              <a:spcBef>
                <a:spcPts val="2400"/>
              </a:spcBef>
            </a:pPr>
            <a:r>
              <a:rPr lang="en-US" dirty="0"/>
              <a:t>Within-Subjects t-Test</a:t>
            </a:r>
          </a:p>
          <a:p>
            <a:pPr>
              <a:spcBef>
                <a:spcPts val="2400"/>
              </a:spcBef>
            </a:pPr>
            <a:r>
              <a:rPr lang="en-US" dirty="0"/>
              <a:t>Correlation</a:t>
            </a:r>
          </a:p>
          <a:p>
            <a:pPr>
              <a:spcBef>
                <a:spcPts val="2400"/>
              </a:spcBef>
            </a:pPr>
            <a:r>
              <a:rPr lang="en-US" dirty="0"/>
              <a:t>2 Proportion Test</a:t>
            </a:r>
          </a:p>
          <a:p>
            <a:pPr>
              <a:spcBef>
                <a:spcPts val="2400"/>
              </a:spcBef>
            </a:pPr>
            <a:r>
              <a:rPr lang="en-US" dirty="0"/>
              <a:t>Between-Subjects ANOVA</a:t>
            </a:r>
          </a:p>
          <a:p>
            <a:pPr>
              <a:spcBef>
                <a:spcPts val="2400"/>
              </a:spcBef>
            </a:pPr>
            <a:r>
              <a:rPr lang="en-US" dirty="0"/>
              <a:t>Within-Subjects ANOVA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07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1144" y="1338549"/>
            <a:ext cx="108157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CONFIDENCE INTERVAL ESTIMATION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88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3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Confidence Interval Estimation: CSAT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89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Copy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data and paste into statsUsabilityPak - 1 sample t.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plausible range?  Is it significantly greater than 4?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092EA2-A998-45FB-8667-712629DAD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33" y="2299554"/>
            <a:ext cx="11252200" cy="41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research questions for surveys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1941" y="1841501"/>
            <a:ext cx="6706075" cy="296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many?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Perceptions</a:t>
            </a:r>
          </a:p>
          <a:p>
            <a:pPr marL="342900" indent="-342900" algn="l" defTabSz="1625049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</a:p>
        </p:txBody>
      </p:sp>
      <p:pic>
        <p:nvPicPr>
          <p:cNvPr id="5" name="Picture 4" descr="A picture containing object, plate, clock&#10;&#10;Description automatically generated">
            <a:extLst>
              <a:ext uri="{FF2B5EF4-FFF2-40B4-BE49-F238E27FC236}">
                <a16:creationId xmlns:a16="http://schemas.microsoft.com/office/drawing/2014/main" id="{7255184D-D129-4B28-ACF2-17CCEBEA6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07" y="1841501"/>
            <a:ext cx="2736324" cy="27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5736" y="1338549"/>
            <a:ext cx="2486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T-TESTS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90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8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Between-subjects t-test: Task completion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91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599" y="1239950"/>
            <a:ext cx="10863945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Sort “Task accomplished?”; paste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 statsUsabilityPak - 2 sample t.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mean difference?  Is it statistically significant?  Practically?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32D91-D311-4F04-97D4-FF7D53CA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5" y="2470901"/>
            <a:ext cx="11252200" cy="395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Between-subjects t-test: New vs repeat visit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92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Sort “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NewVSRepeatVisit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”; paste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 statsUsabilityPak - 2 sample t.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mean difference?  Is it statistically significant?  Practically?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376CC-4D12-42AB-961C-9CFDA2854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6" y="2328422"/>
            <a:ext cx="11872685" cy="40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Within-subjects t-test: </a:t>
            </a:r>
            <a:r>
              <a:rPr lang="en-US" dirty="0" err="1"/>
              <a:t>CSATper</a:t>
            </a:r>
            <a:r>
              <a:rPr lang="en-US" dirty="0"/>
              <a:t> vs </a:t>
            </a:r>
            <a:r>
              <a:rPr lang="en-US" dirty="0" err="1"/>
              <a:t>UXnum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93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Paste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CSATper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and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UXnum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into statsUsabilityPak - Paired t test.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mean difference?  Is it statistically significant?  Practically?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DC529-D70E-4601-AEC8-6496DD14A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2" y="2396127"/>
            <a:ext cx="10958285" cy="39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6459" y="1338549"/>
            <a:ext cx="4285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CORRELATION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94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8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Correlation: </a:t>
            </a:r>
            <a:r>
              <a:rPr lang="en-US" dirty="0" err="1"/>
              <a:t>CSATper</a:t>
            </a:r>
            <a:r>
              <a:rPr lang="en-US" dirty="0"/>
              <a:t> with </a:t>
            </a:r>
            <a:r>
              <a:rPr lang="en-US" dirty="0" err="1"/>
              <a:t>UXnum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95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Paste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CSATper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and </a:t>
            </a:r>
            <a:r>
              <a:rPr lang="en-US" sz="2667" dirty="0" err="1">
                <a:solidFill>
                  <a:srgbClr val="333333"/>
                </a:solidFill>
                <a:latin typeface="Calibri"/>
              </a:rPr>
              <a:t>UXnum</a:t>
            </a:r>
            <a:r>
              <a:rPr lang="en-US" sz="2667" dirty="0">
                <a:solidFill>
                  <a:srgbClr val="333333"/>
                </a:solidFill>
                <a:latin typeface="Calibri"/>
              </a:rPr>
              <a:t> into statsUsabilityPak - Regression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correlation?  Is it statistically significant?  Practically?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57C8-CEB1-4852-8437-EEAB65E81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5" y="2483617"/>
            <a:ext cx="11252200" cy="38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2702" y="1338549"/>
            <a:ext cx="6152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2 PROPORTION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96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 Proportion Test: Booking vs Find Info successes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97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Paste # successes and totals into statsUsabilityPak - 2 comp rates.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is the difference?  Is it statistically significant?  Practically?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6AA0E-4BD2-4F3A-AD56-537C5DC13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4" y="2392930"/>
            <a:ext cx="11698515" cy="39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6010"/>
            <a:ext cx="12189685" cy="7470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3064" y="1338549"/>
            <a:ext cx="70519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40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VARIANCE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2CBAFD-F9DA-CD4F-B0BA-0D889ED2AD5A}" type="slidenum">
              <a:rPr lang="en-US">
                <a:solidFill>
                  <a:srgbClr val="FFFFFF"/>
                </a:solidFill>
                <a:latin typeface="Calibri"/>
              </a:rPr>
              <a:pPr/>
              <a:t>98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020" y="1359031"/>
            <a:ext cx="0" cy="8823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7544" y="6395724"/>
            <a:ext cx="12971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200" dirty="0">
                <a:solidFill>
                  <a:srgbClr val="FFFFFF"/>
                </a:solidFill>
                <a:latin typeface="Calibri"/>
                <a:ea typeface="Helvetica Neue Light" charset="0"/>
                <a:cs typeface="Calibri" panose="020F0502020204030204" pitchFamily="34" charset="0"/>
              </a:rPr>
              <a:t>MeasuringU 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81131" y="6299022"/>
            <a:ext cx="0" cy="47683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ANOVA: Effect of fare on CSAT (between subjects)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2CBAFD-F9DA-CD4F-B0BA-0D889ED2AD5A}" type="slidenum">
              <a:rPr lang="en-US">
                <a:solidFill>
                  <a:srgbClr val="8C8A85"/>
                </a:solidFill>
                <a:latin typeface="Calibri"/>
              </a:rPr>
              <a:pPr>
                <a:defRPr/>
              </a:pPr>
              <a:t>99</a:t>
            </a:fld>
            <a:endParaRPr lang="en-US" dirty="0">
              <a:solidFill>
                <a:srgbClr val="8C8A85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0" y="1239950"/>
            <a:ext cx="10515600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Sort fares and copy CSAT values into statsUsabilityPak - ANOVA</a:t>
            </a:r>
          </a:p>
          <a:p>
            <a:pPr algn="l">
              <a:spcAft>
                <a:spcPts val="1600"/>
              </a:spcAft>
              <a:defRPr/>
            </a:pPr>
            <a:r>
              <a:rPr lang="en-US" sz="2667" dirty="0">
                <a:solidFill>
                  <a:srgbClr val="333333"/>
                </a:solidFill>
                <a:latin typeface="Calibri"/>
              </a:rPr>
              <a:t>What are the differences?  Statistically significant?  Practically?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57021-D9EB-46D4-AA7C-DDBB199F8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41" y="2430418"/>
            <a:ext cx="10776859" cy="39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easuringU">
      <a:dk1>
        <a:srgbClr val="333333"/>
      </a:dk1>
      <a:lt1>
        <a:srgbClr val="FFFFFF"/>
      </a:lt1>
      <a:dk2>
        <a:srgbClr val="1A3D6B"/>
      </a:dk2>
      <a:lt2>
        <a:srgbClr val="8C8A85"/>
      </a:lt2>
      <a:accent1>
        <a:srgbClr val="254277"/>
      </a:accent1>
      <a:accent2>
        <a:srgbClr val="52BFB3"/>
      </a:accent2>
      <a:accent3>
        <a:srgbClr val="EDC141"/>
      </a:accent3>
      <a:accent4>
        <a:srgbClr val="F3811C"/>
      </a:accent4>
      <a:accent5>
        <a:srgbClr val="7B1F73"/>
      </a:accent5>
      <a:accent6>
        <a:srgbClr val="501F79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2189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u="none" strike="noStrike" cap="none" spc="0" normalizeH="0" baseline="0" dirty="0" smtClean="0">
            <a:ln>
              <a:noFill/>
            </a:ln>
            <a:solidFill>
              <a:schemeClr val="bg1">
                <a:lumMod val="75000"/>
              </a:schemeClr>
            </a:solidFill>
            <a:effectLst/>
            <a:uFillTx/>
            <a:latin typeface="Helvetica Neue Light"/>
            <a:cs typeface="Helvetica Neue Light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Utemplate2016v2" id="{3269FB98-EC6A-E64C-8C63-DB98EDD08C04}" vid="{0894658A-4665-6846-BC50-6F50CAB6BAB5}"/>
    </a:ext>
  </a:extLst>
</a:theme>
</file>

<file path=ppt/theme/theme2.xml><?xml version="1.0" encoding="utf-8"?>
<a:theme xmlns:a="http://schemas.openxmlformats.org/drawingml/2006/main" name="2_Office Theme">
  <a:themeElements>
    <a:clrScheme name="MeasuringU">
      <a:dk1>
        <a:srgbClr val="333333"/>
      </a:dk1>
      <a:lt1>
        <a:srgbClr val="FFFFFF"/>
      </a:lt1>
      <a:dk2>
        <a:srgbClr val="1A3D6B"/>
      </a:dk2>
      <a:lt2>
        <a:srgbClr val="8C8A85"/>
      </a:lt2>
      <a:accent1>
        <a:srgbClr val="254277"/>
      </a:accent1>
      <a:accent2>
        <a:srgbClr val="52BFB3"/>
      </a:accent2>
      <a:accent3>
        <a:srgbClr val="EDC141"/>
      </a:accent3>
      <a:accent4>
        <a:srgbClr val="F3811C"/>
      </a:accent4>
      <a:accent5>
        <a:srgbClr val="7B1F73"/>
      </a:accent5>
      <a:accent6>
        <a:srgbClr val="501F79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2189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u="none" strike="noStrike" cap="none" spc="0" normalizeH="0" baseline="0" dirty="0" smtClean="0">
            <a:ln>
              <a:noFill/>
            </a:ln>
            <a:solidFill>
              <a:schemeClr val="bg1">
                <a:lumMod val="75000"/>
              </a:schemeClr>
            </a:solidFill>
            <a:effectLst/>
            <a:uFillTx/>
            <a:latin typeface="Helvetica Neue Light"/>
            <a:cs typeface="Helvetica Neue Light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Utemplate2016v2" id="{3269FB98-EC6A-E64C-8C63-DB98EDD08C04}" vid="{0894658A-4665-6846-BC50-6F50CAB6BAB5}"/>
    </a:ext>
  </a:extLst>
</a:theme>
</file>

<file path=ppt/theme/theme3.xml><?xml version="1.0" encoding="utf-8"?>
<a:theme xmlns:a="http://schemas.openxmlformats.org/drawingml/2006/main" name="1_Office Theme">
  <a:themeElements>
    <a:clrScheme name="MeasuringU">
      <a:dk1>
        <a:srgbClr val="333333"/>
      </a:dk1>
      <a:lt1>
        <a:srgbClr val="FFFFFF"/>
      </a:lt1>
      <a:dk2>
        <a:srgbClr val="1A3D6B"/>
      </a:dk2>
      <a:lt2>
        <a:srgbClr val="8C8A85"/>
      </a:lt2>
      <a:accent1>
        <a:srgbClr val="254277"/>
      </a:accent1>
      <a:accent2>
        <a:srgbClr val="52BFB3"/>
      </a:accent2>
      <a:accent3>
        <a:srgbClr val="EDC141"/>
      </a:accent3>
      <a:accent4>
        <a:srgbClr val="F3811C"/>
      </a:accent4>
      <a:accent5>
        <a:srgbClr val="7B1F73"/>
      </a:accent5>
      <a:accent6>
        <a:srgbClr val="501F79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2189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u="none" strike="noStrike" cap="none" spc="0" normalizeH="0" baseline="0" dirty="0" smtClean="0">
            <a:ln>
              <a:noFill/>
            </a:ln>
            <a:solidFill>
              <a:schemeClr val="bg1">
                <a:lumMod val="75000"/>
              </a:schemeClr>
            </a:solidFill>
            <a:effectLst/>
            <a:uFillTx/>
            <a:latin typeface="Helvetica Neue Light"/>
            <a:cs typeface="Helvetica Neue Light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Utemplate2016v2" id="{3269FB98-EC6A-E64C-8C63-DB98EDD08C04}" vid="{0894658A-4665-6846-BC50-6F50CAB6BAB5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DDDDDD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121898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787878"/>
            </a:solidFill>
            <a:effectLst/>
            <a:uFillTx/>
            <a:latin typeface="Foundry Gridnik Medium"/>
            <a:ea typeface="Foundry Gridnik Medium"/>
            <a:cs typeface="Foundry Gridnik Medium"/>
            <a:sym typeface="Foundry Gridn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DDDDD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121898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7347</TotalTime>
  <Words>4774</Words>
  <Application>Microsoft Office PowerPoint</Application>
  <PresentationFormat>Widescreen</PresentationFormat>
  <Paragraphs>911</Paragraphs>
  <Slides>101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101</vt:i4>
      </vt:variant>
    </vt:vector>
  </HeadingPairs>
  <TitlesOfParts>
    <vt:vector size="110" baseType="lpstr">
      <vt:lpstr>Arial</vt:lpstr>
      <vt:lpstr>Avenir Roman</vt:lpstr>
      <vt:lpstr>Calibri</vt:lpstr>
      <vt:lpstr>Calibri Light</vt:lpstr>
      <vt:lpstr>Helvetica Neue</vt:lpstr>
      <vt:lpstr>Helvetica Neue Light</vt:lpstr>
      <vt:lpstr>Office Theme</vt:lpstr>
      <vt:lpstr>2_Office Theme</vt:lpstr>
      <vt:lpstr>1_Office Theme</vt:lpstr>
      <vt:lpstr>PowerPoint Presentation</vt:lpstr>
      <vt:lpstr>PowerPoint Presentation</vt:lpstr>
      <vt:lpstr>Do Surveys Always Suck?</vt:lpstr>
      <vt:lpstr>When a Survey is a Better Research Method</vt:lpstr>
      <vt:lpstr>PowerPoint Presentation</vt:lpstr>
      <vt:lpstr>Surveys are artifacts designed for human use</vt:lpstr>
      <vt:lpstr>Ways to get a terrible response rate</vt:lpstr>
      <vt:lpstr>PowerPoint Presentation</vt:lpstr>
      <vt:lpstr>Good research questions for surveys</vt:lpstr>
      <vt:lpstr>Classes of survey questions</vt:lpstr>
      <vt:lpstr>What not to include in a survey</vt:lpstr>
      <vt:lpstr>Identifying potential bias</vt:lpstr>
      <vt:lpstr>PowerPoint Presentation</vt:lpstr>
      <vt:lpstr>Multiple choice vs forced choice</vt:lpstr>
      <vt:lpstr>Open-ended responses</vt:lpstr>
      <vt:lpstr>Grids and matrices</vt:lpstr>
      <vt:lpstr>Rating scales: Standardization &gt; format issues</vt:lpstr>
      <vt:lpstr>3 Point scale superiority is a myth. </vt:lpstr>
      <vt:lpstr>PowerPoint Presentation</vt:lpstr>
      <vt:lpstr>Introduction page</vt:lpstr>
      <vt:lpstr>Formatting</vt:lpstr>
      <vt:lpstr>More formatting</vt:lpstr>
      <vt:lpstr>Best practices in length of survey</vt:lpstr>
      <vt:lpstr>PowerPoint Presentation</vt:lpstr>
      <vt:lpstr>Creating pivot tables</vt:lpstr>
      <vt:lpstr>Displaying and summarizing survey data</vt:lpstr>
      <vt:lpstr>Displaying and summarizing survey data</vt:lpstr>
      <vt:lpstr>Displaying and summarizing survey data</vt:lpstr>
      <vt:lpstr>Displaying and summarizing survey data</vt:lpstr>
      <vt:lpstr>Displaying and summarizing survey data</vt:lpstr>
      <vt:lpstr>Using confidence intervals</vt:lpstr>
      <vt:lpstr>Analyzing preference data</vt:lpstr>
      <vt:lpstr>Understanding brand lift and drag</vt:lpstr>
      <vt:lpstr>Examining variables – cross tabbing</vt:lpstr>
      <vt:lpstr>Collapsing variables</vt:lpstr>
      <vt:lpstr>Controlling for prior experience</vt:lpstr>
      <vt:lpstr>When to use between- vs within-subjects designs</vt:lpstr>
      <vt:lpstr>Conducting statistical tests and interpreting p</vt:lpstr>
      <vt:lpstr>Hypothesis testing errors</vt:lpstr>
      <vt:lpstr>What does statistically significant mean?</vt:lpstr>
      <vt:lpstr>PowerPoint Presentation</vt:lpstr>
      <vt:lpstr>Understanding Correlations</vt:lpstr>
      <vt:lpstr>Interpreting Correlations</vt:lpstr>
      <vt:lpstr>5 Advanced Stats Techniques &amp; When to Use Them</vt:lpstr>
      <vt:lpstr>Regression/Key driver analysis</vt:lpstr>
      <vt:lpstr>Factor analysis</vt:lpstr>
      <vt:lpstr>Cluster analysis</vt:lpstr>
      <vt:lpstr>Discriminant analysis</vt:lpstr>
      <vt:lpstr>PowerPoint Presentation</vt:lpstr>
      <vt:lpstr>1. Conduct qualitative interviews and observation</vt:lpstr>
      <vt:lpstr>2. Survey a large sample of users or prospects</vt:lpstr>
      <vt:lpstr>3. Identify the segments</vt:lpstr>
      <vt:lpstr>4. Determine key variables that differentiate segments</vt:lpstr>
      <vt:lpstr>5. Predict segment membership using a typing tool</vt:lpstr>
      <vt:lpstr>6. Personify or qualify your segments</vt:lpstr>
      <vt:lpstr>PowerPoint Presentation</vt:lpstr>
      <vt:lpstr>Persona identification and classification</vt:lpstr>
      <vt:lpstr>Data reduction of ratings – PCA</vt:lpstr>
      <vt:lpstr>Discriminant analysis – all rating variables</vt:lpstr>
      <vt:lpstr>Discriminant analysis – best stepwise model</vt:lpstr>
      <vt:lpstr>Cluster analysis – all rating variables</vt:lpstr>
      <vt:lpstr>Cluster analysis – best two predictors</vt:lpstr>
      <vt:lpstr>Exploring your UX metrics data</vt:lpstr>
      <vt:lpstr>Data preparation</vt:lpstr>
      <vt:lpstr>Which categorical variables affect CSAT?</vt:lpstr>
      <vt:lpstr>Which categorical variables affect CSAT?</vt:lpstr>
      <vt:lpstr>Key driver analysis – rectangle</vt:lpstr>
      <vt:lpstr>Key driver analysis – 2x2 matrix</vt:lpstr>
      <vt:lpstr>Is there any latent structure in the ratings?</vt:lpstr>
      <vt:lpstr>UX metrics - recommendations</vt:lpstr>
      <vt:lpstr>PowerPoint Presentation</vt:lpstr>
      <vt:lpstr>Exercises using “Subset for Exercises” sheet</vt:lpstr>
      <vt:lpstr>PowerPoint Presentation</vt:lpstr>
      <vt:lpstr>Confidence Interval Estimation: CSAT</vt:lpstr>
      <vt:lpstr>PowerPoint Presentation</vt:lpstr>
      <vt:lpstr>Between-subjects t-test: Task completion</vt:lpstr>
      <vt:lpstr>Between-subjects t-test: New vs repeat visit</vt:lpstr>
      <vt:lpstr>Within-subjects t-test: CSATper vs UXnum</vt:lpstr>
      <vt:lpstr>PowerPoint Presentation</vt:lpstr>
      <vt:lpstr>Correlation: CSATper with UXnum</vt:lpstr>
      <vt:lpstr>PowerPoint Presentation</vt:lpstr>
      <vt:lpstr>2 Proportion Test: Booking vs Find Info successes</vt:lpstr>
      <vt:lpstr>PowerPoint Presentation</vt:lpstr>
      <vt:lpstr>ANOVA: Effect of fare on CSAT (between subjects)</vt:lpstr>
      <vt:lpstr>ANOVA: Compare three ratings (within subjects)</vt:lpstr>
      <vt:lpstr>Works Cited</vt:lpstr>
      <vt:lpstr>Answers to Exercises</vt:lpstr>
      <vt:lpstr>PowerPoint Presentation</vt:lpstr>
      <vt:lpstr>Confidence Interval Estimation: CSAT</vt:lpstr>
      <vt:lpstr>PowerPoint Presentation</vt:lpstr>
      <vt:lpstr>Between-subjects t-test: Task completion</vt:lpstr>
      <vt:lpstr>Between-subjects t-test: New vs repeat visit</vt:lpstr>
      <vt:lpstr>Within-subjects t-test: CSATper vs UXnum</vt:lpstr>
      <vt:lpstr>PowerPoint Presentation</vt:lpstr>
      <vt:lpstr>Correlation: CSATper with UXnum</vt:lpstr>
      <vt:lpstr>PowerPoint Presentation</vt:lpstr>
      <vt:lpstr>2 Proportion Test: Booking vs Find Info successes</vt:lpstr>
      <vt:lpstr>PowerPoint Presentation</vt:lpstr>
      <vt:lpstr>ANOVA: Effect of fare on CSAT (between subjects)</vt:lpstr>
      <vt:lpstr>ANOVA: Compare three ratings (within subjects)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Design</dc:title>
  <dc:creator>jpsauro</dc:creator>
  <cp:lastModifiedBy>Jeff</cp:lastModifiedBy>
  <cp:revision>340</cp:revision>
  <cp:lastPrinted>2019-08-02T20:58:08Z</cp:lastPrinted>
  <dcterms:modified xsi:type="dcterms:W3CDTF">2020-02-11T05:23:41Z</dcterms:modified>
</cp:coreProperties>
</file>